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F48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008" autoAdjust="0"/>
    <p:restoredTop sz="96349" autoAdjust="0"/>
  </p:normalViewPr>
  <p:slideViewPr>
    <p:cSldViewPr snapToGrid="0" snapToObjects="1">
      <p:cViewPr varScale="1">
        <p:scale>
          <a:sx n="114" d="100"/>
          <a:sy n="114" d="100"/>
        </p:scale>
        <p:origin x="92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e zur Nutz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6ACC08-E600-437E-A2B2-FB64953D020C}"/>
              </a:ext>
            </a:extLst>
          </p:cNvPr>
          <p:cNvSpPr txBox="1"/>
          <p:nvPr userDrawn="1"/>
        </p:nvSpPr>
        <p:spPr>
          <a:xfrm>
            <a:off x="323168" y="1001629"/>
            <a:ext cx="11547254" cy="540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628" lvl="1" indent="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Meta Offc Pro" panose="020B0504030101020102" pitchFamily="34" charset="0"/>
              <a:buNone/>
              <a:tabLst/>
            </a:pP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Hinweise zur Nutzung /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Tips</a:t>
            </a: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</a:t>
            </a:r>
            <a:endParaRPr lang="de-DE" sz="2800" b="1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lvl="1" indent="-15875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>
                <a:tab pos="182563" algn="l"/>
              </a:tabLst>
            </a:pP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Layouts der Folien sind </a:t>
            </a:r>
            <a:r>
              <a:rPr lang="de-DE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Vorlagen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können angepasst werden. Folgende </a:t>
            </a:r>
            <a:r>
              <a:rPr lang="de-DE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Änderungen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sind möglich: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und Copyright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öffnen. </a:t>
            </a: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nicht öffnen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Designfarben ändern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Form anklicken &gt; Formformat &gt; Formkontur (bei Linien) bzw. Fülleffekt (bei Flächen) &gt; Farbe wählen (Uni-Farben sind hinterlegt)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ändern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Bild anklicken &gt; (ggf. Farbfläche/-filter beiseite schieben) &gt; Bild anklicken &gt; Bildformat &gt; „Bild ändern“ &gt; Bild hochladen &gt;  (ggf. Farbfläche/-filter wieder über das Bild schieben) 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formatieren/positionieren</a:t>
            </a: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Rechter Mausklick auf das Bild &gt; „Zuschneiden“. ACHTUNG: Verzerren Sie das Bild nicht! Nutzen Sie beim Skalieren ausschließlich die Eckpunkte und halten Sie die Shifttaste währenddessen gedrückt. 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200" dirty="0"/>
              <a:t>So machen Sie aus der PPT-Folie ein </a:t>
            </a:r>
            <a:r>
              <a:rPr lang="de-DE" sz="1200" dirty="0" err="1"/>
              <a:t>jpg</a:t>
            </a:r>
            <a:r>
              <a:rPr lang="de-DE" sz="1200" dirty="0"/>
              <a:t>: In der PPT auf „Speichern unter“ klicken, den Zielordner auf Ihrem Server auswählen und als Dateityp „</a:t>
            </a:r>
            <a:r>
              <a:rPr lang="de-DE" sz="1200" dirty="0" err="1"/>
              <a:t>jpg</a:t>
            </a:r>
            <a:r>
              <a:rPr lang="de-DE" sz="1200" dirty="0"/>
              <a:t>“ anklicken.</a:t>
            </a:r>
            <a:endParaRPr lang="de-DE" sz="12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Geben Sie bei der Verwendung von Bildern bitte das Copyright an. Falls Sie andere Fotomotive benötigen, wenden Sie sich gerne an das Team Kommunikation und Öffentlichkeitsarbeit.</a:t>
            </a:r>
          </a:p>
          <a:p>
            <a:pPr marL="441021" marR="0" lvl="1" indent="-417392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endParaRPr lang="de-DE" sz="12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slide layouts are </a:t>
            </a:r>
            <a:r>
              <a:rPr lang="en-US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templates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can be adapted. The following </a:t>
            </a:r>
            <a:r>
              <a:rPr lang="en-US" sz="12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possible: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and </a:t>
            </a:r>
            <a:r>
              <a:rPr lang="de-DE" sz="12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Open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slide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de-DE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Slide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lang="de-DE" sz="12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2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closed</a:t>
            </a:r>
            <a:endParaRPr lang="de-DE" sz="1200" b="0" u="none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design </a:t>
            </a:r>
            <a:r>
              <a:rPr lang="en-US" sz="12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View &gt; Slide master &gt; Click on form &gt; Format &gt; Shape contour (for lines) or Fill effect (for areas) &gt; Select </a:t>
            </a:r>
            <a:r>
              <a:rPr lang="en-US" sz="12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endParaRPr lang="en-US" sz="12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images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&gt; View &gt; Slide master &gt; Click on image &gt; (Where required: Shift the </a:t>
            </a:r>
            <a:r>
              <a:rPr lang="en-US" sz="12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 to one side) &gt; Image format &gt; Select “Change image” &gt; Upload picture (Where required: Replace the </a:t>
            </a:r>
            <a:r>
              <a:rPr lang="en-US" sz="12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filter)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Formatting images</a:t>
            </a: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Right mouse-click on background image and select &gt; “Crop”. PLEASE NOTE: Do not distort the image! When resizing an image, use only the corner marks and keep the shift button pressed while doing so.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turn the PPT slide into a jpg: Click on "Save as" in the PPT, select the target folder on your server and click on "jpg" as the file type.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Using pictures, please quote the copyright. If you need other pictures, please feel free to contact the team communication and public relations.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937CBD-D78B-5B64-C809-006625D89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A // Linien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82C24F0-E34F-BD1D-0D88-6D1B218CE376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3487" y="-123575"/>
            <a:ext cx="10092740" cy="10607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C34F573C-6392-665D-8FA9-AD349A22845E}"/>
              </a:ext>
            </a:extLst>
          </p:cNvPr>
          <p:cNvCxnSpPr>
            <a:cxnSpLocks/>
          </p:cNvCxnSpPr>
          <p:nvPr userDrawn="1"/>
        </p:nvCxnSpPr>
        <p:spPr>
          <a:xfrm>
            <a:off x="-163487" y="6146944"/>
            <a:ext cx="3847292" cy="8177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2D3A2949-B943-4533-9943-B681FAFF7E66}"/>
              </a:ext>
            </a:extLst>
          </p:cNvPr>
          <p:cNvSpPr txBox="1"/>
          <p:nvPr userDrawn="1"/>
        </p:nvSpPr>
        <p:spPr>
          <a:xfrm>
            <a:off x="9862887" y="5906730"/>
            <a:ext cx="204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Freiraum</a:t>
            </a:r>
            <a:r>
              <a:rPr lang="en-US" sz="800" dirty="0"/>
              <a:t> </a:t>
            </a:r>
            <a:r>
              <a:rPr lang="en-US" sz="800" dirty="0" err="1"/>
              <a:t>für</a:t>
            </a:r>
            <a:r>
              <a:rPr lang="en-US" sz="800" dirty="0"/>
              <a:t> </a:t>
            </a:r>
            <a:r>
              <a:rPr lang="en-US" sz="800" dirty="0" err="1"/>
              <a:t>Sekundärlogo</a:t>
            </a:r>
            <a:r>
              <a:rPr lang="en-US" sz="800" dirty="0"/>
              <a:t>(s) / Name </a:t>
            </a:r>
          </a:p>
          <a:p>
            <a:r>
              <a:rPr lang="en-US" sz="800" dirty="0"/>
              <a:t>des </a:t>
            </a:r>
            <a:r>
              <a:rPr lang="en-US" sz="800" dirty="0" err="1"/>
              <a:t>Fachbereichs</a:t>
            </a:r>
            <a:r>
              <a:rPr lang="en-US" sz="800" dirty="0"/>
              <a:t>, </a:t>
            </a:r>
            <a:r>
              <a:rPr lang="en-US" sz="800" dirty="0" err="1"/>
              <a:t>Instituts</a:t>
            </a:r>
            <a:r>
              <a:rPr lang="en-US" sz="800" dirty="0"/>
              <a:t> </a:t>
            </a:r>
            <a:r>
              <a:rPr lang="en-US" sz="800" dirty="0" err="1"/>
              <a:t>oder</a:t>
            </a:r>
            <a:r>
              <a:rPr lang="en-US" sz="800" dirty="0"/>
              <a:t> SFBs</a:t>
            </a:r>
          </a:p>
          <a:p>
            <a:endParaRPr lang="en-US" sz="800" dirty="0"/>
          </a:p>
          <a:p>
            <a:r>
              <a:rPr lang="en-US" sz="800" dirty="0"/>
              <a:t>Space for secondary logo(s) / Name</a:t>
            </a:r>
          </a:p>
          <a:p>
            <a:r>
              <a:rPr lang="en-US" sz="800" dirty="0"/>
              <a:t>of the Department, the Institute or the CRC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6462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A // Linien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8C577C99-D98B-61A1-311B-8637B1D0460E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3487" y="-123575"/>
            <a:ext cx="10092740" cy="1060789"/>
          </a:xfrm>
          <a:prstGeom prst="line">
            <a:avLst/>
          </a:prstGeom>
          <a:ln w="5715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1567E29-C46E-8093-41D3-131CAC8AB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" r="6"/>
          <a:stretch/>
        </p:blipFill>
        <p:spPr>
          <a:xfrm>
            <a:off x="3280095" y="4842378"/>
            <a:ext cx="6018914" cy="2080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F7995DB-159B-41F2-A060-EE493C09F7D9}"/>
              </a:ext>
            </a:extLst>
          </p:cNvPr>
          <p:cNvSpPr txBox="1"/>
          <p:nvPr userDrawn="1"/>
        </p:nvSpPr>
        <p:spPr>
          <a:xfrm>
            <a:off x="9862887" y="5957064"/>
            <a:ext cx="204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Freiraum</a:t>
            </a:r>
            <a:r>
              <a:rPr lang="en-US" sz="800" dirty="0"/>
              <a:t> </a:t>
            </a:r>
            <a:r>
              <a:rPr lang="en-US" sz="800" dirty="0" err="1"/>
              <a:t>für</a:t>
            </a:r>
            <a:r>
              <a:rPr lang="en-US" sz="800" dirty="0"/>
              <a:t> </a:t>
            </a:r>
            <a:r>
              <a:rPr lang="en-US" sz="800" dirty="0" err="1"/>
              <a:t>Sekundärlogo</a:t>
            </a:r>
            <a:r>
              <a:rPr lang="en-US" sz="800" dirty="0"/>
              <a:t>(s) / Name </a:t>
            </a:r>
          </a:p>
          <a:p>
            <a:r>
              <a:rPr lang="en-US" sz="800" dirty="0"/>
              <a:t>des </a:t>
            </a:r>
            <a:r>
              <a:rPr lang="en-US" sz="800" dirty="0" err="1"/>
              <a:t>Fachbereichs</a:t>
            </a:r>
            <a:r>
              <a:rPr lang="en-US" sz="800" dirty="0"/>
              <a:t>, </a:t>
            </a:r>
            <a:r>
              <a:rPr lang="en-US" sz="800" dirty="0" err="1"/>
              <a:t>Instituts</a:t>
            </a:r>
            <a:r>
              <a:rPr lang="en-US" sz="800" dirty="0"/>
              <a:t> </a:t>
            </a:r>
            <a:r>
              <a:rPr lang="en-US" sz="800" dirty="0" err="1"/>
              <a:t>oder</a:t>
            </a:r>
            <a:r>
              <a:rPr lang="en-US" sz="800" dirty="0"/>
              <a:t> SFBs</a:t>
            </a:r>
          </a:p>
          <a:p>
            <a:endParaRPr lang="en-US" sz="800" dirty="0"/>
          </a:p>
          <a:p>
            <a:r>
              <a:rPr lang="en-US" sz="800" dirty="0"/>
              <a:t>Space for secondary logo(s) / Name</a:t>
            </a:r>
          </a:p>
          <a:p>
            <a:r>
              <a:rPr lang="en-US" sz="800" dirty="0"/>
              <a:t>of the Department, the Institute or the CRC</a:t>
            </a:r>
            <a:endParaRPr lang="de-DE" dirty="0"/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61F4FCA3-A09D-40A4-AC1C-AAF593079BC7}"/>
              </a:ext>
            </a:extLst>
          </p:cNvPr>
          <p:cNvCxnSpPr>
            <a:cxnSpLocks/>
          </p:cNvCxnSpPr>
          <p:nvPr userDrawn="1"/>
        </p:nvCxnSpPr>
        <p:spPr>
          <a:xfrm>
            <a:off x="-163487" y="6146944"/>
            <a:ext cx="3847292" cy="817767"/>
          </a:xfrm>
          <a:prstGeom prst="line">
            <a:avLst/>
          </a:prstGeom>
          <a:ln w="5715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825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 // Linie + Fläche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CCE4440-18B9-870D-62E3-0576E0A7A3B9}"/>
              </a:ext>
            </a:extLst>
          </p:cNvPr>
          <p:cNvCxnSpPr>
            <a:cxnSpLocks/>
          </p:cNvCxnSpPr>
          <p:nvPr userDrawn="1"/>
        </p:nvCxnSpPr>
        <p:spPr>
          <a:xfrm>
            <a:off x="-160549" y="5742001"/>
            <a:ext cx="11590861" cy="121824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1">
            <a:extLst>
              <a:ext uri="{FF2B5EF4-FFF2-40B4-BE49-F238E27FC236}">
                <a16:creationId xmlns:a16="http://schemas.microsoft.com/office/drawing/2014/main" id="{4B862DA9-1217-21E7-2EF6-BC88A8925AC1}"/>
              </a:ext>
            </a:extLst>
          </p:cNvPr>
          <p:cNvSpPr/>
          <p:nvPr userDrawn="1"/>
        </p:nvSpPr>
        <p:spPr>
          <a:xfrm>
            <a:off x="8849362" y="1"/>
            <a:ext cx="3355338" cy="1500412"/>
          </a:xfrm>
          <a:custGeom>
            <a:avLst/>
            <a:gdLst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3139126 h 3139126"/>
              <a:gd name="connsiteX4" fmla="*/ 0 w 7019958"/>
              <a:gd name="connsiteY4" fmla="*/ 0 h 3139126"/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0 h 31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958" h="3139126">
                <a:moveTo>
                  <a:pt x="0" y="0"/>
                </a:moveTo>
                <a:lnTo>
                  <a:pt x="7019958" y="0"/>
                </a:lnTo>
                <a:lnTo>
                  <a:pt x="7019958" y="3139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FE1FE3-A0EA-46DD-8E56-A271ED7F2C81}"/>
              </a:ext>
            </a:extLst>
          </p:cNvPr>
          <p:cNvSpPr txBox="1"/>
          <p:nvPr userDrawn="1"/>
        </p:nvSpPr>
        <p:spPr>
          <a:xfrm>
            <a:off x="9862887" y="5906730"/>
            <a:ext cx="204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Freiraum</a:t>
            </a:r>
            <a:r>
              <a:rPr lang="en-US" sz="800" dirty="0"/>
              <a:t> </a:t>
            </a:r>
            <a:r>
              <a:rPr lang="en-US" sz="800" dirty="0" err="1"/>
              <a:t>für</a:t>
            </a:r>
            <a:r>
              <a:rPr lang="en-US" sz="800" dirty="0"/>
              <a:t> </a:t>
            </a:r>
            <a:r>
              <a:rPr lang="en-US" sz="800" dirty="0" err="1"/>
              <a:t>Sekundärlogo</a:t>
            </a:r>
            <a:r>
              <a:rPr lang="en-US" sz="800" dirty="0"/>
              <a:t>(s) / Name </a:t>
            </a:r>
          </a:p>
          <a:p>
            <a:r>
              <a:rPr lang="en-US" sz="800" dirty="0"/>
              <a:t>des </a:t>
            </a:r>
            <a:r>
              <a:rPr lang="en-US" sz="800" dirty="0" err="1"/>
              <a:t>Fachbereichs</a:t>
            </a:r>
            <a:r>
              <a:rPr lang="en-US" sz="800" dirty="0"/>
              <a:t>, </a:t>
            </a:r>
            <a:r>
              <a:rPr lang="en-US" sz="800" dirty="0" err="1"/>
              <a:t>Instituts</a:t>
            </a:r>
            <a:r>
              <a:rPr lang="en-US" sz="800" dirty="0"/>
              <a:t> </a:t>
            </a:r>
            <a:r>
              <a:rPr lang="en-US" sz="800" dirty="0" err="1"/>
              <a:t>oder</a:t>
            </a:r>
            <a:r>
              <a:rPr lang="en-US" sz="800" dirty="0"/>
              <a:t> SFBs</a:t>
            </a:r>
          </a:p>
          <a:p>
            <a:endParaRPr lang="en-US" sz="800" dirty="0"/>
          </a:p>
          <a:p>
            <a:r>
              <a:rPr lang="en-US" sz="800" dirty="0"/>
              <a:t>Space for secondary logo(s) / Name</a:t>
            </a:r>
          </a:p>
          <a:p>
            <a:r>
              <a:rPr lang="en-US" sz="800" dirty="0"/>
              <a:t>of the Department, the Institute or the CRC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362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.2 // Fläche + Schloss im Sommer //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D3CDC97-39FB-DD0C-21A0-138D16009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40288" r="31680" b="15885"/>
          <a:stretch/>
        </p:blipFill>
        <p:spPr>
          <a:xfrm>
            <a:off x="7010403" y="1"/>
            <a:ext cx="5194298" cy="2322744"/>
          </a:xfrm>
          <a:custGeom>
            <a:avLst/>
            <a:gdLst>
              <a:gd name="connsiteX0" fmla="*/ 0 w 9247631"/>
              <a:gd name="connsiteY0" fmla="*/ 0 h 4135281"/>
              <a:gd name="connsiteX1" fmla="*/ 9247631 w 9247631"/>
              <a:gd name="connsiteY1" fmla="*/ 0 h 4135281"/>
              <a:gd name="connsiteX2" fmla="*/ 9247631 w 9247631"/>
              <a:gd name="connsiteY2" fmla="*/ 4135281 h 4135281"/>
              <a:gd name="connsiteX3" fmla="*/ 9242106 w 9247631"/>
              <a:gd name="connsiteY3" fmla="*/ 4135281 h 4135281"/>
              <a:gd name="connsiteX4" fmla="*/ 0 w 9247631"/>
              <a:gd name="connsiteY4" fmla="*/ 2473 h 4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631" h="4135281">
                <a:moveTo>
                  <a:pt x="0" y="0"/>
                </a:moveTo>
                <a:lnTo>
                  <a:pt x="9247631" y="0"/>
                </a:lnTo>
                <a:lnTo>
                  <a:pt x="9247631" y="4135281"/>
                </a:lnTo>
                <a:lnTo>
                  <a:pt x="9242106" y="4135281"/>
                </a:lnTo>
                <a:lnTo>
                  <a:pt x="0" y="2473"/>
                </a:lnTo>
                <a:close/>
              </a:path>
            </a:pathLst>
          </a:custGeom>
        </p:spPr>
      </p:pic>
      <p:sp>
        <p:nvSpPr>
          <p:cNvPr id="4" name="Freihandform 3">
            <a:extLst>
              <a:ext uri="{FF2B5EF4-FFF2-40B4-BE49-F238E27FC236}">
                <a16:creationId xmlns:a16="http://schemas.microsoft.com/office/drawing/2014/main" id="{7C0B2F95-5AA5-694F-EF50-41F0D9149BF6}"/>
              </a:ext>
            </a:extLst>
          </p:cNvPr>
          <p:cNvSpPr/>
          <p:nvPr userDrawn="1"/>
        </p:nvSpPr>
        <p:spPr>
          <a:xfrm>
            <a:off x="1" y="5114351"/>
            <a:ext cx="12204700" cy="1743449"/>
          </a:xfrm>
          <a:custGeom>
            <a:avLst/>
            <a:gdLst>
              <a:gd name="connsiteX0" fmla="*/ 0 w 12204700"/>
              <a:gd name="connsiteY0" fmla="*/ 0 h 1743449"/>
              <a:gd name="connsiteX1" fmla="*/ 3051 w 12204700"/>
              <a:gd name="connsiteY1" fmla="*/ 0 h 1743449"/>
              <a:gd name="connsiteX2" fmla="*/ 3181 w 12204700"/>
              <a:gd name="connsiteY2" fmla="*/ 17350 h 1743449"/>
              <a:gd name="connsiteX3" fmla="*/ 12204688 w 12204700"/>
              <a:gd name="connsiteY3" fmla="*/ 1336195 h 1743449"/>
              <a:gd name="connsiteX4" fmla="*/ 12204688 w 12204700"/>
              <a:gd name="connsiteY4" fmla="*/ 0 h 1743449"/>
              <a:gd name="connsiteX5" fmla="*/ 12204700 w 12204700"/>
              <a:gd name="connsiteY5" fmla="*/ 0 h 1743449"/>
              <a:gd name="connsiteX6" fmla="*/ 12204700 w 12204700"/>
              <a:gd name="connsiteY6" fmla="*/ 1743449 h 1743449"/>
              <a:gd name="connsiteX7" fmla="*/ 0 w 12204700"/>
              <a:gd name="connsiteY7" fmla="*/ 1743449 h 174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700" h="1743449">
                <a:moveTo>
                  <a:pt x="0" y="0"/>
                </a:moveTo>
                <a:lnTo>
                  <a:pt x="3051" y="0"/>
                </a:lnTo>
                <a:lnTo>
                  <a:pt x="3181" y="17350"/>
                </a:lnTo>
                <a:lnTo>
                  <a:pt x="12204688" y="1336195"/>
                </a:lnTo>
                <a:lnTo>
                  <a:pt x="12204688" y="0"/>
                </a:lnTo>
                <a:lnTo>
                  <a:pt x="12204700" y="0"/>
                </a:lnTo>
                <a:lnTo>
                  <a:pt x="12204700" y="1743449"/>
                </a:lnTo>
                <a:lnTo>
                  <a:pt x="0" y="1743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8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3E4017-0EFB-4ED9-A136-6B286B385055}"/>
              </a:ext>
            </a:extLst>
          </p:cNvPr>
          <p:cNvSpPr txBox="1"/>
          <p:nvPr userDrawn="1"/>
        </p:nvSpPr>
        <p:spPr>
          <a:xfrm>
            <a:off x="7194876" y="-25638"/>
            <a:ext cx="1224144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de-DE" sz="600" dirty="0">
                <a:solidFill>
                  <a:schemeClr val="bg1">
                    <a:lumMod val="75000"/>
                  </a:schemeClr>
                </a:solidFill>
              </a:rPr>
              <a:t>© Uni Münster – Jan Lehmann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EDD4B4-BA24-4F22-991A-26400255C318}"/>
              </a:ext>
            </a:extLst>
          </p:cNvPr>
          <p:cNvSpPr txBox="1"/>
          <p:nvPr userDrawn="1"/>
        </p:nvSpPr>
        <p:spPr>
          <a:xfrm>
            <a:off x="9862887" y="5906730"/>
            <a:ext cx="204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FFFF"/>
                </a:solidFill>
              </a:rPr>
              <a:t>Freiraum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800" dirty="0" err="1">
                <a:solidFill>
                  <a:srgbClr val="FFFFFF"/>
                </a:solidFill>
              </a:rPr>
              <a:t>für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800" dirty="0" err="1">
                <a:solidFill>
                  <a:srgbClr val="FFFFFF"/>
                </a:solidFill>
              </a:rPr>
              <a:t>Sekundärlogo</a:t>
            </a:r>
            <a:r>
              <a:rPr lang="en-US" sz="800" dirty="0">
                <a:solidFill>
                  <a:srgbClr val="FFFFFF"/>
                </a:solidFill>
              </a:rPr>
              <a:t>(s) / Name </a:t>
            </a:r>
          </a:p>
          <a:p>
            <a:r>
              <a:rPr lang="en-US" sz="800" dirty="0">
                <a:solidFill>
                  <a:srgbClr val="FFFFFF"/>
                </a:solidFill>
              </a:rPr>
              <a:t>des </a:t>
            </a:r>
            <a:r>
              <a:rPr lang="en-US" sz="800" dirty="0" err="1">
                <a:solidFill>
                  <a:srgbClr val="FFFFFF"/>
                </a:solidFill>
              </a:rPr>
              <a:t>Fachbereichs</a:t>
            </a:r>
            <a:r>
              <a:rPr lang="en-US" sz="800" dirty="0">
                <a:solidFill>
                  <a:srgbClr val="FFFFFF"/>
                </a:solidFill>
              </a:rPr>
              <a:t>, </a:t>
            </a:r>
            <a:r>
              <a:rPr lang="en-US" sz="800" dirty="0" err="1">
                <a:solidFill>
                  <a:srgbClr val="FFFFFF"/>
                </a:solidFill>
              </a:rPr>
              <a:t>Instituts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800" dirty="0" err="1">
                <a:solidFill>
                  <a:srgbClr val="FFFFFF"/>
                </a:solidFill>
              </a:rPr>
              <a:t>oder</a:t>
            </a:r>
            <a:r>
              <a:rPr lang="en-US" sz="800" dirty="0">
                <a:solidFill>
                  <a:srgbClr val="FFFFFF"/>
                </a:solidFill>
              </a:rPr>
              <a:t> SFBs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dirty="0">
                <a:solidFill>
                  <a:srgbClr val="FFFFFF"/>
                </a:solidFill>
              </a:rPr>
              <a:t>Space for secondary logo(s) / Name</a:t>
            </a:r>
          </a:p>
          <a:p>
            <a:r>
              <a:rPr lang="en-US" sz="800" dirty="0">
                <a:solidFill>
                  <a:srgbClr val="FFFFFF"/>
                </a:solidFill>
              </a:rPr>
              <a:t>of the Department, the Institute or the CRC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5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ilfslinien"/>
          <p:cNvSpPr txBox="1"/>
          <p:nvPr userDrawn="1"/>
        </p:nvSpPr>
        <p:spPr>
          <a:xfrm rot="10800000" flipH="1" flipV="1">
            <a:off x="360000" y="-468000"/>
            <a:ext cx="11484000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Hilfslinien anzeigen über Menü: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Ansicht &gt; Anzeigen &gt; Haken bei Führungslinien setzen</a:t>
            </a:r>
          </a:p>
        </p:txBody>
      </p:sp>
      <p:sp>
        <p:nvSpPr>
          <p:cNvPr id="8" name="Hilfslinien">
            <a:extLst>
              <a:ext uri="{FF2B5EF4-FFF2-40B4-BE49-F238E27FC236}">
                <a16:creationId xmlns:a16="http://schemas.microsoft.com/office/drawing/2014/main" id="{99CCA73F-E792-6EBF-94D2-5DF266706ABB}"/>
              </a:ext>
            </a:extLst>
          </p:cNvPr>
          <p:cNvSpPr txBox="1"/>
          <p:nvPr userDrawn="1"/>
        </p:nvSpPr>
        <p:spPr>
          <a:xfrm rot="10800000" flipH="1" flipV="1">
            <a:off x="360000" y="6858000"/>
            <a:ext cx="11484000" cy="3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3778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Linien und Flächen dürfen im Rahmen des Corporate Designs (siehe CD Manual) verändert werden. 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83" r:id="rId3"/>
    <p:sldLayoutId id="2147483672" r:id="rId4"/>
    <p:sldLayoutId id="2147483675" r:id="rId5"/>
  </p:sldLayoutIdLst>
  <p:hf hdr="0"/>
  <p:txStyles>
    <p:titleStyle>
      <a:lvl1pPr marL="0" indent="0" algn="l" defTabSz="91429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rgbClr val="333F4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1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7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1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719937" indent="0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None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5" indent="-143987" algn="l" defTabSz="914298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DC434-FDCF-EEB6-D093-7EE4D8121EEC}"/>
              </a:ext>
            </a:extLst>
          </p:cNvPr>
          <p:cNvSpPr txBox="1">
            <a:spLocks/>
          </p:cNvSpPr>
          <p:nvPr/>
        </p:nvSpPr>
        <p:spPr>
          <a:xfrm>
            <a:off x="360000" y="136625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Überschrift, nur Text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7CC15B7-0EA6-6418-2026-EFE2930E48C1}"/>
              </a:ext>
            </a:extLst>
          </p:cNvPr>
          <p:cNvSpPr txBox="1">
            <a:spLocks/>
          </p:cNvSpPr>
          <p:nvPr/>
        </p:nvSpPr>
        <p:spPr>
          <a:xfrm>
            <a:off x="360000" y="199996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AE8BA3-4026-2BC8-CF7B-1C0CD9B1E4AE}"/>
              </a:ext>
            </a:extLst>
          </p:cNvPr>
          <p:cNvSpPr txBox="1">
            <a:spLocks/>
          </p:cNvSpPr>
          <p:nvPr/>
        </p:nvSpPr>
        <p:spPr>
          <a:xfrm>
            <a:off x="360000" y="284067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136045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BB114B1-0B52-7198-CE93-5A0A4EEF5661}"/>
              </a:ext>
            </a:extLst>
          </p:cNvPr>
          <p:cNvSpPr txBox="1">
            <a:spLocks/>
          </p:cNvSpPr>
          <p:nvPr/>
        </p:nvSpPr>
        <p:spPr>
          <a:xfrm>
            <a:off x="360000" y="136625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>
                <a:solidFill>
                  <a:srgbClr val="009DD1"/>
                </a:solidFill>
              </a:rPr>
              <a:t>Überschrift, nur Text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B685AE9-5FC7-A76C-E89B-E77BA01DC004}"/>
              </a:ext>
            </a:extLst>
          </p:cNvPr>
          <p:cNvSpPr txBox="1">
            <a:spLocks/>
          </p:cNvSpPr>
          <p:nvPr/>
        </p:nvSpPr>
        <p:spPr>
          <a:xfrm>
            <a:off x="360000" y="199996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11280AE-57BD-CA79-E8E6-AC698360C90C}"/>
              </a:ext>
            </a:extLst>
          </p:cNvPr>
          <p:cNvSpPr txBox="1">
            <a:spLocks/>
          </p:cNvSpPr>
          <p:nvPr/>
        </p:nvSpPr>
        <p:spPr>
          <a:xfrm>
            <a:off x="360000" y="284067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</a:t>
            </a:r>
          </a:p>
          <a:p>
            <a:r>
              <a:rPr lang="de-DE" sz="2400" b="0" dirty="0"/>
              <a:t>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243833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0D55F1F-7E86-BE43-2E12-81F11BE7B231}"/>
              </a:ext>
            </a:extLst>
          </p:cNvPr>
          <p:cNvSpPr txBox="1">
            <a:spLocks/>
          </p:cNvSpPr>
          <p:nvPr/>
        </p:nvSpPr>
        <p:spPr>
          <a:xfrm>
            <a:off x="360000" y="136625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>
                <a:solidFill>
                  <a:srgbClr val="00578A"/>
                </a:solidFill>
              </a:rPr>
              <a:t>Überschrift, nur Text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BF8C3A3-7EB9-2756-0F8C-2A906D904BD0}"/>
              </a:ext>
            </a:extLst>
          </p:cNvPr>
          <p:cNvSpPr txBox="1">
            <a:spLocks/>
          </p:cNvSpPr>
          <p:nvPr/>
        </p:nvSpPr>
        <p:spPr>
          <a:xfrm>
            <a:off x="360000" y="199996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C0E9E8-4567-6DB4-326E-BBDF966F2BCF}"/>
              </a:ext>
            </a:extLst>
          </p:cNvPr>
          <p:cNvSpPr txBox="1">
            <a:spLocks/>
          </p:cNvSpPr>
          <p:nvPr/>
        </p:nvSpPr>
        <p:spPr>
          <a:xfrm>
            <a:off x="360000" y="284067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418191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C45F5D3-B3C5-E4E2-C16C-53DA7AEE6D4D}"/>
              </a:ext>
            </a:extLst>
          </p:cNvPr>
          <p:cNvSpPr txBox="1">
            <a:spLocks/>
          </p:cNvSpPr>
          <p:nvPr/>
        </p:nvSpPr>
        <p:spPr>
          <a:xfrm>
            <a:off x="360000" y="1018384"/>
            <a:ext cx="10856640" cy="4588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Überschrift, nur Text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81404D8-053A-5271-A1CC-DA30EE881217}"/>
              </a:ext>
            </a:extLst>
          </p:cNvPr>
          <p:cNvSpPr txBox="1">
            <a:spLocks/>
          </p:cNvSpPr>
          <p:nvPr/>
        </p:nvSpPr>
        <p:spPr>
          <a:xfrm>
            <a:off x="360000" y="1652092"/>
            <a:ext cx="10856640" cy="4588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dirty="0"/>
              <a:t>Datum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B203B7D-2C51-AE05-63B7-7D403DB0D100}"/>
              </a:ext>
            </a:extLst>
          </p:cNvPr>
          <p:cNvSpPr txBox="1">
            <a:spLocks/>
          </p:cNvSpPr>
          <p:nvPr/>
        </p:nvSpPr>
        <p:spPr>
          <a:xfrm>
            <a:off x="360000" y="2492800"/>
            <a:ext cx="10856640" cy="2651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2400" b="0" dirty="0"/>
              <a:t>Dies ist ein Beispiel zur Gestaltung einer Anzeige. Bitte entwerfen Sie hieraus </a:t>
            </a:r>
          </a:p>
          <a:p>
            <a:r>
              <a:rPr lang="de-DE" sz="2400" b="0" dirty="0"/>
              <a:t>Ihre eigene Anzeige und speichern diese als JPG. Sie können auch gleich mehrere </a:t>
            </a:r>
          </a:p>
          <a:p>
            <a:r>
              <a:rPr lang="de-DE" sz="2400" b="0" dirty="0"/>
              <a:t>Folien gestalten.</a:t>
            </a:r>
          </a:p>
          <a:p>
            <a:br>
              <a:rPr lang="de-DE" sz="2400" b="0" dirty="0"/>
            </a:br>
            <a:r>
              <a:rPr lang="de-DE" sz="2400" b="0" dirty="0"/>
              <a:t>Beispieltext: Aus sprachwissenschaftlicher Sicht ist ein Text die sprachliche Form einer kommunikativen Handlung.</a:t>
            </a:r>
          </a:p>
        </p:txBody>
      </p:sp>
    </p:spTree>
    <p:extLst>
      <p:ext uri="{BB962C8B-B14F-4D97-AF65-F5344CB8AC3E}">
        <p14:creationId xmlns:p14="http://schemas.microsoft.com/office/powerpoint/2010/main" val="982197238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Münster PowerPoint Master">
  <a:themeElements>
    <a:clrScheme name="Universität Münster">
      <a:dk1>
        <a:srgbClr val="333F48"/>
      </a:dk1>
      <a:lt1>
        <a:srgbClr val="F4F4F4"/>
      </a:lt1>
      <a:dk2>
        <a:srgbClr val="F4F4F4"/>
      </a:dk2>
      <a:lt2>
        <a:srgbClr val="333F48"/>
      </a:lt2>
      <a:accent1>
        <a:srgbClr val="AF0078"/>
      </a:accent1>
      <a:accent2>
        <a:srgbClr val="00578A"/>
      </a:accent2>
      <a:accent3>
        <a:srgbClr val="009DD1"/>
      </a:accent3>
      <a:accent4>
        <a:srgbClr val="006E89"/>
      </a:accent4>
      <a:accent5>
        <a:srgbClr val="008E96"/>
      </a:accent5>
      <a:accent6>
        <a:srgbClr val="7AB51D"/>
      </a:accent6>
      <a:hlink>
        <a:srgbClr val="58585A"/>
      </a:hlink>
      <a:folHlink>
        <a:srgbClr val="58585A"/>
      </a:folHlink>
    </a:clrScheme>
    <a:fontScheme name="Universität Mün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RAPHIT">
      <a:srgbClr val="333F48"/>
    </a:custClr>
    <a:custClr name="CASSIS">
      <a:srgbClr val="AF0078"/>
    </a:custClr>
    <a:custClr name="LAPIS">
      <a:srgbClr val="00578A"/>
    </a:custClr>
    <a:custClr name="CYAN">
      <a:srgbClr val="009DD1"/>
    </a:custClr>
    <a:custClr name="OZEAN">
      <a:srgbClr val="006E89"/>
    </a:custClr>
    <a:custClr name="TÜRKIS">
      <a:srgbClr val="008E96"/>
    </a:custClr>
    <a:custClr name="APFELGRÜN">
      <a:srgbClr val="7AB51D"/>
    </a:custClr>
    <a:custClr name="PERIDOT">
      <a:srgbClr val="B1C800"/>
    </a:custClr>
  </a:custClrLst>
  <a:extLst>
    <a:ext uri="{05A4C25C-085E-4340-85A3-A5531E510DB2}">
      <thm15:themeFamily xmlns:thm15="http://schemas.microsoft.com/office/thememl/2012/main" name="PPT_UnivMs_Var1_Calibri_16x9_02.potx" id="{FCC11A58-F0FC-4909-AAB8-3C3FE25CFE08}" vid="{DDB0152F-92DE-4514-9D13-2F26A5661E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PPT_WWU_Var1_Meta_16x9_02</Template>
  <TotalTime>0</TotalTime>
  <Words>204</Words>
  <Application>Microsoft Office PowerPoint</Application>
  <PresentationFormat>Benutzerdefiniert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Meta Offc Pro</vt:lpstr>
      <vt:lpstr>Universität Münster PowerPoint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Thieleke, Christine</cp:lastModifiedBy>
  <cp:revision>157</cp:revision>
  <dcterms:created xsi:type="dcterms:W3CDTF">2019-09-05T07:16:21Z</dcterms:created>
  <dcterms:modified xsi:type="dcterms:W3CDTF">2024-05-17T07:05:12Z</dcterms:modified>
</cp:coreProperties>
</file>