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261" r:id="rId2"/>
    <p:sldId id="985" r:id="rId3"/>
    <p:sldId id="284" r:id="rId4"/>
    <p:sldId id="911" r:id="rId5"/>
    <p:sldId id="883" r:id="rId6"/>
    <p:sldId id="285" r:id="rId7"/>
    <p:sldId id="294" r:id="rId8"/>
    <p:sldId id="1042" r:id="rId9"/>
    <p:sldId id="296" r:id="rId10"/>
    <p:sldId id="1008" r:id="rId11"/>
    <p:sldId id="1034" r:id="rId12"/>
    <p:sldId id="1022" r:id="rId13"/>
    <p:sldId id="1044" r:id="rId14"/>
    <p:sldId id="1024" r:id="rId15"/>
    <p:sldId id="1036" r:id="rId16"/>
    <p:sldId id="1010" r:id="rId17"/>
    <p:sldId id="1038" r:id="rId18"/>
    <p:sldId id="1070" r:id="rId19"/>
    <p:sldId id="971" r:id="rId20"/>
    <p:sldId id="973" r:id="rId21"/>
    <p:sldId id="1000" r:id="rId22"/>
    <p:sldId id="1026" r:id="rId23"/>
    <p:sldId id="1052" r:id="rId24"/>
    <p:sldId id="1054" r:id="rId25"/>
    <p:sldId id="1056" r:id="rId26"/>
    <p:sldId id="901" r:id="rId27"/>
    <p:sldId id="1046" r:id="rId28"/>
    <p:sldId id="1028" r:id="rId29"/>
    <p:sldId id="1058" r:id="rId30"/>
    <p:sldId id="1064" r:id="rId31"/>
    <p:sldId id="1050" r:id="rId32"/>
    <p:sldId id="1074" r:id="rId33"/>
    <p:sldId id="1030" r:id="rId34"/>
    <p:sldId id="1066" r:id="rId35"/>
    <p:sldId id="994" r:id="rId36"/>
    <p:sldId id="996" r:id="rId37"/>
    <p:sldId id="998" r:id="rId38"/>
    <p:sldId id="1048" r:id="rId39"/>
    <p:sldId id="1032" r:id="rId40"/>
    <p:sldId id="312" r:id="rId41"/>
    <p:sldId id="1068" r:id="rId42"/>
    <p:sldId id="1040" r:id="rId43"/>
    <p:sldId id="884" r:id="rId44"/>
  </p:sldIdLst>
  <p:sldSz cx="12204700" cy="6858000"/>
  <p:notesSz cx="6797675" cy="9928225"/>
  <p:defaultTextStyle>
    <a:defPPr>
      <a:defRPr lang="de-DE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6605B5BE-B6AC-425F-BA18-8261B6F8989C}">
          <p14:sldIdLst>
            <p14:sldId id="261"/>
            <p14:sldId id="985"/>
            <p14:sldId id="284"/>
            <p14:sldId id="911"/>
            <p14:sldId id="883"/>
            <p14:sldId id="285"/>
            <p14:sldId id="294"/>
            <p14:sldId id="1042"/>
            <p14:sldId id="296"/>
            <p14:sldId id="1008"/>
            <p14:sldId id="1034"/>
            <p14:sldId id="1022"/>
            <p14:sldId id="1044"/>
            <p14:sldId id="1024"/>
            <p14:sldId id="1036"/>
            <p14:sldId id="1010"/>
            <p14:sldId id="1038"/>
            <p14:sldId id="1070"/>
            <p14:sldId id="971"/>
            <p14:sldId id="973"/>
            <p14:sldId id="1000"/>
            <p14:sldId id="1026"/>
            <p14:sldId id="1052"/>
            <p14:sldId id="1054"/>
            <p14:sldId id="1056"/>
            <p14:sldId id="901"/>
            <p14:sldId id="1046"/>
            <p14:sldId id="1028"/>
            <p14:sldId id="1058"/>
            <p14:sldId id="1064"/>
            <p14:sldId id="1050"/>
            <p14:sldId id="1074"/>
            <p14:sldId id="1030"/>
            <p14:sldId id="1066"/>
            <p14:sldId id="994"/>
            <p14:sldId id="996"/>
            <p14:sldId id="998"/>
            <p14:sldId id="1048"/>
            <p14:sldId id="1032"/>
            <p14:sldId id="312"/>
            <p14:sldId id="1068"/>
            <p14:sldId id="1040"/>
            <p14:sldId id="88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851" userDrawn="1">
          <p15:clr>
            <a:srgbClr val="A4A3A4"/>
          </p15:clr>
        </p15:guide>
        <p15:guide id="2" orient="horz" pos="3618" userDrawn="1">
          <p15:clr>
            <a:srgbClr val="A4A3A4"/>
          </p15:clr>
        </p15:guide>
        <p15:guide id="3" pos="227" userDrawn="1">
          <p15:clr>
            <a:srgbClr val="A4A3A4"/>
          </p15:clr>
        </p15:guide>
        <p15:guide id="4" pos="7461" userDrawn="1">
          <p15:clr>
            <a:srgbClr val="A4A3A4"/>
          </p15:clr>
        </p15:guide>
        <p15:guide id="5" orient="horz" pos="14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F48"/>
    <a:srgbClr val="007CA8"/>
    <a:srgbClr val="FFFFFF"/>
    <a:srgbClr val="99D6EB"/>
    <a:srgbClr val="4CBADF"/>
    <a:srgbClr val="31B0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4" autoAdjust="0"/>
    <p:restoredTop sz="93974" autoAdjust="0"/>
  </p:normalViewPr>
  <p:slideViewPr>
    <p:cSldViewPr snapToGrid="0" snapToObjects="1">
      <p:cViewPr varScale="1">
        <p:scale>
          <a:sx n="120" d="100"/>
          <a:sy n="120" d="100"/>
        </p:scale>
        <p:origin x="114" y="252"/>
      </p:cViewPr>
      <p:guideLst>
        <p:guide orient="horz" pos="851"/>
        <p:guide orient="horz" pos="3618"/>
        <p:guide pos="227"/>
        <p:guide pos="7461"/>
        <p:guide orient="horz" pos="146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360045" cy="36004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33574A26-6474-4A2A-8026-484DF0EA5E0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281565A-3D82-459E-9444-103439F3D2D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27980D-9A6C-4C2B-9BBA-DCF52B9884F2}" type="datetimeFigureOut">
              <a:rPr lang="de-DE" smtClean="0"/>
              <a:t>24.10.2024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2305BDF-B997-4B81-9511-8201ACFD548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06C961A-DC64-4510-9DC9-29B51710FF3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B8E073-2266-4892-990A-722EAE38071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082773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CEDDC4-A7BF-4A62-85FF-17C95660EF76}" type="datetimeFigureOut">
              <a:rPr lang="de-DE" smtClean="0"/>
              <a:t>24.10.2024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947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6B551E-9F22-4B6E-924D-4DC3CE72867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759032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319267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49660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4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.sv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nweise zur Nutz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426ACC08-E600-437E-A2B2-FB64953D020C}"/>
              </a:ext>
            </a:extLst>
          </p:cNvPr>
          <p:cNvSpPr txBox="1"/>
          <p:nvPr userDrawn="1"/>
        </p:nvSpPr>
        <p:spPr>
          <a:xfrm>
            <a:off x="323167" y="957515"/>
            <a:ext cx="11525934" cy="557075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3628" lvl="1" indent="0" algn="l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Meta Offc Pro" panose="020B0504030101020102" pitchFamily="34" charset="0"/>
              <a:buNone/>
              <a:tabLst/>
            </a:pPr>
            <a:r>
              <a:rPr lang="de-DE" sz="2000" b="1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Hinweise zur Nutzung / </a:t>
            </a:r>
            <a:r>
              <a:rPr lang="de-DE" sz="2000" b="1" kern="1200" baseline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Tips</a:t>
            </a:r>
            <a:r>
              <a:rPr lang="de-DE" sz="2000" b="1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on </a:t>
            </a:r>
            <a:r>
              <a:rPr lang="de-DE" sz="2000" b="1" kern="1200" baseline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use</a:t>
            </a:r>
            <a:endParaRPr lang="de-DE" sz="2000" b="1" kern="1200" baseline="0" dirty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82563" lvl="1" indent="-158750" algn="l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Meta Offc Pro" panose="020B0504030101020102" pitchFamily="34" charset="0"/>
              <a:buChar char="-"/>
              <a:tabLst>
                <a:tab pos="182563" algn="l"/>
              </a:tabLst>
            </a:pPr>
            <a:r>
              <a:rPr lang="de-DE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Die Layouts der Folien sind </a:t>
            </a:r>
            <a:r>
              <a:rPr lang="de-DE" sz="1200" b="1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Vorlagen</a:t>
            </a:r>
            <a:r>
              <a:rPr lang="de-DE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und können angepasst werden. Folgende </a:t>
            </a:r>
            <a:r>
              <a:rPr lang="de-DE" sz="1200" b="1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Änderungen</a:t>
            </a:r>
            <a:r>
              <a:rPr lang="de-DE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sind möglich:</a:t>
            </a:r>
          </a:p>
          <a:p>
            <a:pPr marL="449263" lvl="1" indent="-182563" algn="l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Meta Offc Pro" panose="020B0504030101020102" pitchFamily="34" charset="0"/>
              <a:buChar char="-"/>
              <a:tabLst/>
            </a:pPr>
            <a:r>
              <a:rPr lang="de-DE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Design und Copyright</a:t>
            </a:r>
            <a:r>
              <a:rPr lang="de-DE" sz="1200" b="0" u="none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Folienmaster öffnen. </a:t>
            </a:r>
            <a:r>
              <a:rPr lang="de-DE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Text</a:t>
            </a:r>
            <a:r>
              <a:rPr lang="de-DE" sz="1200" b="0" u="none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Folienmaster nicht öffnen</a:t>
            </a:r>
          </a:p>
          <a:p>
            <a:pPr marL="449263" lvl="1" indent="-182563" algn="l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Meta Offc Pro" panose="020B0504030101020102" pitchFamily="34" charset="0"/>
              <a:buChar char="-"/>
              <a:tabLst/>
            </a:pPr>
            <a:r>
              <a:rPr lang="de-DE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Designfarben</a:t>
            </a:r>
            <a:r>
              <a:rPr lang="de-DE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Ansicht &gt; Folienmaster &gt; Form anklicken &gt; Formformat &gt; Formkontur (bei Linien) bzw. Fülleffekt (bei Flächen) &gt; Farbe wählen (Uni-Farben sind hinterlegt)</a:t>
            </a:r>
          </a:p>
          <a:p>
            <a:pPr marL="449263" lvl="1" indent="-182563" algn="l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Meta Offc Pro" panose="020B0504030101020102" pitchFamily="34" charset="0"/>
              <a:buChar char="-"/>
              <a:tabLst/>
            </a:pPr>
            <a:r>
              <a:rPr lang="de-DE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Bilder</a:t>
            </a:r>
            <a:r>
              <a:rPr lang="de-DE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Ansicht &gt; Folienmaster &gt; Bild anklicken &gt; (ggf. Farbfläche/-filter beiseite schieben) &gt; Bild anklicken &gt; Bildformat &gt; „Bild ändern“ &gt; Bild hochladen &gt;  (ggf. Farbfläche/-filter wieder über das Bild schieben) </a:t>
            </a:r>
          </a:p>
          <a:p>
            <a:pPr marL="449263" lvl="1" indent="-182563" algn="l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Meta Offc Pro" panose="020B0504030101020102" pitchFamily="34" charset="0"/>
              <a:buChar char="-"/>
              <a:tabLst/>
            </a:pPr>
            <a:r>
              <a:rPr lang="de-DE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Bilder formatieren/positionieren</a:t>
            </a:r>
            <a:r>
              <a:rPr lang="de-DE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Rechter Mausklick auf das Bild &gt; „Zuschneiden“. ACHTUNG: Verzerren Sie das Bild nicht! Nutzen Sie beim Skalieren ausschließlich die Eckpunkte und halten Sie die Shifttaste währenddessen gedrückt</a:t>
            </a:r>
          </a:p>
          <a:p>
            <a:pPr marL="449263" lvl="1" indent="-182563" algn="l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Meta Offc Pro" panose="020B0504030101020102" pitchFamily="34" charset="0"/>
              <a:buChar char="-"/>
              <a:tabLst/>
            </a:pPr>
            <a:r>
              <a:rPr lang="de-DE" sz="1200" b="1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Druck</a:t>
            </a:r>
            <a:r>
              <a:rPr lang="de-DE" sz="1200" b="1" u="none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Folie erst als PDF speichern! </a:t>
            </a:r>
            <a:r>
              <a:rPr lang="de-DE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Datei &gt; speichern unter &gt; Ort suchen &gt; Dateityp PDF wählen &gt; Optionen anklicken &gt; gewünschte Folie auswählen &gt; mit „OK“ bestätigen &gt; speichern</a:t>
            </a:r>
          </a:p>
          <a:p>
            <a:pPr marL="182563" marR="0" lvl="1" indent="-158750" algn="l" defTabSz="2267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de-DE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Geben Sie bei der Verwendung von Bildern bitte das Copyright an. Falls Sie andere Fotomotive benötigen, wenden Sie sich gerne an die Stabsstelle Kommunikation und Öffentlichkeitsarbeit</a:t>
            </a:r>
          </a:p>
          <a:p>
            <a:pPr marL="441021" marR="0" lvl="1" indent="-417393" algn="l" defTabSz="2267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endParaRPr lang="de-DE" sz="1200" b="0" kern="1200" baseline="0" dirty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82563" marR="0" lvl="1" indent="-158750" algn="l" defTabSz="2267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slide layouts are </a:t>
            </a:r>
            <a:r>
              <a:rPr lang="en-US" sz="1200" b="1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templates</a:t>
            </a: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and can be adapted. The following </a:t>
            </a:r>
            <a:r>
              <a:rPr lang="en-US" sz="1200" b="1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changes</a:t>
            </a: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are possible:</a:t>
            </a:r>
          </a:p>
          <a:p>
            <a:pPr marL="449263" marR="0" lvl="1" indent="-182563" algn="l" defTabSz="2267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en-US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Design and copyright</a:t>
            </a:r>
            <a:r>
              <a:rPr lang="en-US" sz="1200" b="0" u="none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Open slide master. </a:t>
            </a:r>
            <a:r>
              <a:rPr lang="en-US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Text</a:t>
            </a:r>
            <a:r>
              <a:rPr lang="en-US" sz="1200" b="0" u="none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Slide master must be closed</a:t>
            </a:r>
          </a:p>
          <a:p>
            <a:pPr marL="449263" marR="0" lvl="1" indent="-182563" algn="l" defTabSz="2267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en-US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Design </a:t>
            </a:r>
            <a:r>
              <a:rPr lang="en-US" sz="1200" b="0" u="sng" kern="1200" baseline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colours</a:t>
            </a: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View &gt; Slide master &gt; Click on form &gt; Format &gt; Shape contour (for lines) or Fill effect (for areas) &gt; Select </a:t>
            </a:r>
            <a:r>
              <a:rPr lang="en-US" sz="1200" b="0" kern="1200" baseline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colour</a:t>
            </a:r>
            <a:endParaRPr lang="en-US" sz="1200" b="0" kern="1200" baseline="0" dirty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49263" marR="0" lvl="1" indent="-182563" algn="l" defTabSz="2267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en-US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Images</a:t>
            </a: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&gt; View &gt; Slide master &gt; Click on image &gt; (Where required: Shift the </a:t>
            </a:r>
            <a:r>
              <a:rPr lang="en-US" sz="1200" b="0" kern="1200" baseline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colour</a:t>
            </a: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filter to one side) &gt; Image format &gt; Select "Change image" &gt; Upload picture (Where required: Replace the </a:t>
            </a:r>
            <a:r>
              <a:rPr lang="en-US" sz="1200" b="0" kern="1200" baseline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colour</a:t>
            </a: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filter)</a:t>
            </a:r>
          </a:p>
          <a:p>
            <a:pPr marL="449263" marR="0" lvl="1" indent="-182563" algn="l" defTabSz="2267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en-US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Format images</a:t>
            </a: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Right mouse-click on background image and select </a:t>
            </a:r>
            <a:r>
              <a:rPr lang="en-US" sz="1200" b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&gt; "Crop". </a:t>
            </a: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PLEASE NOTE: Do not distort the image! When resizing an image, use only the corner marks and keep the shift button pressed while doing so.</a:t>
            </a:r>
          </a:p>
          <a:p>
            <a:pPr marL="449263" marR="0" lvl="1" indent="-182563" algn="l" defTabSz="2267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en-US" sz="1200" b="1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Print</a:t>
            </a:r>
            <a:r>
              <a:rPr lang="en-US" sz="1200" b="1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Save slide as PDF first! </a:t>
            </a: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File &gt; save as &gt; search location &gt; select file type PDF &gt; click options &gt; select desired slide &gt; confirm with "OK" &gt; save</a:t>
            </a:r>
          </a:p>
          <a:p>
            <a:pPr marL="182563" marR="0" lvl="1" indent="-158750" algn="l" defTabSz="2267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Using pictures, please quote the copyright. If you need other pictures, please feel free to contact the team communication and public relations</a:t>
            </a:r>
          </a:p>
        </p:txBody>
      </p:sp>
    </p:spTree>
    <p:extLst>
      <p:ext uri="{BB962C8B-B14F-4D97-AF65-F5344CB8AC3E}">
        <p14:creationId xmlns:p14="http://schemas.microsoft.com/office/powerpoint/2010/main" val="29043658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845">
          <p15:clr>
            <a:srgbClr val="FBAE40"/>
          </p15:clr>
        </p15:guide>
        <p15:guide id="3" orient="horz" pos="1457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Design D.5 // Forschung 3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38E54224-1B74-F332-D84A-57FBCCC163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5" t="14363" r="7040" b="12439"/>
          <a:stretch/>
        </p:blipFill>
        <p:spPr>
          <a:xfrm>
            <a:off x="2957069" y="0"/>
            <a:ext cx="9247631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sp>
        <p:nvSpPr>
          <p:cNvPr id="4" name="Freihandform 3">
            <a:extLst>
              <a:ext uri="{FF2B5EF4-FFF2-40B4-BE49-F238E27FC236}">
                <a16:creationId xmlns:a16="http://schemas.microsoft.com/office/drawing/2014/main" id="{03E6B18D-3473-07D1-82AE-DA67470918F4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8CEC0835-901B-2709-CDB6-027DACF447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8ED576E-A035-EC43-AB96-E951C149AB1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5" name="Hilfslinien">
              <a:extLst>
                <a:ext uri="{FF2B5EF4-FFF2-40B4-BE49-F238E27FC236}">
                  <a16:creationId xmlns:a16="http://schemas.microsoft.com/office/drawing/2014/main" id="{0E20D9F0-2943-AEE4-562C-239979C9348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6" name="Linie">
              <a:extLst>
                <a:ext uri="{FF2B5EF4-FFF2-40B4-BE49-F238E27FC236}">
                  <a16:creationId xmlns:a16="http://schemas.microsoft.com/office/drawing/2014/main" id="{D570C8CB-F89B-230A-AFB1-B0DACE17AC5D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C935E6B5-CC75-0754-1628-2B3374AB3065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541B388C-0A60-DEF1-3FF8-120CD6EE4CA7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84D91832-3BBF-A95B-2514-81DD292A6C74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3BDFB873-3196-0679-E5E5-1014F6AD39F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8D292526-988C-3B02-EB64-915CF6509D2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85E17717-849A-BC6A-6E15-F3D7D95F50F4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Hilfslinien">
            <a:extLst>
              <a:ext uri="{FF2B5EF4-FFF2-40B4-BE49-F238E27FC236}">
                <a16:creationId xmlns:a16="http://schemas.microsoft.com/office/drawing/2014/main" id="{474191FE-C857-0955-F96B-F3BF3AC0BAA7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3C321EB7-56D3-1C94-741A-B338D242B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C0105BB4-E46F-46CA-B029-5F58286A83F2}"/>
              </a:ext>
            </a:extLst>
          </p:cNvPr>
          <p:cNvSpPr txBox="1"/>
          <p:nvPr userDrawn="1"/>
        </p:nvSpPr>
        <p:spPr>
          <a:xfrm>
            <a:off x="11931194" y="652727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28719293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  <p15:guide id="5" pos="203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Design D.7 // Geisteswissenschaften 2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EEB0042C-AA9E-E8A6-71F6-604E45F1CE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4" t="29495" r="1025" b="4463"/>
          <a:stretch/>
        </p:blipFill>
        <p:spPr>
          <a:xfrm>
            <a:off x="2957069" y="0"/>
            <a:ext cx="9247631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sp>
        <p:nvSpPr>
          <p:cNvPr id="4" name="Freihandform 3">
            <a:extLst>
              <a:ext uri="{FF2B5EF4-FFF2-40B4-BE49-F238E27FC236}">
                <a16:creationId xmlns:a16="http://schemas.microsoft.com/office/drawing/2014/main" id="{A149FA84-F02F-91B9-6EC1-B041F89E6494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8CEC0835-901B-2709-CDB6-027DACF447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8ED576E-A035-EC43-AB96-E951C149AB1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5" name="Hilfslinien">
              <a:extLst>
                <a:ext uri="{FF2B5EF4-FFF2-40B4-BE49-F238E27FC236}">
                  <a16:creationId xmlns:a16="http://schemas.microsoft.com/office/drawing/2014/main" id="{0E20D9F0-2943-AEE4-562C-239979C9348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6" name="Linie">
              <a:extLst>
                <a:ext uri="{FF2B5EF4-FFF2-40B4-BE49-F238E27FC236}">
                  <a16:creationId xmlns:a16="http://schemas.microsoft.com/office/drawing/2014/main" id="{D570C8CB-F89B-230A-AFB1-B0DACE17AC5D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C935E6B5-CC75-0754-1628-2B3374AB3065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541B388C-0A60-DEF1-3FF8-120CD6EE4CA7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84D91832-3BBF-A95B-2514-81DD292A6C74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3BDFB873-3196-0679-E5E5-1014F6AD39F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8D292526-988C-3B02-EB64-915CF6509D2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85E17717-849A-BC6A-6E15-F3D7D95F50F4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Hilfslinien">
            <a:extLst>
              <a:ext uri="{FF2B5EF4-FFF2-40B4-BE49-F238E27FC236}">
                <a16:creationId xmlns:a16="http://schemas.microsoft.com/office/drawing/2014/main" id="{474191FE-C857-0955-F96B-F3BF3AC0BAA7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949A017F-51D7-B52F-C9C3-5CF1D765B26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0975CC4C-B516-48D3-88A6-A70408117216}"/>
              </a:ext>
            </a:extLst>
          </p:cNvPr>
          <p:cNvSpPr txBox="1"/>
          <p:nvPr userDrawn="1"/>
        </p:nvSpPr>
        <p:spPr>
          <a:xfrm>
            <a:off x="11951876" y="2085974"/>
            <a:ext cx="276999" cy="1797505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25000"/>
                  </a:schemeClr>
                </a:solidFill>
              </a:rPr>
              <a:t>© stock.adobe.com - Jade Maas/</a:t>
            </a:r>
            <a:r>
              <a:rPr lang="de-DE" sz="600" dirty="0" err="1">
                <a:solidFill>
                  <a:schemeClr val="bg1">
                    <a:lumMod val="25000"/>
                  </a:schemeClr>
                </a:solidFill>
              </a:rPr>
              <a:t>peopleimages.coms</a:t>
            </a:r>
            <a:endParaRPr lang="de-DE" sz="600" dirty="0">
              <a:solidFill>
                <a:schemeClr val="bg1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8641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  <p15:guide id="5" pos="203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esign D.8 // Studierende 1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ihandform 11">
            <a:extLst>
              <a:ext uri="{FF2B5EF4-FFF2-40B4-BE49-F238E27FC236}">
                <a16:creationId xmlns:a16="http://schemas.microsoft.com/office/drawing/2014/main" id="{C84F029B-552D-B878-C5C3-EDD87518B4DC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6BF6E44-7F0A-2B91-64F9-9F04B1EBA2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5" t="35075" r="25626" b="15240"/>
          <a:stretch/>
        </p:blipFill>
        <p:spPr>
          <a:xfrm>
            <a:off x="2957069" y="0"/>
            <a:ext cx="9247631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8CEC0835-901B-2709-CDB6-027DACF447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3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8ED576E-A035-EC43-AB96-E951C149AB1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5" name="Hilfslinien">
              <a:extLst>
                <a:ext uri="{FF2B5EF4-FFF2-40B4-BE49-F238E27FC236}">
                  <a16:creationId xmlns:a16="http://schemas.microsoft.com/office/drawing/2014/main" id="{0E20D9F0-2943-AEE4-562C-239979C9348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6" name="Linie">
              <a:extLst>
                <a:ext uri="{FF2B5EF4-FFF2-40B4-BE49-F238E27FC236}">
                  <a16:creationId xmlns:a16="http://schemas.microsoft.com/office/drawing/2014/main" id="{D570C8CB-F89B-230A-AFB1-B0DACE17AC5D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C935E6B5-CC75-0754-1628-2B3374AB3065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541B388C-0A60-DEF1-3FF8-120CD6EE4CA7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84D91832-3BBF-A95B-2514-81DD292A6C74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3BDFB873-3196-0679-E5E5-1014F6AD39F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8D292526-988C-3B02-EB64-915CF6509D2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85E17717-849A-BC6A-6E15-F3D7D95F50F4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Hilfslinien">
            <a:extLst>
              <a:ext uri="{FF2B5EF4-FFF2-40B4-BE49-F238E27FC236}">
                <a16:creationId xmlns:a16="http://schemas.microsoft.com/office/drawing/2014/main" id="{474191FE-C857-0955-F96B-F3BF3AC0BAA7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DCB79CEB-59EA-3691-86F7-85232B8522D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BAF27D88-EB1E-4DB2-A5A8-CDB3F30C06EB}"/>
              </a:ext>
            </a:extLst>
          </p:cNvPr>
          <p:cNvSpPr txBox="1"/>
          <p:nvPr userDrawn="1"/>
        </p:nvSpPr>
        <p:spPr>
          <a:xfrm>
            <a:off x="11913776" y="2411888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36742237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  <p15:guide id="5" pos="203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Design D.9 // Studierende 2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ihandform 11">
            <a:extLst>
              <a:ext uri="{FF2B5EF4-FFF2-40B4-BE49-F238E27FC236}">
                <a16:creationId xmlns:a16="http://schemas.microsoft.com/office/drawing/2014/main" id="{5750FA79-D612-24FE-418F-2C1EDD6408A3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25EE5AE-750C-2056-2030-53FB6787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3" t="2626" r="571" b="31028"/>
          <a:stretch/>
        </p:blipFill>
        <p:spPr>
          <a:xfrm>
            <a:off x="2957069" y="0"/>
            <a:ext cx="9247631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8CEC0835-901B-2709-CDB6-027DACF447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8ED576E-A035-EC43-AB96-E951C149AB1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5" name="Hilfslinien">
              <a:extLst>
                <a:ext uri="{FF2B5EF4-FFF2-40B4-BE49-F238E27FC236}">
                  <a16:creationId xmlns:a16="http://schemas.microsoft.com/office/drawing/2014/main" id="{0E20D9F0-2943-AEE4-562C-239979C9348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6" name="Linie">
              <a:extLst>
                <a:ext uri="{FF2B5EF4-FFF2-40B4-BE49-F238E27FC236}">
                  <a16:creationId xmlns:a16="http://schemas.microsoft.com/office/drawing/2014/main" id="{D570C8CB-F89B-230A-AFB1-B0DACE17AC5D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C935E6B5-CC75-0754-1628-2B3374AB3065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541B388C-0A60-DEF1-3FF8-120CD6EE4CA7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84D91832-3BBF-A95B-2514-81DD292A6C74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3BDFB873-3196-0679-E5E5-1014F6AD39F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8D292526-988C-3B02-EB64-915CF6509D2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85E17717-849A-BC6A-6E15-F3D7D95F50F4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Hilfslinien">
            <a:extLst>
              <a:ext uri="{FF2B5EF4-FFF2-40B4-BE49-F238E27FC236}">
                <a16:creationId xmlns:a16="http://schemas.microsoft.com/office/drawing/2014/main" id="{474191FE-C857-0955-F96B-F3BF3AC0BAA7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0F5B9E5C-21AA-B47A-2D87-37316E3D66D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1AD53320-DAF0-4B9B-B7A6-C2FAE38013CF}"/>
              </a:ext>
            </a:extLst>
          </p:cNvPr>
          <p:cNvSpPr txBox="1"/>
          <p:nvPr userDrawn="1"/>
        </p:nvSpPr>
        <p:spPr>
          <a:xfrm>
            <a:off x="11913776" y="-26530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25666872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  <p15:guide id="5" pos="203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Design D.9 // Studierende 2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ihandform 11">
            <a:extLst>
              <a:ext uri="{FF2B5EF4-FFF2-40B4-BE49-F238E27FC236}">
                <a16:creationId xmlns:a16="http://schemas.microsoft.com/office/drawing/2014/main" id="{105C0A3A-F55E-B0E0-9829-B8A355B71722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rgbClr val="B1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6B3F723-0433-0505-479C-C7AD4CF5B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8" t="26009" r="184" b="1026"/>
          <a:stretch/>
        </p:blipFill>
        <p:spPr>
          <a:xfrm>
            <a:off x="2957069" y="0"/>
            <a:ext cx="9247631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8CEC0835-901B-2709-CDB6-027DACF447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B1C800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8ED576E-A035-EC43-AB96-E951C149AB1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5" name="Hilfslinien">
              <a:extLst>
                <a:ext uri="{FF2B5EF4-FFF2-40B4-BE49-F238E27FC236}">
                  <a16:creationId xmlns:a16="http://schemas.microsoft.com/office/drawing/2014/main" id="{0E20D9F0-2943-AEE4-562C-239979C9348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6" name="Linie">
              <a:extLst>
                <a:ext uri="{FF2B5EF4-FFF2-40B4-BE49-F238E27FC236}">
                  <a16:creationId xmlns:a16="http://schemas.microsoft.com/office/drawing/2014/main" id="{D570C8CB-F89B-230A-AFB1-B0DACE17AC5D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C935E6B5-CC75-0754-1628-2B3374AB3065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541B388C-0A60-DEF1-3FF8-120CD6EE4CA7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84D91832-3BBF-A95B-2514-81DD292A6C74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3BDFB873-3196-0679-E5E5-1014F6AD39F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8D292526-988C-3B02-EB64-915CF6509D2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85E17717-849A-BC6A-6E15-F3D7D95F50F4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Hilfslinien">
            <a:extLst>
              <a:ext uri="{FF2B5EF4-FFF2-40B4-BE49-F238E27FC236}">
                <a16:creationId xmlns:a16="http://schemas.microsoft.com/office/drawing/2014/main" id="{474191FE-C857-0955-F96B-F3BF3AC0BAA7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6CE82CE3-6CE8-A257-0360-A352BD8F3A5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B920C0C5-5BAC-4A8D-99D8-288EEB1D23B9}"/>
              </a:ext>
            </a:extLst>
          </p:cNvPr>
          <p:cNvSpPr txBox="1"/>
          <p:nvPr userDrawn="1"/>
        </p:nvSpPr>
        <p:spPr>
          <a:xfrm>
            <a:off x="11948610" y="2803757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25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6573385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  <p15:guide id="5" pos="203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esign F.1 // Forschung 1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84" t="14262" b="6169"/>
          <a:stretch/>
        </p:blipFill>
        <p:spPr>
          <a:xfrm>
            <a:off x="-1940" y="3088"/>
            <a:ext cx="12219340" cy="6862741"/>
          </a:xfrm>
          <a:prstGeom prst="rect">
            <a:avLst/>
          </a:prstGeom>
        </p:spPr>
      </p:pic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2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2" name="Rechteck 2">
            <a:extLst>
              <a:ext uri="{FF2B5EF4-FFF2-40B4-BE49-F238E27FC236}">
                <a16:creationId xmlns:a16="http://schemas.microsoft.com/office/drawing/2014/main" id="{C5FCF425-F40A-D955-4162-CDB8AA61A791}"/>
              </a:ext>
            </a:extLst>
          </p:cNvPr>
          <p:cNvSpPr/>
          <p:nvPr userDrawn="1"/>
        </p:nvSpPr>
        <p:spPr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6234BC3-0B58-A40E-D8EC-F8213D251D77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7" name="Hilfslinien">
              <a:extLst>
                <a:ext uri="{FF2B5EF4-FFF2-40B4-BE49-F238E27FC236}">
                  <a16:creationId xmlns:a16="http://schemas.microsoft.com/office/drawing/2014/main" id="{E3A2185E-AA2F-AFE9-A394-FA6D4B31816C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7FBC7988-B0EC-1014-158E-279877C9B451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3C35C003-A0D8-FDE1-8C48-6FA37F709C4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601D163C-9CF0-1386-42BE-07482BD5CF0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E2343A27-15A5-B967-D2F1-E97DEE3C2370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127838DB-3D27-D9D5-573D-2093DEA3F41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D335F13D-E418-67A6-031E-51CEBC1C920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3F14C6D-5D88-FD47-F5D3-2A4370434F4B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192ADBFE-BBCA-16C7-E4D3-1DE6795D709B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0C6D6F75-1082-9AE5-CB00-421663BF3F1A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fik 24">
            <a:extLst>
              <a:ext uri="{FF2B5EF4-FFF2-40B4-BE49-F238E27FC236}">
                <a16:creationId xmlns:a16="http://schemas.microsoft.com/office/drawing/2014/main" id="{9D175489-3B32-EF94-34E3-18404B0854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5" y="293869"/>
            <a:ext cx="2880000" cy="780560"/>
          </a:xfrm>
          <a:prstGeom prst="rect">
            <a:avLst/>
          </a:prstGeom>
          <a:noFill/>
        </p:spPr>
      </p:pic>
      <p:sp>
        <p:nvSpPr>
          <p:cNvPr id="27" name="Vertikaler Textplatzhalter 2">
            <a:extLst>
              <a:ext uri="{FF2B5EF4-FFF2-40B4-BE49-F238E27FC236}">
                <a16:creationId xmlns:a16="http://schemas.microsoft.com/office/drawing/2014/main" id="{86F0FAEE-0395-37A3-D420-3A17210C49F4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3550A6A-42C4-E11D-F4E8-F9DC5DA37B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381" b="2381"/>
          <a:stretch/>
        </p:blipFill>
        <p:spPr>
          <a:xfrm>
            <a:off x="334962" y="6335367"/>
            <a:ext cx="1201735" cy="182081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A1A688CD-064B-46DB-A8B1-AFCC9CEE67EE}"/>
              </a:ext>
            </a:extLst>
          </p:cNvPr>
          <p:cNvSpPr txBox="1"/>
          <p:nvPr userDrawn="1"/>
        </p:nvSpPr>
        <p:spPr>
          <a:xfrm>
            <a:off x="11913776" y="1963927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20836389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esign F.2 // Forschung 2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0" t="21567" r="7108" b="560"/>
          <a:stretch/>
        </p:blipFill>
        <p:spPr>
          <a:xfrm>
            <a:off x="-700" y="3089"/>
            <a:ext cx="12205400" cy="6854912"/>
          </a:xfrm>
          <a:prstGeom prst="rect">
            <a:avLst/>
          </a:prstGeom>
        </p:spPr>
      </p:pic>
      <p:sp>
        <p:nvSpPr>
          <p:cNvPr id="31" name="Rechteck 30">
            <a:extLst>
              <a:ext uri="{FF2B5EF4-FFF2-40B4-BE49-F238E27FC236}">
                <a16:creationId xmlns:a16="http://schemas.microsoft.com/office/drawing/2014/main" id="{DC8E386C-4D74-9DCE-A3AD-98C4DDEFC74B}"/>
              </a:ext>
            </a:extLst>
          </p:cNvPr>
          <p:cNvSpPr/>
          <p:nvPr userDrawn="1"/>
        </p:nvSpPr>
        <p:spPr>
          <a:xfrm>
            <a:off x="1" y="0"/>
            <a:ext cx="12204698" cy="6858000"/>
          </a:xfrm>
          <a:prstGeom prst="rect">
            <a:avLst/>
          </a:prstGeom>
          <a:solidFill>
            <a:schemeClr val="accent1">
              <a:alpha val="2473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Freihandform 5">
            <a:extLst>
              <a:ext uri="{FF2B5EF4-FFF2-40B4-BE49-F238E27FC236}">
                <a16:creationId xmlns:a16="http://schemas.microsoft.com/office/drawing/2014/main" id="{3B8786AE-EFD0-2E85-B1F3-8854B929CCD7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FFFFFF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2" name="Rechteck 2">
            <a:extLst>
              <a:ext uri="{FF2B5EF4-FFF2-40B4-BE49-F238E27FC236}">
                <a16:creationId xmlns:a16="http://schemas.microsoft.com/office/drawing/2014/main" id="{C5FCF425-F40A-D955-4162-CDB8AA61A791}"/>
              </a:ext>
            </a:extLst>
          </p:cNvPr>
          <p:cNvSpPr/>
          <p:nvPr userDrawn="1"/>
        </p:nvSpPr>
        <p:spPr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6234BC3-0B58-A40E-D8EC-F8213D251D77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7" name="Hilfslinien">
              <a:extLst>
                <a:ext uri="{FF2B5EF4-FFF2-40B4-BE49-F238E27FC236}">
                  <a16:creationId xmlns:a16="http://schemas.microsoft.com/office/drawing/2014/main" id="{E3A2185E-AA2F-AFE9-A394-FA6D4B31816C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7FBC7988-B0EC-1014-158E-279877C9B451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3C35C003-A0D8-FDE1-8C48-6FA37F709C4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601D163C-9CF0-1386-42BE-07482BD5CF0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E2343A27-15A5-B967-D2F1-E97DEE3C2370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127838DB-3D27-D9D5-573D-2093DEA3F41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D335F13D-E418-67A6-031E-51CEBC1C920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3F14C6D-5D88-FD47-F5D3-2A4370434F4B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192ADBFE-BBCA-16C7-E4D3-1DE6795D709B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0" name="Vertikaler Textplatzhalter 2">
            <a:extLst>
              <a:ext uri="{FF2B5EF4-FFF2-40B4-BE49-F238E27FC236}">
                <a16:creationId xmlns:a16="http://schemas.microsoft.com/office/drawing/2014/main" id="{66FBEF87-AE8E-B562-8F54-29B3B2831A28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bg2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81C290C-D27D-AC07-5708-38E2539AD2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2381" b="2381"/>
          <a:stretch/>
        </p:blipFill>
        <p:spPr>
          <a:xfrm>
            <a:off x="334962" y="6335367"/>
            <a:ext cx="1201735" cy="18208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B1CD6A36-6159-516D-42A7-25D71875F42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790D3F81-87F4-4A29-9BC0-20ECACE40736}"/>
              </a:ext>
            </a:extLst>
          </p:cNvPr>
          <p:cNvSpPr txBox="1"/>
          <p:nvPr userDrawn="1"/>
        </p:nvSpPr>
        <p:spPr>
          <a:xfrm>
            <a:off x="11875676" y="3480041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18996688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esign F.3 // Forschung 3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75" r="7235" b="20276"/>
          <a:stretch/>
        </p:blipFill>
        <p:spPr>
          <a:xfrm>
            <a:off x="-700" y="3089"/>
            <a:ext cx="12205400" cy="6854912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E38D7D54-A97B-8524-3A25-E195B65D3F6B}"/>
              </a:ext>
            </a:extLst>
          </p:cNvPr>
          <p:cNvSpPr/>
          <p:nvPr userDrawn="1"/>
        </p:nvSpPr>
        <p:spPr>
          <a:xfrm>
            <a:off x="0" y="-3089"/>
            <a:ext cx="12204700" cy="6858000"/>
          </a:xfrm>
          <a:prstGeom prst="rect">
            <a:avLst/>
          </a:prstGeom>
          <a:solidFill>
            <a:schemeClr val="bg1">
              <a:lumMod val="1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FFFFFF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B25CB186-4490-397F-3CE7-FD582BD4FA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2" name="Rechteck 2">
            <a:extLst>
              <a:ext uri="{FF2B5EF4-FFF2-40B4-BE49-F238E27FC236}">
                <a16:creationId xmlns:a16="http://schemas.microsoft.com/office/drawing/2014/main" id="{C5FCF425-F40A-D955-4162-CDB8AA61A791}"/>
              </a:ext>
            </a:extLst>
          </p:cNvPr>
          <p:cNvSpPr/>
          <p:nvPr userDrawn="1"/>
        </p:nvSpPr>
        <p:spPr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6234BC3-0B58-A40E-D8EC-F8213D251D77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7" name="Hilfslinien">
              <a:extLst>
                <a:ext uri="{FF2B5EF4-FFF2-40B4-BE49-F238E27FC236}">
                  <a16:creationId xmlns:a16="http://schemas.microsoft.com/office/drawing/2014/main" id="{E3A2185E-AA2F-AFE9-A394-FA6D4B31816C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7FBC7988-B0EC-1014-158E-279877C9B451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3C35C003-A0D8-FDE1-8C48-6FA37F709C4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601D163C-9CF0-1386-42BE-07482BD5CF0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E2343A27-15A5-B967-D2F1-E97DEE3C2370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127838DB-3D27-D9D5-573D-2093DEA3F41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D335F13D-E418-67A6-031E-51CEBC1C920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3F14C6D-5D88-FD47-F5D3-2A4370434F4B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192ADBFE-BBCA-16C7-E4D3-1DE6795D709B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0C6D6F75-1082-9AE5-CB00-421663BF3F1A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fik 3">
            <a:extLst>
              <a:ext uri="{FF2B5EF4-FFF2-40B4-BE49-F238E27FC236}">
                <a16:creationId xmlns:a16="http://schemas.microsoft.com/office/drawing/2014/main" id="{3F2E3BBB-AE88-060D-1381-08DCC0D0CA8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082B8AFF-E03E-450B-A829-0F6258C46EC6}"/>
              </a:ext>
            </a:extLst>
          </p:cNvPr>
          <p:cNvSpPr txBox="1"/>
          <p:nvPr userDrawn="1"/>
        </p:nvSpPr>
        <p:spPr>
          <a:xfrm>
            <a:off x="11913776" y="79616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25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3517062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esign F.3 // Forschung 3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" t="7016" r="17585" b="23524"/>
          <a:stretch/>
        </p:blipFill>
        <p:spPr>
          <a:xfrm>
            <a:off x="-700" y="3089"/>
            <a:ext cx="12205400" cy="6854912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E38D7D54-A97B-8524-3A25-E195B65D3F6B}"/>
              </a:ext>
            </a:extLst>
          </p:cNvPr>
          <p:cNvSpPr/>
          <p:nvPr userDrawn="1"/>
        </p:nvSpPr>
        <p:spPr>
          <a:xfrm>
            <a:off x="0" y="0"/>
            <a:ext cx="12204700" cy="6858000"/>
          </a:xfrm>
          <a:prstGeom prst="rect">
            <a:avLst/>
          </a:prstGeom>
          <a:solidFill>
            <a:schemeClr val="bg1">
              <a:lumMod val="1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FFFFFF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B25CB186-4490-397F-3CE7-FD582BD4FA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2" name="Rechteck 2">
            <a:extLst>
              <a:ext uri="{FF2B5EF4-FFF2-40B4-BE49-F238E27FC236}">
                <a16:creationId xmlns:a16="http://schemas.microsoft.com/office/drawing/2014/main" id="{C5FCF425-F40A-D955-4162-CDB8AA61A791}"/>
              </a:ext>
            </a:extLst>
          </p:cNvPr>
          <p:cNvSpPr/>
          <p:nvPr userDrawn="1"/>
        </p:nvSpPr>
        <p:spPr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6234BC3-0B58-A40E-D8EC-F8213D251D77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7" name="Hilfslinien">
              <a:extLst>
                <a:ext uri="{FF2B5EF4-FFF2-40B4-BE49-F238E27FC236}">
                  <a16:creationId xmlns:a16="http://schemas.microsoft.com/office/drawing/2014/main" id="{E3A2185E-AA2F-AFE9-A394-FA6D4B31816C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7FBC7988-B0EC-1014-158E-279877C9B451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3C35C003-A0D8-FDE1-8C48-6FA37F709C4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601D163C-9CF0-1386-42BE-07482BD5CF0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E2343A27-15A5-B967-D2F1-E97DEE3C2370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127838DB-3D27-D9D5-573D-2093DEA3F41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D335F13D-E418-67A6-031E-51CEBC1C920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3F14C6D-5D88-FD47-F5D3-2A4370434F4B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192ADBFE-BBCA-16C7-E4D3-1DE6795D709B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0C6D6F75-1082-9AE5-CB00-421663BF3F1A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fik 3">
            <a:extLst>
              <a:ext uri="{FF2B5EF4-FFF2-40B4-BE49-F238E27FC236}">
                <a16:creationId xmlns:a16="http://schemas.microsoft.com/office/drawing/2014/main" id="{FEE86A60-98B9-1786-4167-44D0A9AFAC9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20A3684D-83EB-4FA7-9E48-9004595642BD}"/>
              </a:ext>
            </a:extLst>
          </p:cNvPr>
          <p:cNvSpPr txBox="1"/>
          <p:nvPr userDrawn="1"/>
        </p:nvSpPr>
        <p:spPr>
          <a:xfrm>
            <a:off x="11913776" y="4784966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15681419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esign F.5 // Geisteswissenschaften 2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980" r="11882" b="10863"/>
          <a:stretch/>
        </p:blipFill>
        <p:spPr>
          <a:xfrm>
            <a:off x="-700" y="3089"/>
            <a:ext cx="12205400" cy="6854912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CDFB2AE1-99E0-1C55-C999-183FCE7A2D51}"/>
              </a:ext>
            </a:extLst>
          </p:cNvPr>
          <p:cNvSpPr/>
          <p:nvPr userDrawn="1"/>
        </p:nvSpPr>
        <p:spPr>
          <a:xfrm>
            <a:off x="0" y="-3090"/>
            <a:ext cx="12204700" cy="6864175"/>
          </a:xfrm>
          <a:prstGeom prst="rect">
            <a:avLst/>
          </a:prstGeom>
          <a:solidFill>
            <a:schemeClr val="bg1">
              <a:lumMod val="10000"/>
              <a:alpha val="3482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FFFFFF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B25CB186-4490-397F-3CE7-FD582BD4FA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2" name="Rechteck 2">
            <a:extLst>
              <a:ext uri="{FF2B5EF4-FFF2-40B4-BE49-F238E27FC236}">
                <a16:creationId xmlns:a16="http://schemas.microsoft.com/office/drawing/2014/main" id="{C5FCF425-F40A-D955-4162-CDB8AA61A791}"/>
              </a:ext>
            </a:extLst>
          </p:cNvPr>
          <p:cNvSpPr/>
          <p:nvPr userDrawn="1"/>
        </p:nvSpPr>
        <p:spPr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6234BC3-0B58-A40E-D8EC-F8213D251D77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7" name="Hilfslinien">
              <a:extLst>
                <a:ext uri="{FF2B5EF4-FFF2-40B4-BE49-F238E27FC236}">
                  <a16:creationId xmlns:a16="http://schemas.microsoft.com/office/drawing/2014/main" id="{E3A2185E-AA2F-AFE9-A394-FA6D4B31816C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7FBC7988-B0EC-1014-158E-279877C9B451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3C35C003-A0D8-FDE1-8C48-6FA37F709C4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601D163C-9CF0-1386-42BE-07482BD5CF0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E2343A27-15A5-B967-D2F1-E97DEE3C2370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127838DB-3D27-D9D5-573D-2093DEA3F41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D335F13D-E418-67A6-031E-51CEBC1C920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3F14C6D-5D88-FD47-F5D3-2A4370434F4B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192ADBFE-BBCA-16C7-E4D3-1DE6795D709B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0C6D6F75-1082-9AE5-CB00-421663BF3F1A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fik 20">
            <a:extLst>
              <a:ext uri="{FF2B5EF4-FFF2-40B4-BE49-F238E27FC236}">
                <a16:creationId xmlns:a16="http://schemas.microsoft.com/office/drawing/2014/main" id="{B8D9788A-0217-7A0C-8507-07C08BE1B62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58775" y="293869"/>
            <a:ext cx="2880000" cy="780560"/>
          </a:xfrm>
          <a:prstGeom prst="rect">
            <a:avLst/>
          </a:prstGeom>
          <a:noFill/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41209F7A-C888-40E4-82C3-DA20C94CDC05}"/>
              </a:ext>
            </a:extLst>
          </p:cNvPr>
          <p:cNvSpPr txBox="1"/>
          <p:nvPr userDrawn="1"/>
        </p:nvSpPr>
        <p:spPr>
          <a:xfrm>
            <a:off x="11913776" y="200024"/>
            <a:ext cx="276999" cy="1797505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25000"/>
                  </a:schemeClr>
                </a:solidFill>
              </a:rPr>
              <a:t>© stock.adobe.com - Jade Maas/</a:t>
            </a:r>
            <a:r>
              <a:rPr lang="de-DE" sz="600" dirty="0" err="1">
                <a:solidFill>
                  <a:schemeClr val="bg1">
                    <a:lumMod val="25000"/>
                  </a:schemeClr>
                </a:solidFill>
              </a:rPr>
              <a:t>peopleimages.coms</a:t>
            </a:r>
            <a:endParaRPr lang="de-DE" sz="600" dirty="0">
              <a:solidFill>
                <a:schemeClr val="bg1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2214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A // Linien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333F48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8C577C99-D98B-61A1-311B-8637B1D0460E}"/>
              </a:ext>
            </a:extLst>
          </p:cNvPr>
          <p:cNvCxnSpPr>
            <a:cxnSpLocks/>
          </p:cNvCxnSpPr>
          <p:nvPr userDrawn="1"/>
        </p:nvCxnSpPr>
        <p:spPr>
          <a:xfrm rot="-360000">
            <a:off x="-198000" y="1203107"/>
            <a:ext cx="12600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>
            <a:extLst>
              <a:ext uri="{FF2B5EF4-FFF2-40B4-BE49-F238E27FC236}">
                <a16:creationId xmlns:a16="http://schemas.microsoft.com/office/drawing/2014/main" id="{563874DC-F8B3-4329-58AA-DC755D2ED75D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9AE4959C-9EB7-E95F-015E-25DCDA4744A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30" name="Hilfslinien">
              <a:extLst>
                <a:ext uri="{FF2B5EF4-FFF2-40B4-BE49-F238E27FC236}">
                  <a16:creationId xmlns:a16="http://schemas.microsoft.com/office/drawing/2014/main" id="{EA6358B6-1F98-4780-1F17-A7B676CB6A7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31" name="Linie">
              <a:extLst>
                <a:ext uri="{FF2B5EF4-FFF2-40B4-BE49-F238E27FC236}">
                  <a16:creationId xmlns:a16="http://schemas.microsoft.com/office/drawing/2014/main" id="{11DDCA81-30A8-BFFD-9869-0B85B0CB30DB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Linie">
              <a:extLst>
                <a:ext uri="{FF2B5EF4-FFF2-40B4-BE49-F238E27FC236}">
                  <a16:creationId xmlns:a16="http://schemas.microsoft.com/office/drawing/2014/main" id="{F4CA02BE-EB10-0F81-ED48-0ADA79BAADCB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Linie">
              <a:extLst>
                <a:ext uri="{FF2B5EF4-FFF2-40B4-BE49-F238E27FC236}">
                  <a16:creationId xmlns:a16="http://schemas.microsoft.com/office/drawing/2014/main" id="{B61BB912-B5F1-7E9F-A39C-FB6638E8EC81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Linie">
              <a:extLst>
                <a:ext uri="{FF2B5EF4-FFF2-40B4-BE49-F238E27FC236}">
                  <a16:creationId xmlns:a16="http://schemas.microsoft.com/office/drawing/2014/main" id="{CC6EFEF0-1D30-54E9-60C9-C4701530CF98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Linie">
              <a:extLst>
                <a:ext uri="{FF2B5EF4-FFF2-40B4-BE49-F238E27FC236}">
                  <a16:creationId xmlns:a16="http://schemas.microsoft.com/office/drawing/2014/main" id="{780A4645-67EF-EC15-25D7-81E94BF2FB66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Linie">
              <a:extLst>
                <a:ext uri="{FF2B5EF4-FFF2-40B4-BE49-F238E27FC236}">
                  <a16:creationId xmlns:a16="http://schemas.microsoft.com/office/drawing/2014/main" id="{AF7CC930-65AE-92B8-1635-B74C95C2A835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Linie">
              <a:extLst>
                <a:ext uri="{FF2B5EF4-FFF2-40B4-BE49-F238E27FC236}">
                  <a16:creationId xmlns:a16="http://schemas.microsoft.com/office/drawing/2014/main" id="{DA0E34CC-E8AD-E38F-475D-9CE6652DBBB1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Hilfslinien">
            <a:extLst>
              <a:ext uri="{FF2B5EF4-FFF2-40B4-BE49-F238E27FC236}">
                <a16:creationId xmlns:a16="http://schemas.microsoft.com/office/drawing/2014/main" id="{A76A255D-7AE8-3ABF-5376-F3615E46A07E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831F487-2DD6-B4FE-D57B-D6960A6F96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381" b="2381"/>
          <a:stretch/>
        </p:blipFill>
        <p:spPr>
          <a:xfrm>
            <a:off x="334962" y="6335367"/>
            <a:ext cx="1201735" cy="18208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10F408E-869E-5FB0-9037-F95088A11D7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4625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Design F.6 // Studierende 1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090" t="31432" r="29932" b="16356"/>
          <a:stretch/>
        </p:blipFill>
        <p:spPr>
          <a:xfrm>
            <a:off x="-700" y="3089"/>
            <a:ext cx="12205400" cy="6854912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E4A24737-1A3C-272F-2CA2-842AE5133E6B}"/>
              </a:ext>
            </a:extLst>
          </p:cNvPr>
          <p:cNvSpPr/>
          <p:nvPr userDrawn="1"/>
        </p:nvSpPr>
        <p:spPr>
          <a:xfrm>
            <a:off x="0" y="-4684"/>
            <a:ext cx="12204700" cy="6862684"/>
          </a:xfrm>
          <a:prstGeom prst="rect">
            <a:avLst/>
          </a:prstGeom>
          <a:solidFill>
            <a:srgbClr val="FFFFFF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2" name="Rechteck 2">
            <a:extLst>
              <a:ext uri="{FF2B5EF4-FFF2-40B4-BE49-F238E27FC236}">
                <a16:creationId xmlns:a16="http://schemas.microsoft.com/office/drawing/2014/main" id="{C5FCF425-F40A-D955-4162-CDB8AA61A791}"/>
              </a:ext>
            </a:extLst>
          </p:cNvPr>
          <p:cNvSpPr/>
          <p:nvPr userDrawn="1"/>
        </p:nvSpPr>
        <p:spPr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6234BC3-0B58-A40E-D8EC-F8213D251D77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7" name="Hilfslinien">
              <a:extLst>
                <a:ext uri="{FF2B5EF4-FFF2-40B4-BE49-F238E27FC236}">
                  <a16:creationId xmlns:a16="http://schemas.microsoft.com/office/drawing/2014/main" id="{E3A2185E-AA2F-AFE9-A394-FA6D4B31816C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7FBC7988-B0EC-1014-158E-279877C9B451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3C35C003-A0D8-FDE1-8C48-6FA37F709C4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601D163C-9CF0-1386-42BE-07482BD5CF0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E2343A27-15A5-B967-D2F1-E97DEE3C2370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127838DB-3D27-D9D5-573D-2093DEA3F41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D335F13D-E418-67A6-031E-51CEBC1C920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3F14C6D-5D88-FD47-F5D3-2A4370434F4B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192ADBFE-BBCA-16C7-E4D3-1DE6795D709B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0C6D6F75-1082-9AE5-CB00-421663BF3F1A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fik 20">
            <a:extLst>
              <a:ext uri="{FF2B5EF4-FFF2-40B4-BE49-F238E27FC236}">
                <a16:creationId xmlns:a16="http://schemas.microsoft.com/office/drawing/2014/main" id="{B8D9788A-0217-7A0C-8507-07C08BE1B6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5" y="293869"/>
            <a:ext cx="2880000" cy="780560"/>
          </a:xfrm>
          <a:prstGeom prst="rect">
            <a:avLst/>
          </a:prstGeom>
          <a:noFill/>
        </p:spPr>
      </p:pic>
      <p:sp>
        <p:nvSpPr>
          <p:cNvPr id="24" name="Vertikaler Textplatzhalter 2">
            <a:extLst>
              <a:ext uri="{FF2B5EF4-FFF2-40B4-BE49-F238E27FC236}">
                <a16:creationId xmlns:a16="http://schemas.microsoft.com/office/drawing/2014/main" id="{B496DE94-1169-B147-79DF-9A06ADAC2E23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3AFDFAC-527C-4C54-4996-00DC2A05EE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381" b="2381"/>
          <a:stretch/>
        </p:blipFill>
        <p:spPr>
          <a:xfrm>
            <a:off x="334962" y="6335367"/>
            <a:ext cx="1201735" cy="182081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6EF4DEF9-1A85-47B1-A15A-A0FD1331A812}"/>
              </a:ext>
            </a:extLst>
          </p:cNvPr>
          <p:cNvSpPr txBox="1"/>
          <p:nvPr userDrawn="1"/>
        </p:nvSpPr>
        <p:spPr>
          <a:xfrm>
            <a:off x="11913776" y="1756016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34645336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Design F.7 // Studierende 2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" r="5496" b="20288"/>
          <a:stretch/>
        </p:blipFill>
        <p:spPr>
          <a:xfrm>
            <a:off x="-700" y="3089"/>
            <a:ext cx="12205400" cy="6854912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3B845782-415C-8152-7FAC-8E1B81AD7125}"/>
              </a:ext>
            </a:extLst>
          </p:cNvPr>
          <p:cNvSpPr/>
          <p:nvPr userDrawn="1"/>
        </p:nvSpPr>
        <p:spPr>
          <a:xfrm>
            <a:off x="0" y="0"/>
            <a:ext cx="12204700" cy="6854907"/>
          </a:xfrm>
          <a:prstGeom prst="rect">
            <a:avLst/>
          </a:prstGeom>
          <a:solidFill>
            <a:srgbClr val="FFFFFF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2" name="Rechteck 2">
            <a:extLst>
              <a:ext uri="{FF2B5EF4-FFF2-40B4-BE49-F238E27FC236}">
                <a16:creationId xmlns:a16="http://schemas.microsoft.com/office/drawing/2014/main" id="{C5FCF425-F40A-D955-4162-CDB8AA61A791}"/>
              </a:ext>
            </a:extLst>
          </p:cNvPr>
          <p:cNvSpPr/>
          <p:nvPr userDrawn="1"/>
        </p:nvSpPr>
        <p:spPr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6234BC3-0B58-A40E-D8EC-F8213D251D77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7" name="Hilfslinien">
              <a:extLst>
                <a:ext uri="{FF2B5EF4-FFF2-40B4-BE49-F238E27FC236}">
                  <a16:creationId xmlns:a16="http://schemas.microsoft.com/office/drawing/2014/main" id="{E3A2185E-AA2F-AFE9-A394-FA6D4B31816C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7FBC7988-B0EC-1014-158E-279877C9B451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3C35C003-A0D8-FDE1-8C48-6FA37F709C4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601D163C-9CF0-1386-42BE-07482BD5CF0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E2343A27-15A5-B967-D2F1-E97DEE3C2370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127838DB-3D27-D9D5-573D-2093DEA3F41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D335F13D-E418-67A6-031E-51CEBC1C920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3F14C6D-5D88-FD47-F5D3-2A4370434F4B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192ADBFE-BBCA-16C7-E4D3-1DE6795D709B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0C6D6F75-1082-9AE5-CB00-421663BF3F1A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fik 20">
            <a:extLst>
              <a:ext uri="{FF2B5EF4-FFF2-40B4-BE49-F238E27FC236}">
                <a16:creationId xmlns:a16="http://schemas.microsoft.com/office/drawing/2014/main" id="{B8D9788A-0217-7A0C-8507-07C08BE1B6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5" y="293869"/>
            <a:ext cx="2880000" cy="780560"/>
          </a:xfrm>
          <a:prstGeom prst="rect">
            <a:avLst/>
          </a:prstGeom>
          <a:noFill/>
        </p:spPr>
      </p:pic>
      <p:sp>
        <p:nvSpPr>
          <p:cNvPr id="24" name="Vertikaler Textplatzhalter 2">
            <a:extLst>
              <a:ext uri="{FF2B5EF4-FFF2-40B4-BE49-F238E27FC236}">
                <a16:creationId xmlns:a16="http://schemas.microsoft.com/office/drawing/2014/main" id="{B496DE94-1169-B147-79DF-9A06ADAC2E23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B5B3E85-BC98-2141-5ADD-FC6AEA8C9A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381" b="2381"/>
          <a:stretch/>
        </p:blipFill>
        <p:spPr>
          <a:xfrm>
            <a:off x="334962" y="6335367"/>
            <a:ext cx="1201735" cy="182081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7D4A78C9-B02F-405F-BCBD-878D44CA993A}"/>
              </a:ext>
            </a:extLst>
          </p:cNvPr>
          <p:cNvSpPr txBox="1"/>
          <p:nvPr userDrawn="1"/>
        </p:nvSpPr>
        <p:spPr>
          <a:xfrm>
            <a:off x="11913776" y="3270491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5155810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Design F.7 // Studierende 2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62" b="7862"/>
          <a:stretch/>
        </p:blipFill>
        <p:spPr>
          <a:xfrm>
            <a:off x="-700" y="3089"/>
            <a:ext cx="12205400" cy="6854912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3B845782-415C-8152-7FAC-8E1B81AD7125}"/>
              </a:ext>
            </a:extLst>
          </p:cNvPr>
          <p:cNvSpPr/>
          <p:nvPr userDrawn="1"/>
        </p:nvSpPr>
        <p:spPr>
          <a:xfrm>
            <a:off x="0" y="-1"/>
            <a:ext cx="12204700" cy="6854909"/>
          </a:xfrm>
          <a:prstGeom prst="rect">
            <a:avLst/>
          </a:prstGeom>
          <a:solidFill>
            <a:srgbClr val="FFFFFF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2" name="Rechteck 2">
            <a:extLst>
              <a:ext uri="{FF2B5EF4-FFF2-40B4-BE49-F238E27FC236}">
                <a16:creationId xmlns:a16="http://schemas.microsoft.com/office/drawing/2014/main" id="{C5FCF425-F40A-D955-4162-CDB8AA61A791}"/>
              </a:ext>
            </a:extLst>
          </p:cNvPr>
          <p:cNvSpPr/>
          <p:nvPr userDrawn="1"/>
        </p:nvSpPr>
        <p:spPr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rgbClr val="B1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6234BC3-0B58-A40E-D8EC-F8213D251D77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7" name="Hilfslinien">
              <a:extLst>
                <a:ext uri="{FF2B5EF4-FFF2-40B4-BE49-F238E27FC236}">
                  <a16:creationId xmlns:a16="http://schemas.microsoft.com/office/drawing/2014/main" id="{E3A2185E-AA2F-AFE9-A394-FA6D4B31816C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7FBC7988-B0EC-1014-158E-279877C9B451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3C35C003-A0D8-FDE1-8C48-6FA37F709C4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601D163C-9CF0-1386-42BE-07482BD5CF0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E2343A27-15A5-B967-D2F1-E97DEE3C2370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127838DB-3D27-D9D5-573D-2093DEA3F41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D335F13D-E418-67A6-031E-51CEBC1C920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3F14C6D-5D88-FD47-F5D3-2A4370434F4B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192ADBFE-BBCA-16C7-E4D3-1DE6795D709B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0C6D6F75-1082-9AE5-CB00-421663BF3F1A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rgbClr val="B1C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fik 20">
            <a:extLst>
              <a:ext uri="{FF2B5EF4-FFF2-40B4-BE49-F238E27FC236}">
                <a16:creationId xmlns:a16="http://schemas.microsoft.com/office/drawing/2014/main" id="{B8D9788A-0217-7A0C-8507-07C08BE1B6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5" y="293869"/>
            <a:ext cx="2880000" cy="780560"/>
          </a:xfrm>
          <a:prstGeom prst="rect">
            <a:avLst/>
          </a:prstGeom>
          <a:noFill/>
        </p:spPr>
      </p:pic>
      <p:sp>
        <p:nvSpPr>
          <p:cNvPr id="24" name="Vertikaler Textplatzhalter 2">
            <a:extLst>
              <a:ext uri="{FF2B5EF4-FFF2-40B4-BE49-F238E27FC236}">
                <a16:creationId xmlns:a16="http://schemas.microsoft.com/office/drawing/2014/main" id="{B496DE94-1169-B147-79DF-9A06ADAC2E23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7FB1A02-E3E8-4FCE-AFA2-F22379D3B7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381" b="2381"/>
          <a:stretch/>
        </p:blipFill>
        <p:spPr>
          <a:xfrm>
            <a:off x="334962" y="6335367"/>
            <a:ext cx="1201735" cy="182081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B00C8D27-9DD6-4AE6-9ED7-1229F76FB1D0}"/>
              </a:ext>
            </a:extLst>
          </p:cNvPr>
          <p:cNvSpPr txBox="1"/>
          <p:nvPr userDrawn="1"/>
        </p:nvSpPr>
        <p:spPr>
          <a:xfrm>
            <a:off x="11913776" y="3813416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1279330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E // Eigene Bilder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29F53E8E-1412-0ACF-E34E-0C3D9704C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8" t="43529" r="7685" b="36602"/>
          <a:stretch/>
        </p:blipFill>
        <p:spPr>
          <a:xfrm>
            <a:off x="2586789" y="0"/>
            <a:ext cx="9617911" cy="3119473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6EB08FA4-B622-2B72-8FD4-CB474C3CCDBB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6" name="Hilfslinien">
              <a:extLst>
                <a:ext uri="{FF2B5EF4-FFF2-40B4-BE49-F238E27FC236}">
                  <a16:creationId xmlns:a16="http://schemas.microsoft.com/office/drawing/2014/main" id="{A7AE69A8-2229-A533-7A8E-98D88F8F4019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E07173E2-265B-5FEE-D8C9-4FC1B14DAF2E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DFAE9437-79E8-C770-79FE-402A8C3F9F7F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7A74F3D2-F71B-9DBB-92D5-1451C7902F5D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9F13D6B8-92F8-57D6-BBB0-4C64F499B2CB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0F107C7C-1735-3634-EA60-34B95F248904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7DC78891-CE3B-A771-3BF7-05240F13BEB9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6022DDB6-7863-0F48-D401-BFBD30A753DC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Hilfslinien">
            <a:extLst>
              <a:ext uri="{FF2B5EF4-FFF2-40B4-BE49-F238E27FC236}">
                <a16:creationId xmlns:a16="http://schemas.microsoft.com/office/drawing/2014/main" id="{DCE1B0F8-DB33-7AF4-CDFB-63EDCB0ACB7A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B661E3DC-4AFD-B3A5-B5B4-1CE416165D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928" t="66368" r="18915" b="19739"/>
          <a:stretch/>
        </p:blipFill>
        <p:spPr>
          <a:xfrm>
            <a:off x="5875469" y="4801508"/>
            <a:ext cx="6329231" cy="2056492"/>
          </a:xfrm>
          <a:custGeom>
            <a:avLst/>
            <a:gdLst>
              <a:gd name="connsiteX0" fmla="*/ 6329231 w 6329231"/>
              <a:gd name="connsiteY0" fmla="*/ 0 h 2056492"/>
              <a:gd name="connsiteX1" fmla="*/ 6329231 w 6329231"/>
              <a:gd name="connsiteY1" fmla="*/ 2056492 h 2056492"/>
              <a:gd name="connsiteX2" fmla="*/ 0 w 6329231"/>
              <a:gd name="connsiteY2" fmla="*/ 2056492 h 2056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29231" h="2056492">
                <a:moveTo>
                  <a:pt x="6329231" y="0"/>
                </a:moveTo>
                <a:lnTo>
                  <a:pt x="6329231" y="2056492"/>
                </a:lnTo>
                <a:lnTo>
                  <a:pt x="0" y="2056492"/>
                </a:lnTo>
                <a:close/>
              </a:path>
            </a:pathLst>
          </a:cu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D7CBC32A-EEA0-1161-5C2D-666C329DBB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381" b="2381"/>
          <a:stretch/>
        </p:blipFill>
        <p:spPr>
          <a:xfrm>
            <a:off x="334962" y="6335367"/>
            <a:ext cx="1201735" cy="182081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B98235FB-3538-A26C-449D-30C4D54C89A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CA415A99-C5C7-42BE-811C-2D7DF58D1C85}"/>
              </a:ext>
            </a:extLst>
          </p:cNvPr>
          <p:cNvSpPr txBox="1"/>
          <p:nvPr userDrawn="1"/>
        </p:nvSpPr>
        <p:spPr>
          <a:xfrm>
            <a:off x="11913776" y="5423141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9956322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  <p15:guide id="5" pos="203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F.1 // Fläche + Hintergrundbild Schloss im Winter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draußen, Himmel, Baum, Gebäude enthält.&#10;&#10;Automatisch generierte Beschreibung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782"/>
          <a:stretch/>
        </p:blipFill>
        <p:spPr>
          <a:xfrm>
            <a:off x="-700" y="3089"/>
            <a:ext cx="12205400" cy="6854912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754810E7-1824-43CF-69E3-635575B04051}"/>
              </a:ext>
            </a:extLst>
          </p:cNvPr>
          <p:cNvSpPr/>
          <p:nvPr userDrawn="1"/>
        </p:nvSpPr>
        <p:spPr>
          <a:xfrm>
            <a:off x="0" y="0"/>
            <a:ext cx="12204700" cy="6858000"/>
          </a:xfrm>
          <a:prstGeom prst="rect">
            <a:avLst/>
          </a:prstGeom>
          <a:solidFill>
            <a:schemeClr val="accent3">
              <a:alpha val="6003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FFFFFF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B25CB186-4490-397F-3CE7-FD582BD4FA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2" name="Rechteck 2">
            <a:extLst>
              <a:ext uri="{FF2B5EF4-FFF2-40B4-BE49-F238E27FC236}">
                <a16:creationId xmlns:a16="http://schemas.microsoft.com/office/drawing/2014/main" id="{C5FCF425-F40A-D955-4162-CDB8AA61A791}"/>
              </a:ext>
            </a:extLst>
          </p:cNvPr>
          <p:cNvSpPr/>
          <p:nvPr userDrawn="1"/>
        </p:nvSpPr>
        <p:spPr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6234BC3-0B58-A40E-D8EC-F8213D251D77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7" name="Hilfslinien">
              <a:extLst>
                <a:ext uri="{FF2B5EF4-FFF2-40B4-BE49-F238E27FC236}">
                  <a16:creationId xmlns:a16="http://schemas.microsoft.com/office/drawing/2014/main" id="{E3A2185E-AA2F-AFE9-A394-FA6D4B31816C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7FBC7988-B0EC-1014-158E-279877C9B451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3C35C003-A0D8-FDE1-8C48-6FA37F709C4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601D163C-9CF0-1386-42BE-07482BD5CF0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E2343A27-15A5-B967-D2F1-E97DEE3C2370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127838DB-3D27-D9D5-573D-2093DEA3F41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D335F13D-E418-67A6-031E-51CEBC1C920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3F14C6D-5D88-FD47-F5D3-2A4370434F4B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192ADBFE-BBCA-16C7-E4D3-1DE6795D709B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AF5206A-047A-44E8-5950-B0A24AA2F9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01BCB084-0831-4D2F-B6F5-B1532A9745BD}"/>
              </a:ext>
            </a:extLst>
          </p:cNvPr>
          <p:cNvSpPr txBox="1"/>
          <p:nvPr userDrawn="1"/>
        </p:nvSpPr>
        <p:spPr>
          <a:xfrm>
            <a:off x="11913776" y="4718291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25000"/>
                  </a:schemeClr>
                </a:solidFill>
              </a:rPr>
              <a:t>© Uni Münster – MünsterView</a:t>
            </a:r>
          </a:p>
        </p:txBody>
      </p:sp>
    </p:spTree>
    <p:extLst>
      <p:ext uri="{BB962C8B-B14F-4D97-AF65-F5344CB8AC3E}">
        <p14:creationId xmlns:p14="http://schemas.microsoft.com/office/powerpoint/2010/main" val="7593955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F.2 // Fläche + Hintergrundbild Schloss im Sommer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04701" cy="6858000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754810E7-1824-43CF-69E3-635575B04051}"/>
              </a:ext>
            </a:extLst>
          </p:cNvPr>
          <p:cNvSpPr/>
          <p:nvPr userDrawn="1"/>
        </p:nvSpPr>
        <p:spPr>
          <a:xfrm>
            <a:off x="-1" y="-2"/>
            <a:ext cx="12204701" cy="6858002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FFFFFF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B25CB186-4490-397F-3CE7-FD582BD4FA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2" name="Rechteck 2">
            <a:extLst>
              <a:ext uri="{FF2B5EF4-FFF2-40B4-BE49-F238E27FC236}">
                <a16:creationId xmlns:a16="http://schemas.microsoft.com/office/drawing/2014/main" id="{0D601545-9F4C-CDD8-D5C6-52511CB1D885}"/>
              </a:ext>
            </a:extLst>
          </p:cNvPr>
          <p:cNvSpPr/>
          <p:nvPr userDrawn="1"/>
        </p:nvSpPr>
        <p:spPr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AB742821-D639-46DC-6DA7-90E7CA1E484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7" name="Hilfslinien">
              <a:extLst>
                <a:ext uri="{FF2B5EF4-FFF2-40B4-BE49-F238E27FC236}">
                  <a16:creationId xmlns:a16="http://schemas.microsoft.com/office/drawing/2014/main" id="{8CB63E9E-C537-8F3D-A058-C3EF864664DC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FABDC077-B75B-13AA-A6A9-C48FD85976C2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8DDD35ED-8C22-07BC-30F0-2CDFC2D12002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3B56841E-2428-DF73-DEF9-6F8DB11C43A8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2CDC533A-6DBC-DF4D-1A8F-CC58C8B22398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CFD4069E-BBE5-D398-1B9F-C934F2DBF55E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56219451-68C9-FEFF-15C0-F0DFF559087A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29832F06-F155-6583-B74C-1D89F0CB7C71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658C6D76-7E1D-9A56-9CD0-8E958F255446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CA0B7D0-5814-508D-9218-94E6F3D0946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7DD58189-7244-4889-9F57-33DD2896AA64}"/>
              </a:ext>
            </a:extLst>
          </p:cNvPr>
          <p:cNvSpPr txBox="1"/>
          <p:nvPr userDrawn="1"/>
        </p:nvSpPr>
        <p:spPr>
          <a:xfrm>
            <a:off x="11913776" y="1001092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Jan Lehmann</a:t>
            </a:r>
          </a:p>
        </p:txBody>
      </p:sp>
    </p:spTree>
    <p:extLst>
      <p:ext uri="{BB962C8B-B14F-4D97-AF65-F5344CB8AC3E}">
        <p14:creationId xmlns:p14="http://schemas.microsoft.com/office/powerpoint/2010/main" val="2186102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G.1 // Linien + Farbhintergrund // Titel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5F01273-5048-0153-5100-D203C69CDE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58775" y="293869"/>
            <a:ext cx="2880000" cy="780560"/>
          </a:xfrm>
          <a:prstGeom prst="rect">
            <a:avLst/>
          </a:prstGeom>
          <a:noFill/>
        </p:spPr>
      </p:pic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60A18E1-A7FB-7C2C-04F1-9ABF46BE9D8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cxnSp>
        <p:nvCxnSpPr>
          <p:cNvPr id="5" name="Gerade Verbindung 4">
            <a:extLst>
              <a:ext uri="{FF2B5EF4-FFF2-40B4-BE49-F238E27FC236}">
                <a16:creationId xmlns:a16="http://schemas.microsoft.com/office/drawing/2014/main" id="{AA5F9C5A-7865-EBB2-60FD-D1B0994BFC7F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el 1">
            <a:extLst>
              <a:ext uri="{FF2B5EF4-FFF2-40B4-BE49-F238E27FC236}">
                <a16:creationId xmlns:a16="http://schemas.microsoft.com/office/drawing/2014/main" id="{7FE61742-A4C8-2CE9-70CA-A5F5EA3D013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3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0628F250-DF1B-5A96-0223-7138498661C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FFFFFF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8264E5A0-E6C6-8251-3EEB-174459B080CC}"/>
              </a:ext>
            </a:extLst>
          </p:cNvPr>
          <p:cNvCxnSpPr>
            <a:cxnSpLocks/>
          </p:cNvCxnSpPr>
          <p:nvPr userDrawn="1"/>
        </p:nvCxnSpPr>
        <p:spPr>
          <a:xfrm rot="-360000">
            <a:off x="-198000" y="1203107"/>
            <a:ext cx="1260000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8012B200-22E6-0AE3-FE50-6D1BF37AA494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11" name="Hilfslinien">
              <a:extLst>
                <a:ext uri="{FF2B5EF4-FFF2-40B4-BE49-F238E27FC236}">
                  <a16:creationId xmlns:a16="http://schemas.microsoft.com/office/drawing/2014/main" id="{7DC5F531-C3FF-F1A6-EF60-879BF9F5FA0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DE1E3A56-8454-772A-39AC-61985FABC632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197FE9B5-9004-E60F-AC43-65F4757874FB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42347A49-60B1-5F9B-7EC4-209EC041E9BA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0B5C75E3-6811-1068-53E3-434C78638E69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Linie">
              <a:extLst>
                <a:ext uri="{FF2B5EF4-FFF2-40B4-BE49-F238E27FC236}">
                  <a16:creationId xmlns:a16="http://schemas.microsoft.com/office/drawing/2014/main" id="{EDA1359A-3864-5311-2897-EC1EEBD791A7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CD012E89-8EAD-8CD9-165A-15688C40A2EC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Linie">
              <a:extLst>
                <a:ext uri="{FF2B5EF4-FFF2-40B4-BE49-F238E27FC236}">
                  <a16:creationId xmlns:a16="http://schemas.microsoft.com/office/drawing/2014/main" id="{DF9A0C2D-582A-6E09-2981-1915224FE0EE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Hilfslinien">
            <a:extLst>
              <a:ext uri="{FF2B5EF4-FFF2-40B4-BE49-F238E27FC236}">
                <a16:creationId xmlns:a16="http://schemas.microsoft.com/office/drawing/2014/main" id="{496C045C-A67C-ED9C-C9F7-3AE3F8FE54C2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3489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 userDrawn="1">
          <p15:clr>
            <a:srgbClr val="FBAE40"/>
          </p15:clr>
        </p15:guide>
        <p15:guide id="2" orient="horz" pos="2432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esign G.2 // Linien + Farbhintergrund // Titel">
    <p:bg>
      <p:bgPr>
        <a:solidFill>
          <a:srgbClr val="7AB5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5F01273-5048-0153-5100-D203C69CDE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58775" y="293869"/>
            <a:ext cx="2880000" cy="780560"/>
          </a:xfrm>
          <a:prstGeom prst="rect">
            <a:avLst/>
          </a:prstGeom>
          <a:noFill/>
        </p:spPr>
      </p:pic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60A18E1-A7FB-7C2C-04F1-9ABF46BE9D8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cxnSp>
        <p:nvCxnSpPr>
          <p:cNvPr id="5" name="Gerade Verbindung 4">
            <a:extLst>
              <a:ext uri="{FF2B5EF4-FFF2-40B4-BE49-F238E27FC236}">
                <a16:creationId xmlns:a16="http://schemas.microsoft.com/office/drawing/2014/main" id="{AA5F9C5A-7865-EBB2-60FD-D1B0994BFC7F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rgbClr val="FFFFFF">
                <a:alpha val="2496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el 1">
            <a:extLst>
              <a:ext uri="{FF2B5EF4-FFF2-40B4-BE49-F238E27FC236}">
                <a16:creationId xmlns:a16="http://schemas.microsoft.com/office/drawing/2014/main" id="{7FE61742-A4C8-2CE9-70CA-A5F5EA3D013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0628F250-DF1B-5A96-0223-7138498661C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FFFFFF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3E1B9525-C544-24A8-A4B5-136A9198378D}"/>
              </a:ext>
            </a:extLst>
          </p:cNvPr>
          <p:cNvCxnSpPr>
            <a:cxnSpLocks/>
          </p:cNvCxnSpPr>
          <p:nvPr userDrawn="1"/>
        </p:nvCxnSpPr>
        <p:spPr>
          <a:xfrm rot="-360000">
            <a:off x="-198000" y="1203107"/>
            <a:ext cx="12600000" cy="0"/>
          </a:xfrm>
          <a:prstGeom prst="line">
            <a:avLst/>
          </a:prstGeom>
          <a:ln w="57150">
            <a:solidFill>
              <a:srgbClr val="FFFFFF">
                <a:alpha val="25361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3AE8F833-389E-2C73-6368-253A85DFF51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11" name="Hilfslinien">
              <a:extLst>
                <a:ext uri="{FF2B5EF4-FFF2-40B4-BE49-F238E27FC236}">
                  <a16:creationId xmlns:a16="http://schemas.microsoft.com/office/drawing/2014/main" id="{C04BE030-B12A-8C58-A0FF-2915C21D4648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BF19BDF1-2CE0-B008-CB1A-F6634B944312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06DC76DF-C7F6-864F-C513-A230C36A7180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6DE1BACC-43A4-773B-0241-C642E0619A8E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8638854B-0FAD-9AC3-3132-6922D6B4C81D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Linie">
              <a:extLst>
                <a:ext uri="{FF2B5EF4-FFF2-40B4-BE49-F238E27FC236}">
                  <a16:creationId xmlns:a16="http://schemas.microsoft.com/office/drawing/2014/main" id="{1FC8C080-9D28-EFCF-F153-79939473C775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4754DBB-F3A4-F058-F8A6-6A1CA7F16200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Linie">
              <a:extLst>
                <a:ext uri="{FF2B5EF4-FFF2-40B4-BE49-F238E27FC236}">
                  <a16:creationId xmlns:a16="http://schemas.microsoft.com/office/drawing/2014/main" id="{84D12409-580E-3251-F013-FD05C00C7C10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Hilfslinien">
            <a:extLst>
              <a:ext uri="{FF2B5EF4-FFF2-40B4-BE49-F238E27FC236}">
                <a16:creationId xmlns:a16="http://schemas.microsoft.com/office/drawing/2014/main" id="{B26A0BD4-0F79-9AA2-77C8-8D092BE972D8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6105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 userDrawn="1">
          <p15:clr>
            <a:srgbClr val="FBAE40"/>
          </p15:clr>
        </p15:guide>
        <p15:guide id="2" orient="horz" pos="2432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Inhalt // Headlin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333F48"/>
                </a:solidFill>
              </a:defRPr>
            </a:lvl1pPr>
          </a:lstStyle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‹Nr.›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1350962"/>
            <a:ext cx="11485224" cy="575329"/>
          </a:xfrm>
        </p:spPr>
        <p:txBody>
          <a:bodyPr/>
          <a:lstStyle>
            <a:lvl1pPr>
              <a:defRPr>
                <a:solidFill>
                  <a:srgbClr val="333F48"/>
                </a:solidFill>
              </a:defRPr>
            </a:lvl1pPr>
          </a:lstStyle>
          <a:p>
            <a:r>
              <a:rPr lang="de-DE" dirty="0"/>
              <a:t>Headline einfügen</a:t>
            </a:r>
          </a:p>
        </p:txBody>
      </p:sp>
      <p:sp>
        <p:nvSpPr>
          <p:cNvPr id="14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358774" y="2322513"/>
            <a:ext cx="11485225" cy="3421062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1267382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845" userDrawn="1">
          <p15:clr>
            <a:srgbClr val="FBAE40"/>
          </p15:clr>
        </p15:guide>
        <p15:guide id="3" orient="horz" pos="1457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Inhalt // Headline +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333F48"/>
                </a:solidFill>
              </a:defRPr>
            </a:lvl1pPr>
          </a:lstStyle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‹Nr.›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1350962"/>
            <a:ext cx="11484000" cy="575329"/>
          </a:xfrm>
        </p:spPr>
        <p:txBody>
          <a:bodyPr/>
          <a:lstStyle>
            <a:lvl1pPr>
              <a:defRPr>
                <a:solidFill>
                  <a:srgbClr val="333F48"/>
                </a:solidFill>
              </a:defRPr>
            </a:lvl1pPr>
          </a:lstStyle>
          <a:p>
            <a:r>
              <a:rPr lang="de-DE" dirty="0"/>
              <a:t>Headline einfügen</a:t>
            </a:r>
          </a:p>
        </p:txBody>
      </p:sp>
      <p:sp>
        <p:nvSpPr>
          <p:cNvPr id="14" name="Inhaltsplatzhalter 2"/>
          <p:cNvSpPr>
            <a:spLocks noGrp="1"/>
          </p:cNvSpPr>
          <p:nvPr>
            <p:ph idx="1" hasCustomPrompt="1"/>
          </p:nvPr>
        </p:nvSpPr>
        <p:spPr>
          <a:xfrm>
            <a:off x="360000" y="2322513"/>
            <a:ext cx="11484000" cy="342106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3705867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57" userDrawn="1">
          <p15:clr>
            <a:srgbClr val="FBAE40"/>
          </p15:clr>
        </p15:guide>
        <p15:guide id="3" orient="horz" pos="845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B // Linie + Fläche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2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7" name="Vertikaler Textplatzhalter 2">
            <a:extLst>
              <a:ext uri="{FF2B5EF4-FFF2-40B4-BE49-F238E27FC236}">
                <a16:creationId xmlns:a16="http://schemas.microsoft.com/office/drawing/2014/main" id="{8B0E7D7D-93BD-A463-C9F9-3F8B066EDE22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cxnSp>
        <p:nvCxnSpPr>
          <p:cNvPr id="10" name="Gerade Verbindung 9">
            <a:extLst>
              <a:ext uri="{FF2B5EF4-FFF2-40B4-BE49-F238E27FC236}">
                <a16:creationId xmlns:a16="http://schemas.microsoft.com/office/drawing/2014/main" id="{DCCE4440-18B9-870D-62E3-0576E0A7A3B9}"/>
              </a:ext>
            </a:extLst>
          </p:cNvPr>
          <p:cNvCxnSpPr>
            <a:cxnSpLocks/>
          </p:cNvCxnSpPr>
          <p:nvPr userDrawn="1"/>
        </p:nvCxnSpPr>
        <p:spPr>
          <a:xfrm rot="360000">
            <a:off x="-195062" y="5262595"/>
            <a:ext cx="1260000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hteck 1">
            <a:extLst>
              <a:ext uri="{FF2B5EF4-FFF2-40B4-BE49-F238E27FC236}">
                <a16:creationId xmlns:a16="http://schemas.microsoft.com/office/drawing/2014/main" id="{4B862DA9-1217-21E7-2EF6-BC88A8925AC1}"/>
              </a:ext>
            </a:extLst>
          </p:cNvPr>
          <p:cNvSpPr/>
          <p:nvPr userDrawn="1"/>
        </p:nvSpPr>
        <p:spPr>
          <a:xfrm>
            <a:off x="5184742" y="0"/>
            <a:ext cx="7019958" cy="3139126"/>
          </a:xfrm>
          <a:custGeom>
            <a:avLst/>
            <a:gdLst>
              <a:gd name="connsiteX0" fmla="*/ 0 w 7019958"/>
              <a:gd name="connsiteY0" fmla="*/ 0 h 3139126"/>
              <a:gd name="connsiteX1" fmla="*/ 7019958 w 7019958"/>
              <a:gd name="connsiteY1" fmla="*/ 0 h 3139126"/>
              <a:gd name="connsiteX2" fmla="*/ 7019958 w 7019958"/>
              <a:gd name="connsiteY2" fmla="*/ 3139126 h 3139126"/>
              <a:gd name="connsiteX3" fmla="*/ 0 w 7019958"/>
              <a:gd name="connsiteY3" fmla="*/ 3139126 h 3139126"/>
              <a:gd name="connsiteX4" fmla="*/ 0 w 7019958"/>
              <a:gd name="connsiteY4" fmla="*/ 0 h 3139126"/>
              <a:gd name="connsiteX0" fmla="*/ 0 w 7019958"/>
              <a:gd name="connsiteY0" fmla="*/ 0 h 3139126"/>
              <a:gd name="connsiteX1" fmla="*/ 7019958 w 7019958"/>
              <a:gd name="connsiteY1" fmla="*/ 0 h 3139126"/>
              <a:gd name="connsiteX2" fmla="*/ 7019958 w 7019958"/>
              <a:gd name="connsiteY2" fmla="*/ 3139126 h 3139126"/>
              <a:gd name="connsiteX3" fmla="*/ 0 w 7019958"/>
              <a:gd name="connsiteY3" fmla="*/ 0 h 3139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19958" h="3139126">
                <a:moveTo>
                  <a:pt x="0" y="0"/>
                </a:moveTo>
                <a:lnTo>
                  <a:pt x="7019958" y="0"/>
                </a:lnTo>
                <a:lnTo>
                  <a:pt x="7019958" y="31391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F284B6C2-39F1-5E7A-F183-41AED5885ACF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25" name="Hilfslinien">
              <a:extLst>
                <a:ext uri="{FF2B5EF4-FFF2-40B4-BE49-F238E27FC236}">
                  <a16:creationId xmlns:a16="http://schemas.microsoft.com/office/drawing/2014/main" id="{67092469-8237-7D0F-191D-E724110C7A46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26" name="Linie">
              <a:extLst>
                <a:ext uri="{FF2B5EF4-FFF2-40B4-BE49-F238E27FC236}">
                  <a16:creationId xmlns:a16="http://schemas.microsoft.com/office/drawing/2014/main" id="{F208395A-DCAA-05E9-2F73-BEF0981A498E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Linie">
              <a:extLst>
                <a:ext uri="{FF2B5EF4-FFF2-40B4-BE49-F238E27FC236}">
                  <a16:creationId xmlns:a16="http://schemas.microsoft.com/office/drawing/2014/main" id="{4CDA1422-A3C2-705C-9CE7-6478238842D2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Linie">
              <a:extLst>
                <a:ext uri="{FF2B5EF4-FFF2-40B4-BE49-F238E27FC236}">
                  <a16:creationId xmlns:a16="http://schemas.microsoft.com/office/drawing/2014/main" id="{8E7FC7E7-E963-FA68-DC1F-05445A979C7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Linie">
              <a:extLst>
                <a:ext uri="{FF2B5EF4-FFF2-40B4-BE49-F238E27FC236}">
                  <a16:creationId xmlns:a16="http://schemas.microsoft.com/office/drawing/2014/main" id="{BB9E224D-BF84-BA43-85D9-3F7A9C455348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Linie">
              <a:extLst>
                <a:ext uri="{FF2B5EF4-FFF2-40B4-BE49-F238E27FC236}">
                  <a16:creationId xmlns:a16="http://schemas.microsoft.com/office/drawing/2014/main" id="{AD304CD7-AE36-7C4C-A9AB-807DAAC7417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Linie">
              <a:extLst>
                <a:ext uri="{FF2B5EF4-FFF2-40B4-BE49-F238E27FC236}">
                  <a16:creationId xmlns:a16="http://schemas.microsoft.com/office/drawing/2014/main" id="{2C0614AD-FE4D-80DA-B138-8568EF64291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Linie">
              <a:extLst>
                <a:ext uri="{FF2B5EF4-FFF2-40B4-BE49-F238E27FC236}">
                  <a16:creationId xmlns:a16="http://schemas.microsoft.com/office/drawing/2014/main" id="{88683533-55A0-48EC-7833-3E9147979A9E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Hilfslinien">
            <a:extLst>
              <a:ext uri="{FF2B5EF4-FFF2-40B4-BE49-F238E27FC236}">
                <a16:creationId xmlns:a16="http://schemas.microsoft.com/office/drawing/2014/main" id="{B702F998-434E-4CBD-5603-75E04148AEFC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D1419749-203C-E47E-EE98-AB0DB45F19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381" b="2381"/>
          <a:stretch/>
        </p:blipFill>
        <p:spPr>
          <a:xfrm>
            <a:off x="334962" y="6335367"/>
            <a:ext cx="1201735" cy="182081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4F4BE955-38F1-1D3F-A9A4-C0770F303C2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3628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Inhalt // Headline + Text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‹Nr.›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>
          <a:xfrm>
            <a:off x="358774" y="1350962"/>
            <a:ext cx="5751000" cy="10800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Headline einfügen</a:t>
            </a:r>
            <a:br>
              <a:rPr lang="de-DE" dirty="0"/>
            </a:br>
            <a:r>
              <a:rPr lang="de-DE" dirty="0"/>
              <a:t>über zwei Zeilen</a:t>
            </a:r>
          </a:p>
        </p:txBody>
      </p:sp>
      <p:sp>
        <p:nvSpPr>
          <p:cNvPr id="15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358775" y="2827338"/>
            <a:ext cx="5751000" cy="2916236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6" name="Bildplatzhalter 3"/>
          <p:cNvSpPr>
            <a:spLocks noGrp="1"/>
          </p:cNvSpPr>
          <p:nvPr>
            <p:ph type="pic" sz="quarter" idx="13" hasCustomPrompt="1"/>
          </p:nvPr>
        </p:nvSpPr>
        <p:spPr>
          <a:xfrm>
            <a:off x="7524000" y="1512000"/>
            <a:ext cx="4320000" cy="3240000"/>
          </a:xfrm>
          <a:solidFill>
            <a:schemeClr val="tx1">
              <a:lumMod val="20000"/>
              <a:lumOff val="80000"/>
            </a:schemeClr>
          </a:solidFill>
        </p:spPr>
        <p:txBody>
          <a:bodyPr anchor="ctr" anchorCtr="0"/>
          <a:lstStyle>
            <a:lvl1pPr algn="ctr">
              <a:spcBef>
                <a:spcPts val="0"/>
              </a:spcBef>
              <a:defRPr sz="1200"/>
            </a:lvl1pPr>
          </a:lstStyle>
          <a:p>
            <a:r>
              <a:rPr lang="de-DE" dirty="0"/>
              <a:t>Platzhalter für ein Bild (Format: 4:3)</a:t>
            </a:r>
            <a:br>
              <a:rPr lang="de-DE" dirty="0"/>
            </a:br>
            <a:br>
              <a:rPr lang="de-DE" dirty="0"/>
            </a:br>
            <a:br>
              <a:rPr lang="de-DE" dirty="0"/>
            </a:br>
            <a:endParaRPr lang="de-DE" dirty="0"/>
          </a:p>
        </p:txBody>
      </p:sp>
      <p:sp>
        <p:nvSpPr>
          <p:cNvPr id="17" name="Vertikaler Textplatzhalter 2"/>
          <p:cNvSpPr>
            <a:spLocks noGrp="1"/>
          </p:cNvSpPr>
          <p:nvPr>
            <p:ph type="body" orient="vert" idx="14" hasCustomPrompt="1"/>
          </p:nvPr>
        </p:nvSpPr>
        <p:spPr>
          <a:xfrm>
            <a:off x="7524000" y="4896000"/>
            <a:ext cx="4320000" cy="847575"/>
          </a:xfrm>
        </p:spPr>
        <p:txBody>
          <a:bodyPr vert="horz"/>
          <a:lstStyle>
            <a:lvl1pPr marL="0" indent="0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2pPr>
            <a:lvl3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3pPr>
            <a:lvl4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4pPr>
            <a:lvl5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5pPr>
            <a:lvl6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6pPr>
            <a:lvl7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7pPr>
            <a:lvl8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8pPr>
            <a:lvl9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9pPr>
          </a:lstStyle>
          <a:p>
            <a:pPr lvl="0"/>
            <a:r>
              <a:rPr lang="de-DE" dirty="0"/>
              <a:t>Bildunterschrift</a:t>
            </a:r>
          </a:p>
        </p:txBody>
      </p:sp>
    </p:spTree>
    <p:extLst>
      <p:ext uri="{BB962C8B-B14F-4D97-AF65-F5344CB8AC3E}">
        <p14:creationId xmlns:p14="http://schemas.microsoft.com/office/powerpoint/2010/main" val="38313196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845" userDrawn="1">
          <p15:clr>
            <a:srgbClr val="FBAE40"/>
          </p15:clr>
        </p15:guide>
        <p15:guide id="3" orient="horz" pos="1774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Inhalt // Nur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9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1350962"/>
            <a:ext cx="11484000" cy="575329"/>
          </a:xfrm>
        </p:spPr>
        <p:txBody>
          <a:bodyPr/>
          <a:lstStyle/>
          <a:p>
            <a:r>
              <a:rPr lang="de-DE" dirty="0"/>
              <a:t>Headline einfügen</a:t>
            </a:r>
          </a:p>
        </p:txBody>
      </p:sp>
    </p:spTree>
    <p:extLst>
      <p:ext uri="{BB962C8B-B14F-4D97-AF65-F5344CB8AC3E}">
        <p14:creationId xmlns:p14="http://schemas.microsoft.com/office/powerpoint/2010/main" val="2122402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845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omotionsthe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>
          <a:xfrm>
            <a:off x="2834587" y="316792"/>
            <a:ext cx="8889612" cy="519920"/>
          </a:xfrm>
        </p:spPr>
        <p:txBody>
          <a:bodyPr anchor="b"/>
          <a:lstStyle>
            <a:lvl1pPr>
              <a:defRPr sz="1600"/>
            </a:lvl1pPr>
          </a:lstStyle>
          <a:p>
            <a:pPr algn="l"/>
            <a:r>
              <a:rPr lang="de-DE" dirty="0"/>
              <a:t>Hier steht der Titel der Präsentation</a:t>
            </a:r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13" name="Linie"/>
          <p:cNvSpPr/>
          <p:nvPr userDrawn="1"/>
        </p:nvSpPr>
        <p:spPr>
          <a:xfrm>
            <a:off x="0" y="908720"/>
            <a:ext cx="12204700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</p:spTree>
    <p:extLst>
      <p:ext uri="{BB962C8B-B14F-4D97-AF65-F5344CB8AC3E}">
        <p14:creationId xmlns:p14="http://schemas.microsoft.com/office/powerpoint/2010/main" val="12321707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18">
          <p15:clr>
            <a:srgbClr val="FBAE40"/>
          </p15:clr>
        </p15:guide>
        <p15:guide id="2" orient="horz" pos="851">
          <p15:clr>
            <a:srgbClr val="FBAE40"/>
          </p15:clr>
        </p15:guide>
        <p15:guide id="3" orient="horz" pos="1463">
          <p15:clr>
            <a:srgbClr val="FBAE40"/>
          </p15:clr>
        </p15:guide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C.1 // Flächen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B21A9250-DD47-48AE-5065-6271790BED51}"/>
              </a:ext>
            </a:extLst>
          </p:cNvPr>
          <p:cNvSpPr/>
          <p:nvPr userDrawn="1"/>
        </p:nvSpPr>
        <p:spPr>
          <a:xfrm>
            <a:off x="0" y="0"/>
            <a:ext cx="12204700" cy="1877438"/>
          </a:xfrm>
          <a:custGeom>
            <a:avLst/>
            <a:gdLst>
              <a:gd name="connsiteX0" fmla="*/ 0 w 12204700"/>
              <a:gd name="connsiteY0" fmla="*/ 0 h 1877438"/>
              <a:gd name="connsiteX1" fmla="*/ 12204700 w 12204700"/>
              <a:gd name="connsiteY1" fmla="*/ 0 h 1877438"/>
              <a:gd name="connsiteX2" fmla="*/ 12204700 w 12204700"/>
              <a:gd name="connsiteY2" fmla="*/ 1877438 h 1877438"/>
              <a:gd name="connsiteX3" fmla="*/ 0 w 12204700"/>
              <a:gd name="connsiteY3" fmla="*/ 1877438 h 1877438"/>
              <a:gd name="connsiteX4" fmla="*/ 0 w 12204700"/>
              <a:gd name="connsiteY4" fmla="*/ 0 h 1877438"/>
              <a:gd name="connsiteX0" fmla="*/ 0 w 12204700"/>
              <a:gd name="connsiteY0" fmla="*/ 0 h 1877438"/>
              <a:gd name="connsiteX1" fmla="*/ 12204700 w 12204700"/>
              <a:gd name="connsiteY1" fmla="*/ 0 h 1877438"/>
              <a:gd name="connsiteX2" fmla="*/ 12204700 w 12204700"/>
              <a:gd name="connsiteY2" fmla="*/ 593387 h 1877438"/>
              <a:gd name="connsiteX3" fmla="*/ 0 w 12204700"/>
              <a:gd name="connsiteY3" fmla="*/ 1877438 h 1877438"/>
              <a:gd name="connsiteX4" fmla="*/ 0 w 12204700"/>
              <a:gd name="connsiteY4" fmla="*/ 0 h 187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4700" h="1877438">
                <a:moveTo>
                  <a:pt x="0" y="0"/>
                </a:moveTo>
                <a:lnTo>
                  <a:pt x="12204700" y="0"/>
                </a:lnTo>
                <a:lnTo>
                  <a:pt x="12204700" y="593387"/>
                </a:lnTo>
                <a:lnTo>
                  <a:pt x="0" y="18774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EAFCC49C-66EB-3F94-C8B6-7E7C9B522388}"/>
              </a:ext>
            </a:extLst>
          </p:cNvPr>
          <p:cNvSpPr/>
          <p:nvPr userDrawn="1"/>
        </p:nvSpPr>
        <p:spPr>
          <a:xfrm>
            <a:off x="0" y="5513294"/>
            <a:ext cx="6338047" cy="1344706"/>
          </a:xfrm>
          <a:custGeom>
            <a:avLst/>
            <a:gdLst>
              <a:gd name="connsiteX0" fmla="*/ 0 w 6338047"/>
              <a:gd name="connsiteY0" fmla="*/ 0 h 1344706"/>
              <a:gd name="connsiteX1" fmla="*/ 6338047 w 6338047"/>
              <a:gd name="connsiteY1" fmla="*/ 0 h 1344706"/>
              <a:gd name="connsiteX2" fmla="*/ 6338047 w 6338047"/>
              <a:gd name="connsiteY2" fmla="*/ 1344706 h 1344706"/>
              <a:gd name="connsiteX3" fmla="*/ 0 w 6338047"/>
              <a:gd name="connsiteY3" fmla="*/ 1344706 h 1344706"/>
              <a:gd name="connsiteX4" fmla="*/ 0 w 6338047"/>
              <a:gd name="connsiteY4" fmla="*/ 0 h 1344706"/>
              <a:gd name="connsiteX0" fmla="*/ 0 w 6338047"/>
              <a:gd name="connsiteY0" fmla="*/ 0 h 1344706"/>
              <a:gd name="connsiteX1" fmla="*/ 6338047 w 6338047"/>
              <a:gd name="connsiteY1" fmla="*/ 1344706 h 1344706"/>
              <a:gd name="connsiteX2" fmla="*/ 0 w 6338047"/>
              <a:gd name="connsiteY2" fmla="*/ 1344706 h 1344706"/>
              <a:gd name="connsiteX3" fmla="*/ 0 w 6338047"/>
              <a:gd name="connsiteY3" fmla="*/ 0 h 1344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38047" h="1344706">
                <a:moveTo>
                  <a:pt x="0" y="0"/>
                </a:moveTo>
                <a:lnTo>
                  <a:pt x="6338047" y="1344706"/>
                </a:lnTo>
                <a:lnTo>
                  <a:pt x="0" y="1344706"/>
                </a:lnTo>
                <a:lnTo>
                  <a:pt x="0" y="0"/>
                </a:lnTo>
                <a:close/>
              </a:path>
            </a:pathLst>
          </a:custGeom>
          <a:solidFill>
            <a:srgbClr val="B1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009DD1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C72FFBBB-A8A7-819F-F38D-35CFDDD6A1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58775" y="293869"/>
            <a:ext cx="2880000" cy="780560"/>
          </a:xfrm>
          <a:prstGeom prst="rect">
            <a:avLst/>
          </a:prstGeom>
          <a:noFill/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B25CB186-4490-397F-3CE7-FD582BD4FA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C86B7D86-D248-6462-6FE6-117CB3C1D6A2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21" name="Hilfslinien">
              <a:extLst>
                <a:ext uri="{FF2B5EF4-FFF2-40B4-BE49-F238E27FC236}">
                  <a16:creationId xmlns:a16="http://schemas.microsoft.com/office/drawing/2014/main" id="{ECC4E247-0D66-525C-C482-70A4E70236A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24" name="Linie">
              <a:extLst>
                <a:ext uri="{FF2B5EF4-FFF2-40B4-BE49-F238E27FC236}">
                  <a16:creationId xmlns:a16="http://schemas.microsoft.com/office/drawing/2014/main" id="{A835891A-D9F7-52BC-3529-35BC29E410EB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Linie">
              <a:extLst>
                <a:ext uri="{FF2B5EF4-FFF2-40B4-BE49-F238E27FC236}">
                  <a16:creationId xmlns:a16="http://schemas.microsoft.com/office/drawing/2014/main" id="{7BEEF9D7-A2A9-1F41-5FD9-DA4DDBD6F58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Linie">
              <a:extLst>
                <a:ext uri="{FF2B5EF4-FFF2-40B4-BE49-F238E27FC236}">
                  <a16:creationId xmlns:a16="http://schemas.microsoft.com/office/drawing/2014/main" id="{041F4BCF-24A3-931B-F527-9E6CAC6542F0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Linie">
              <a:extLst>
                <a:ext uri="{FF2B5EF4-FFF2-40B4-BE49-F238E27FC236}">
                  <a16:creationId xmlns:a16="http://schemas.microsoft.com/office/drawing/2014/main" id="{23344DFB-8932-AC35-0E01-6483D5EB91AD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Linie">
              <a:extLst>
                <a:ext uri="{FF2B5EF4-FFF2-40B4-BE49-F238E27FC236}">
                  <a16:creationId xmlns:a16="http://schemas.microsoft.com/office/drawing/2014/main" id="{E1BD3C89-B9C4-7B49-C0BD-B123742B0B41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Linie">
              <a:extLst>
                <a:ext uri="{FF2B5EF4-FFF2-40B4-BE49-F238E27FC236}">
                  <a16:creationId xmlns:a16="http://schemas.microsoft.com/office/drawing/2014/main" id="{A42B08DC-53AF-C19A-1B64-6FBA8872FA1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Linie">
              <a:extLst>
                <a:ext uri="{FF2B5EF4-FFF2-40B4-BE49-F238E27FC236}">
                  <a16:creationId xmlns:a16="http://schemas.microsoft.com/office/drawing/2014/main" id="{71DDB78B-8BEA-0BA4-5823-BF9AEAFE2CEF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Hilfslinien">
            <a:extLst>
              <a:ext uri="{FF2B5EF4-FFF2-40B4-BE49-F238E27FC236}">
                <a16:creationId xmlns:a16="http://schemas.microsoft.com/office/drawing/2014/main" id="{CE599F6C-E052-7805-BE63-B4D5892E85A2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25862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 userDrawn="1">
          <p15:clr>
            <a:srgbClr val="FBAE40"/>
          </p15:clr>
        </p15:guide>
        <p15:guide id="2" orient="horz" pos="243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C.2 // Flächen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ihandform 28">
            <a:extLst>
              <a:ext uri="{FF2B5EF4-FFF2-40B4-BE49-F238E27FC236}">
                <a16:creationId xmlns:a16="http://schemas.microsoft.com/office/drawing/2014/main" id="{FBFC42BB-3257-08C2-B7A5-F7969332A604}"/>
              </a:ext>
            </a:extLst>
          </p:cNvPr>
          <p:cNvSpPr/>
          <p:nvPr userDrawn="1"/>
        </p:nvSpPr>
        <p:spPr>
          <a:xfrm>
            <a:off x="5184746" y="0"/>
            <a:ext cx="7019954" cy="3139126"/>
          </a:xfrm>
          <a:custGeom>
            <a:avLst/>
            <a:gdLst>
              <a:gd name="connsiteX0" fmla="*/ 0 w 7019954"/>
              <a:gd name="connsiteY0" fmla="*/ 0 h 3139126"/>
              <a:gd name="connsiteX1" fmla="*/ 7019954 w 7019954"/>
              <a:gd name="connsiteY1" fmla="*/ 0 h 3139126"/>
              <a:gd name="connsiteX2" fmla="*/ 7019954 w 7019954"/>
              <a:gd name="connsiteY2" fmla="*/ 3139126 h 3139126"/>
              <a:gd name="connsiteX3" fmla="*/ 7015760 w 7019954"/>
              <a:gd name="connsiteY3" fmla="*/ 3139126 h 3139126"/>
              <a:gd name="connsiteX4" fmla="*/ 0 w 7019954"/>
              <a:gd name="connsiteY4" fmla="*/ 1877 h 3139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19954" h="3139126">
                <a:moveTo>
                  <a:pt x="0" y="0"/>
                </a:moveTo>
                <a:lnTo>
                  <a:pt x="7019954" y="0"/>
                </a:lnTo>
                <a:lnTo>
                  <a:pt x="7019954" y="3139126"/>
                </a:lnTo>
                <a:lnTo>
                  <a:pt x="7015760" y="3139126"/>
                </a:lnTo>
                <a:lnTo>
                  <a:pt x="0" y="187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26" name="Freihandform 25">
            <a:extLst>
              <a:ext uri="{FF2B5EF4-FFF2-40B4-BE49-F238E27FC236}">
                <a16:creationId xmlns:a16="http://schemas.microsoft.com/office/drawing/2014/main" id="{029FF812-32AD-641E-8E98-F74C2E9D5661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B25CB186-4490-397F-3CE7-FD582BD4FA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E7372A9E-16AF-9B53-BFA5-2F66EA779E6A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9" name="Hilfslinien">
              <a:extLst>
                <a:ext uri="{FF2B5EF4-FFF2-40B4-BE49-F238E27FC236}">
                  <a16:creationId xmlns:a16="http://schemas.microsoft.com/office/drawing/2014/main" id="{80D2F661-B188-71F3-C8B6-376384B592C6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7A3A6497-811A-829F-AC55-27484DCC1AD0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40A168C9-C53B-F3F8-8294-F1D88AAC2C14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E037E38C-49BC-2A86-5677-CAD2AB8F9DCD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97EF709C-66C3-B03C-09E8-D6184D57D9CC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7D6B045C-82AE-E218-5909-3F668C2496EC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7BD29B4D-6150-FAD4-7519-8A126EDE9253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78D827B0-10A4-BDFC-D86E-F49A397683FE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4C4D0838-D508-2788-7BE0-7DB86715A9EF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E27DDE81-6DD4-D5A4-BA15-AEA2C2826E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8949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 userDrawn="1">
          <p15:clr>
            <a:srgbClr val="FBAE40"/>
          </p15:clr>
        </p15:guide>
        <p15:guide id="2" orient="horz" pos="2092" userDrawn="1">
          <p15:clr>
            <a:srgbClr val="FBAE40"/>
          </p15:clr>
        </p15:guide>
        <p15:guide id="5" pos="203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D.1 // Fläche + Schloss im Winter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rafik 34">
            <a:extLst>
              <a:ext uri="{FF2B5EF4-FFF2-40B4-BE49-F238E27FC236}">
                <a16:creationId xmlns:a16="http://schemas.microsoft.com/office/drawing/2014/main" id="{BBD88F10-E957-5CBD-06BA-742DAE225F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4" t="37016" r="27387" b="14480"/>
          <a:stretch/>
        </p:blipFill>
        <p:spPr>
          <a:xfrm>
            <a:off x="2957069" y="0"/>
            <a:ext cx="9247631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sp>
        <p:nvSpPr>
          <p:cNvPr id="4" name="Freihandform 3">
            <a:extLst>
              <a:ext uri="{FF2B5EF4-FFF2-40B4-BE49-F238E27FC236}">
                <a16:creationId xmlns:a16="http://schemas.microsoft.com/office/drawing/2014/main" id="{92A1753A-2EA2-9B73-F4C3-F9DAC676F734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8CEC0835-901B-2709-CDB6-027DACF447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3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60D569A2-F9BF-8049-566E-8DD74E7BB304}"/>
              </a:ext>
            </a:extLst>
          </p:cNvPr>
          <p:cNvGrpSpPr/>
          <p:nvPr userDrawn="1"/>
        </p:nvGrpSpPr>
        <p:grpSpPr>
          <a:xfrm>
            <a:off x="-467650" y="-459000"/>
            <a:ext cx="13140000" cy="7776000"/>
            <a:chOff x="-468000" y="-468000"/>
            <a:chExt cx="13140000" cy="7776000"/>
          </a:xfrm>
        </p:grpSpPr>
        <p:sp>
          <p:nvSpPr>
            <p:cNvPr id="5" name="Hilfslinien">
              <a:extLst>
                <a:ext uri="{FF2B5EF4-FFF2-40B4-BE49-F238E27FC236}">
                  <a16:creationId xmlns:a16="http://schemas.microsoft.com/office/drawing/2014/main" id="{93E74CCC-4C32-B3A5-F750-AECDD2D03B22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6" name="Linie">
              <a:extLst>
                <a:ext uri="{FF2B5EF4-FFF2-40B4-BE49-F238E27FC236}">
                  <a16:creationId xmlns:a16="http://schemas.microsoft.com/office/drawing/2014/main" id="{9AB0E142-7AED-51BB-051C-AF6E729CD8AE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24EF96E2-2C84-3EB2-C71E-7629D873E7D5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4F780FFB-2935-A478-7B1A-BF02C4FF5DDE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7A8742FE-8F43-5893-5E63-702A8C32D0C4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ACD4EB75-3DE8-3C95-5422-8CB8F53C6540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75C4660B-CDFC-4495-13D9-EAA8DF8925BC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448C592C-5F7F-62A8-97CA-3C166B36A805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Hilfslinien">
            <a:extLst>
              <a:ext uri="{FF2B5EF4-FFF2-40B4-BE49-F238E27FC236}">
                <a16:creationId xmlns:a16="http://schemas.microsoft.com/office/drawing/2014/main" id="{389CC1F5-BC32-B12B-3875-B5023622856D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151C8FC5-F554-A083-823C-3825254B91D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CB47AB1D-CE29-4E9C-95AC-3821E7FC3E5B}"/>
              </a:ext>
            </a:extLst>
          </p:cNvPr>
          <p:cNvSpPr txBox="1"/>
          <p:nvPr userDrawn="1"/>
        </p:nvSpPr>
        <p:spPr>
          <a:xfrm>
            <a:off x="11913776" y="2908274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Sophie Pieper</a:t>
            </a:r>
          </a:p>
        </p:txBody>
      </p:sp>
    </p:spTree>
    <p:extLst>
      <p:ext uri="{BB962C8B-B14F-4D97-AF65-F5344CB8AC3E}">
        <p14:creationId xmlns:p14="http://schemas.microsoft.com/office/powerpoint/2010/main" val="27430128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 userDrawn="1">
          <p15:clr>
            <a:srgbClr val="FBAE40"/>
          </p15:clr>
        </p15:guide>
        <p15:guide id="2" orient="horz" pos="2092" userDrawn="1">
          <p15:clr>
            <a:srgbClr val="FBAE40"/>
          </p15:clr>
        </p15:guide>
        <p15:guide id="5" pos="203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D.2 // Fläche + Schloss im Sommer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AD3CDC97-39FB-DD0C-21A0-138D16009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18" t="40288" r="31680" b="15885"/>
          <a:stretch/>
        </p:blipFill>
        <p:spPr>
          <a:xfrm>
            <a:off x="2957069" y="0"/>
            <a:ext cx="9247631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sp>
        <p:nvSpPr>
          <p:cNvPr id="4" name="Freihandform 3">
            <a:extLst>
              <a:ext uri="{FF2B5EF4-FFF2-40B4-BE49-F238E27FC236}">
                <a16:creationId xmlns:a16="http://schemas.microsoft.com/office/drawing/2014/main" id="{7C0B2F95-5AA5-694F-EF50-41F0D9149BF6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8CEC0835-901B-2709-CDB6-027DACF447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B1C800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8ED576E-A035-EC43-AB96-E951C149AB1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5" name="Hilfslinien">
              <a:extLst>
                <a:ext uri="{FF2B5EF4-FFF2-40B4-BE49-F238E27FC236}">
                  <a16:creationId xmlns:a16="http://schemas.microsoft.com/office/drawing/2014/main" id="{0E20D9F0-2943-AEE4-562C-239979C9348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6" name="Linie">
              <a:extLst>
                <a:ext uri="{FF2B5EF4-FFF2-40B4-BE49-F238E27FC236}">
                  <a16:creationId xmlns:a16="http://schemas.microsoft.com/office/drawing/2014/main" id="{D570C8CB-F89B-230A-AFB1-B0DACE17AC5D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C935E6B5-CC75-0754-1628-2B3374AB3065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541B388C-0A60-DEF1-3FF8-120CD6EE4CA7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84D91832-3BBF-A95B-2514-81DD292A6C74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3BDFB873-3196-0679-E5E5-1014F6AD39F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8D292526-988C-3B02-EB64-915CF6509D2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85E17717-849A-BC6A-6E15-F3D7D95F50F4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Hilfslinien">
            <a:extLst>
              <a:ext uri="{FF2B5EF4-FFF2-40B4-BE49-F238E27FC236}">
                <a16:creationId xmlns:a16="http://schemas.microsoft.com/office/drawing/2014/main" id="{474191FE-C857-0955-F96B-F3BF3AC0BAA7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9E8C9470-0820-7A2D-8F7D-8546DA2588D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D7B0E77E-1E87-4623-9D1C-CFD1B84FFC13}"/>
              </a:ext>
            </a:extLst>
          </p:cNvPr>
          <p:cNvSpPr txBox="1"/>
          <p:nvPr userDrawn="1"/>
        </p:nvSpPr>
        <p:spPr>
          <a:xfrm>
            <a:off x="11953531" y="2812862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Jan Lehmann</a:t>
            </a:r>
          </a:p>
        </p:txBody>
      </p:sp>
    </p:spTree>
    <p:extLst>
      <p:ext uri="{BB962C8B-B14F-4D97-AF65-F5344CB8AC3E}">
        <p14:creationId xmlns:p14="http://schemas.microsoft.com/office/powerpoint/2010/main" val="3090251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  <p15:guide id="5" pos="203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esign D.3 // Forschung 1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CC56B676-B741-5AAC-2439-95BCD61A99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7" t="33000" r="1066" b="4819"/>
          <a:stretch/>
        </p:blipFill>
        <p:spPr>
          <a:xfrm>
            <a:off x="2957069" y="0"/>
            <a:ext cx="9247631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sp>
        <p:nvSpPr>
          <p:cNvPr id="4" name="Freihandform 3">
            <a:extLst>
              <a:ext uri="{FF2B5EF4-FFF2-40B4-BE49-F238E27FC236}">
                <a16:creationId xmlns:a16="http://schemas.microsoft.com/office/drawing/2014/main" id="{D0BCA6E7-2E77-E59A-52E8-EAC41D331148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8CEC0835-901B-2709-CDB6-027DACF447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3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8ED576E-A035-EC43-AB96-E951C149AB1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5" name="Hilfslinien">
              <a:extLst>
                <a:ext uri="{FF2B5EF4-FFF2-40B4-BE49-F238E27FC236}">
                  <a16:creationId xmlns:a16="http://schemas.microsoft.com/office/drawing/2014/main" id="{0E20D9F0-2943-AEE4-562C-239979C9348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6" name="Linie">
              <a:extLst>
                <a:ext uri="{FF2B5EF4-FFF2-40B4-BE49-F238E27FC236}">
                  <a16:creationId xmlns:a16="http://schemas.microsoft.com/office/drawing/2014/main" id="{D570C8CB-F89B-230A-AFB1-B0DACE17AC5D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C935E6B5-CC75-0754-1628-2B3374AB3065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541B388C-0A60-DEF1-3FF8-120CD6EE4CA7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84D91832-3BBF-A95B-2514-81DD292A6C74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3BDFB873-3196-0679-E5E5-1014F6AD39F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8D292526-988C-3B02-EB64-915CF6509D2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85E17717-849A-BC6A-6E15-F3D7D95F50F4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Hilfslinien">
            <a:extLst>
              <a:ext uri="{FF2B5EF4-FFF2-40B4-BE49-F238E27FC236}">
                <a16:creationId xmlns:a16="http://schemas.microsoft.com/office/drawing/2014/main" id="{474191FE-C857-0955-F96B-F3BF3AC0BAA7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870B062C-9E7D-8013-22DD-F15719EE77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7417D09B-B521-4692-9AC2-425B4A2C7793}"/>
              </a:ext>
            </a:extLst>
          </p:cNvPr>
          <p:cNvSpPr txBox="1"/>
          <p:nvPr userDrawn="1"/>
        </p:nvSpPr>
        <p:spPr>
          <a:xfrm>
            <a:off x="11913776" y="2803766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20664781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  <p15:guide id="5" pos="203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esign D.4 // Forschung 2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9EE07AB9-A516-F318-F7BD-FB4EEA659A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7" t="27963" r="3481" b="7571"/>
          <a:stretch/>
        </p:blipFill>
        <p:spPr>
          <a:xfrm>
            <a:off x="2957069" y="0"/>
            <a:ext cx="9247631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sp>
        <p:nvSpPr>
          <p:cNvPr id="4" name="Freihandform 3">
            <a:extLst>
              <a:ext uri="{FF2B5EF4-FFF2-40B4-BE49-F238E27FC236}">
                <a16:creationId xmlns:a16="http://schemas.microsoft.com/office/drawing/2014/main" id="{58AD022F-0FF9-08CD-4C63-DED6F5554189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8CEC0835-901B-2709-CDB6-027DACF447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8ED576E-A035-EC43-AB96-E951C149AB1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5" name="Hilfslinien">
              <a:extLst>
                <a:ext uri="{FF2B5EF4-FFF2-40B4-BE49-F238E27FC236}">
                  <a16:creationId xmlns:a16="http://schemas.microsoft.com/office/drawing/2014/main" id="{0E20D9F0-2943-AEE4-562C-239979C9348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6" name="Linie">
              <a:extLst>
                <a:ext uri="{FF2B5EF4-FFF2-40B4-BE49-F238E27FC236}">
                  <a16:creationId xmlns:a16="http://schemas.microsoft.com/office/drawing/2014/main" id="{D570C8CB-F89B-230A-AFB1-B0DACE17AC5D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C935E6B5-CC75-0754-1628-2B3374AB3065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541B388C-0A60-DEF1-3FF8-120CD6EE4CA7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84D91832-3BBF-A95B-2514-81DD292A6C74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3BDFB873-3196-0679-E5E5-1014F6AD39F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8D292526-988C-3B02-EB64-915CF6509D2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85E17717-849A-BC6A-6E15-F3D7D95F50F4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Hilfslinien">
            <a:extLst>
              <a:ext uri="{FF2B5EF4-FFF2-40B4-BE49-F238E27FC236}">
                <a16:creationId xmlns:a16="http://schemas.microsoft.com/office/drawing/2014/main" id="{474191FE-C857-0955-F96B-F3BF3AC0BAA7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0A45298D-FD92-4918-D31C-DC6BDA684CB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764FBA65-0D0A-463B-9AAB-7126CE7BCEB1}"/>
              </a:ext>
            </a:extLst>
          </p:cNvPr>
          <p:cNvSpPr txBox="1"/>
          <p:nvPr userDrawn="1"/>
        </p:nvSpPr>
        <p:spPr>
          <a:xfrm>
            <a:off x="11927701" y="1271058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41339985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  <p15:guide id="5" pos="203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elplatzhalter 1"/>
          <p:cNvSpPr>
            <a:spLocks noGrp="1"/>
          </p:cNvSpPr>
          <p:nvPr>
            <p:ph type="title"/>
          </p:nvPr>
        </p:nvSpPr>
        <p:spPr>
          <a:xfrm>
            <a:off x="360000" y="1350962"/>
            <a:ext cx="11484000" cy="57532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Headline einfügen</a:t>
            </a:r>
          </a:p>
        </p:txBody>
      </p:sp>
      <p:sp>
        <p:nvSpPr>
          <p:cNvPr id="59" name="Textplatzhalter 2"/>
          <p:cNvSpPr>
            <a:spLocks noGrp="1"/>
          </p:cNvSpPr>
          <p:nvPr>
            <p:ph type="body" idx="1"/>
          </p:nvPr>
        </p:nvSpPr>
        <p:spPr>
          <a:xfrm>
            <a:off x="360000" y="2322513"/>
            <a:ext cx="11484000" cy="34210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124000" y="6172448"/>
            <a:ext cx="720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7" b="1" i="0" baseline="0">
                <a:solidFill>
                  <a:srgbClr val="333F48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9pPr>
          </a:lstStyle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‹Nr.›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35" name="Hilfslinien"/>
          <p:cNvSpPr txBox="1"/>
          <p:nvPr userDrawn="1"/>
        </p:nvSpPr>
        <p:spPr>
          <a:xfrm rot="10800000" flipH="1" flipV="1">
            <a:off x="360000" y="-46800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Hilfslinien anzeigen über Menü: </a:t>
            </a:r>
            <a:r>
              <a:rPr kumimoji="0" lang="de-DE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Ansicht &gt; Anzeigen &gt; Haken bei Führungslinien setzen</a:t>
            </a:r>
          </a:p>
        </p:txBody>
      </p:sp>
      <p:cxnSp>
        <p:nvCxnSpPr>
          <p:cNvPr id="40" name="Linie"/>
          <p:cNvCxnSpPr/>
          <p:nvPr userDrawn="1"/>
        </p:nvCxnSpPr>
        <p:spPr>
          <a:xfrm>
            <a:off x="12312000" y="5742000"/>
            <a:ext cx="360000" cy="0"/>
          </a:xfrm>
          <a:prstGeom prst="line">
            <a:avLst/>
          </a:prstGeom>
          <a:ln w="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Linie"/>
          <p:cNvCxnSpPr/>
          <p:nvPr userDrawn="1"/>
        </p:nvCxnSpPr>
        <p:spPr>
          <a:xfrm>
            <a:off x="11844000" y="-468000"/>
            <a:ext cx="0" cy="360000"/>
          </a:xfrm>
          <a:prstGeom prst="line">
            <a:avLst/>
          </a:prstGeom>
          <a:ln w="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Linie"/>
          <p:cNvCxnSpPr/>
          <p:nvPr userDrawn="1"/>
        </p:nvCxnSpPr>
        <p:spPr>
          <a:xfrm>
            <a:off x="360000" y="-468000"/>
            <a:ext cx="0" cy="360000"/>
          </a:xfrm>
          <a:prstGeom prst="line">
            <a:avLst/>
          </a:prstGeom>
          <a:ln w="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Linie"/>
          <p:cNvCxnSpPr/>
          <p:nvPr userDrawn="1"/>
        </p:nvCxnSpPr>
        <p:spPr>
          <a:xfrm>
            <a:off x="11844000" y="6948000"/>
            <a:ext cx="0" cy="360000"/>
          </a:xfrm>
          <a:prstGeom prst="line">
            <a:avLst/>
          </a:prstGeom>
          <a:ln w="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Linie"/>
          <p:cNvCxnSpPr/>
          <p:nvPr userDrawn="1"/>
        </p:nvCxnSpPr>
        <p:spPr>
          <a:xfrm>
            <a:off x="360000" y="6948000"/>
            <a:ext cx="0" cy="360000"/>
          </a:xfrm>
          <a:prstGeom prst="line">
            <a:avLst/>
          </a:prstGeom>
          <a:ln w="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Linie"/>
          <p:cNvCxnSpPr/>
          <p:nvPr userDrawn="1"/>
        </p:nvCxnSpPr>
        <p:spPr>
          <a:xfrm>
            <a:off x="-468000" y="5742000"/>
            <a:ext cx="360000" cy="0"/>
          </a:xfrm>
          <a:prstGeom prst="line">
            <a:avLst/>
          </a:prstGeom>
          <a:ln w="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Linie">
            <a:extLst>
              <a:ext uri="{FF2B5EF4-FFF2-40B4-BE49-F238E27FC236}">
                <a16:creationId xmlns:a16="http://schemas.microsoft.com/office/drawing/2014/main" id="{8D0B170D-1F12-9FE3-0ECD-DF3E32E971CD}"/>
              </a:ext>
            </a:extLst>
          </p:cNvPr>
          <p:cNvCxnSpPr/>
          <p:nvPr userDrawn="1"/>
        </p:nvCxnSpPr>
        <p:spPr>
          <a:xfrm>
            <a:off x="-468000" y="1346554"/>
            <a:ext cx="360000" cy="0"/>
          </a:xfrm>
          <a:prstGeom prst="line">
            <a:avLst/>
          </a:prstGeom>
          <a:ln w="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Hilfslinien">
            <a:extLst>
              <a:ext uri="{FF2B5EF4-FFF2-40B4-BE49-F238E27FC236}">
                <a16:creationId xmlns:a16="http://schemas.microsoft.com/office/drawing/2014/main" id="{99CCA73F-E792-6EBF-94D2-5DF266706ABB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098D97F-4A11-D976-2BB1-FC183C5BDF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rcRect t="-78" b="-78"/>
          <a:stretch/>
        </p:blipFill>
        <p:spPr>
          <a:xfrm>
            <a:off x="350838" y="267118"/>
            <a:ext cx="1632338" cy="456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419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70" r:id="rId2"/>
    <p:sldLayoutId id="2147483672" r:id="rId3"/>
    <p:sldLayoutId id="2147483649" r:id="rId4"/>
    <p:sldLayoutId id="2147483671" r:id="rId5"/>
    <p:sldLayoutId id="2147483674" r:id="rId6"/>
    <p:sldLayoutId id="2147483675" r:id="rId7"/>
    <p:sldLayoutId id="2147483683" r:id="rId8"/>
    <p:sldLayoutId id="2147483685" r:id="rId9"/>
    <p:sldLayoutId id="2147483692" r:id="rId10"/>
    <p:sldLayoutId id="2147483693" r:id="rId11"/>
    <p:sldLayoutId id="2147483684" r:id="rId12"/>
    <p:sldLayoutId id="2147483691" r:id="rId13"/>
    <p:sldLayoutId id="2147483703" r:id="rId14"/>
    <p:sldLayoutId id="2147483695" r:id="rId15"/>
    <p:sldLayoutId id="2147483697" r:id="rId16"/>
    <p:sldLayoutId id="2147483696" r:id="rId17"/>
    <p:sldLayoutId id="2147483702" r:id="rId18"/>
    <p:sldLayoutId id="2147483699" r:id="rId19"/>
    <p:sldLayoutId id="2147483700" r:id="rId20"/>
    <p:sldLayoutId id="2147483701" r:id="rId21"/>
    <p:sldLayoutId id="2147483704" r:id="rId22"/>
    <p:sldLayoutId id="2147483679" r:id="rId23"/>
    <p:sldLayoutId id="2147483677" r:id="rId24"/>
    <p:sldLayoutId id="2147483678" r:id="rId25"/>
    <p:sldLayoutId id="2147483667" r:id="rId26"/>
    <p:sldLayoutId id="2147483681" r:id="rId27"/>
    <p:sldLayoutId id="2147483660" r:id="rId28"/>
    <p:sldLayoutId id="2147483650" r:id="rId29"/>
    <p:sldLayoutId id="2147483661" r:id="rId30"/>
    <p:sldLayoutId id="2147483666" r:id="rId31"/>
    <p:sldLayoutId id="2147483705" r:id="rId32"/>
  </p:sldLayoutIdLst>
  <p:hf sldNum="0" hdr="0" ftr="0" dt="0"/>
  <p:txStyles>
    <p:titleStyle>
      <a:lvl1pPr marL="0" indent="0" algn="l" defTabSz="914299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800" b="1" i="0" kern="1200" baseline="0">
          <a:solidFill>
            <a:srgbClr val="333F48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0" indent="0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Arial" panose="020B0604020202020204" pitchFamily="34" charset="0"/>
        <a:buNone/>
        <a:defRPr lang="de-DE" sz="2000" b="0" i="0" u="none" strike="noStrike" kern="1200" baseline="0" smtClean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323972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503958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683942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863926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719938" indent="0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None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6pPr>
      <a:lvl7pPr marL="863926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7pPr>
      <a:lvl8pPr marL="863926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8pPr>
      <a:lvl9pPr marL="863926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9pPr>
    </p:bodyStyle>
    <p:otherStyle>
      <a:defPPr>
        <a:defRPr lang="de-DE"/>
      </a:defPPr>
      <a:lvl1pPr marL="0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9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9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8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98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47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97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46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96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5" userDrawn="1">
          <p15:clr>
            <a:srgbClr val="A4A3A4"/>
          </p15:clr>
        </p15:guide>
        <p15:guide id="2" pos="7473" userDrawn="1">
          <p15:clr>
            <a:srgbClr val="A4A3A4"/>
          </p15:clr>
        </p15:guide>
        <p15:guide id="3" orient="horz" pos="3634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9.png"/><Relationship Id="rId18" Type="http://schemas.openxmlformats.org/officeDocument/2006/relationships/image" Target="../media/image44.png"/><Relationship Id="rId26" Type="http://schemas.openxmlformats.org/officeDocument/2006/relationships/image" Target="../media/image52.png"/><Relationship Id="rId39" Type="http://schemas.openxmlformats.org/officeDocument/2006/relationships/image" Target="../media/image65.png"/><Relationship Id="rId3" Type="http://schemas.openxmlformats.org/officeDocument/2006/relationships/image" Target="../media/image29.png"/><Relationship Id="rId21" Type="http://schemas.openxmlformats.org/officeDocument/2006/relationships/image" Target="../media/image47.png"/><Relationship Id="rId34" Type="http://schemas.openxmlformats.org/officeDocument/2006/relationships/image" Target="../media/image60.png"/><Relationship Id="rId42" Type="http://schemas.openxmlformats.org/officeDocument/2006/relationships/image" Target="../media/image68.png"/><Relationship Id="rId47" Type="http://schemas.openxmlformats.org/officeDocument/2006/relationships/image" Target="../media/image73.png"/><Relationship Id="rId50" Type="http://schemas.openxmlformats.org/officeDocument/2006/relationships/image" Target="../media/image76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5" Type="http://schemas.openxmlformats.org/officeDocument/2006/relationships/image" Target="../media/image51.png"/><Relationship Id="rId33" Type="http://schemas.openxmlformats.org/officeDocument/2006/relationships/image" Target="../media/image59.png"/><Relationship Id="rId38" Type="http://schemas.openxmlformats.org/officeDocument/2006/relationships/image" Target="../media/image64.png"/><Relationship Id="rId46" Type="http://schemas.openxmlformats.org/officeDocument/2006/relationships/image" Target="../media/image7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2.png"/><Relationship Id="rId20" Type="http://schemas.openxmlformats.org/officeDocument/2006/relationships/image" Target="../media/image46.png"/><Relationship Id="rId29" Type="http://schemas.openxmlformats.org/officeDocument/2006/relationships/image" Target="../media/image55.png"/><Relationship Id="rId41" Type="http://schemas.openxmlformats.org/officeDocument/2006/relationships/image" Target="../media/image67.png"/><Relationship Id="rId54" Type="http://schemas.openxmlformats.org/officeDocument/2006/relationships/image" Target="../media/image80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24" Type="http://schemas.openxmlformats.org/officeDocument/2006/relationships/image" Target="../media/image50.png"/><Relationship Id="rId32" Type="http://schemas.openxmlformats.org/officeDocument/2006/relationships/image" Target="../media/image58.png"/><Relationship Id="rId37" Type="http://schemas.openxmlformats.org/officeDocument/2006/relationships/image" Target="../media/image63.png"/><Relationship Id="rId40" Type="http://schemas.openxmlformats.org/officeDocument/2006/relationships/image" Target="../media/image66.png"/><Relationship Id="rId45" Type="http://schemas.openxmlformats.org/officeDocument/2006/relationships/image" Target="../media/image71.png"/><Relationship Id="rId53" Type="http://schemas.openxmlformats.org/officeDocument/2006/relationships/image" Target="../media/image79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23" Type="http://schemas.openxmlformats.org/officeDocument/2006/relationships/image" Target="../media/image49.png"/><Relationship Id="rId28" Type="http://schemas.openxmlformats.org/officeDocument/2006/relationships/image" Target="../media/image54.png"/><Relationship Id="rId36" Type="http://schemas.openxmlformats.org/officeDocument/2006/relationships/image" Target="../media/image62.png"/><Relationship Id="rId49" Type="http://schemas.openxmlformats.org/officeDocument/2006/relationships/image" Target="../media/image75.png"/><Relationship Id="rId10" Type="http://schemas.openxmlformats.org/officeDocument/2006/relationships/image" Target="../media/image36.png"/><Relationship Id="rId19" Type="http://schemas.openxmlformats.org/officeDocument/2006/relationships/image" Target="../media/image45.png"/><Relationship Id="rId31" Type="http://schemas.openxmlformats.org/officeDocument/2006/relationships/image" Target="../media/image57.png"/><Relationship Id="rId44" Type="http://schemas.openxmlformats.org/officeDocument/2006/relationships/image" Target="../media/image70.png"/><Relationship Id="rId52" Type="http://schemas.openxmlformats.org/officeDocument/2006/relationships/image" Target="../media/image78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Relationship Id="rId22" Type="http://schemas.openxmlformats.org/officeDocument/2006/relationships/image" Target="../media/image48.png"/><Relationship Id="rId27" Type="http://schemas.openxmlformats.org/officeDocument/2006/relationships/image" Target="../media/image53.png"/><Relationship Id="rId30" Type="http://schemas.openxmlformats.org/officeDocument/2006/relationships/image" Target="../media/image56.png"/><Relationship Id="rId35" Type="http://schemas.openxmlformats.org/officeDocument/2006/relationships/image" Target="../media/image61.png"/><Relationship Id="rId43" Type="http://schemas.openxmlformats.org/officeDocument/2006/relationships/image" Target="../media/image69.png"/><Relationship Id="rId48" Type="http://schemas.openxmlformats.org/officeDocument/2006/relationships/image" Target="../media/image74.png"/><Relationship Id="rId8" Type="http://schemas.openxmlformats.org/officeDocument/2006/relationships/image" Target="../media/image34.png"/><Relationship Id="rId51" Type="http://schemas.openxmlformats.org/officeDocument/2006/relationships/image" Target="../media/image7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E27FE8C9-B3B9-B4C7-7AA7-E5E900B25C3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>
                <a:solidFill>
                  <a:srgbClr val="007CA8"/>
                </a:solidFill>
              </a:rPr>
              <a:t>Promotionsfeier</a:t>
            </a:r>
          </a:p>
        </p:txBody>
      </p:sp>
      <p:sp>
        <p:nvSpPr>
          <p:cNvPr id="4" name="Untertitel 3">
            <a:extLst>
              <a:ext uri="{FF2B5EF4-FFF2-40B4-BE49-F238E27FC236}">
                <a16:creationId xmlns:a16="http://schemas.microsoft.com/office/drawing/2014/main" id="{4598EEA9-C296-AE09-3D65-664D6C3796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Promotionen des Fachbereichs 12</a:t>
            </a:r>
          </a:p>
          <a:p>
            <a:r>
              <a:rPr lang="de-DE" dirty="0"/>
              <a:t>Chemie und Pharmazie</a:t>
            </a:r>
          </a:p>
          <a:p>
            <a:endParaRPr lang="de-DE" dirty="0"/>
          </a:p>
          <a:p>
            <a:r>
              <a:rPr lang="de-DE" dirty="0"/>
              <a:t>25. Oktober 2024</a:t>
            </a:r>
          </a:p>
        </p:txBody>
      </p:sp>
    </p:spTree>
    <p:extLst>
      <p:ext uri="{BB962C8B-B14F-4D97-AF65-F5344CB8AC3E}">
        <p14:creationId xmlns:p14="http://schemas.microsoft.com/office/powerpoint/2010/main" val="16519911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2FD06E5-06FF-7835-C729-54BD19E2F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524" y="1449438"/>
            <a:ext cx="11485224" cy="971551"/>
          </a:xfrm>
        </p:spPr>
        <p:txBody>
          <a:bodyPr/>
          <a:lstStyle/>
          <a:p>
            <a:pPr algn="ctr"/>
            <a:r>
              <a:rPr lang="de-DE" sz="2000" i="0" u="none" strike="noStrike" dirty="0">
                <a:solidFill>
                  <a:srgbClr val="000000"/>
                </a:solidFill>
                <a:effectLst/>
                <a:latin typeface="Meta Offc Pro" panose="020B0504030101020102" pitchFamily="34" charset="0"/>
              </a:rPr>
              <a:t>Charakterisierung von Retinalipiden mittels </a:t>
            </a:r>
            <a:br>
              <a:rPr lang="de-DE" sz="2000" i="0" u="none" strike="noStrike" dirty="0">
                <a:solidFill>
                  <a:srgbClr val="000000"/>
                </a:solidFill>
                <a:effectLst/>
                <a:latin typeface="Meta Offc Pro" panose="020B0504030101020102" pitchFamily="34" charset="0"/>
              </a:rPr>
            </a:br>
            <a:r>
              <a:rPr lang="de-DE" sz="2000" i="0" u="none" strike="noStrike" dirty="0">
                <a:solidFill>
                  <a:srgbClr val="000000"/>
                </a:solidFill>
                <a:effectLst/>
                <a:latin typeface="Meta Offc Pro" panose="020B0504030101020102" pitchFamily="34" charset="0"/>
              </a:rPr>
              <a:t>hochauflösender bildgebender MALDI-Massenspektrometrie</a:t>
            </a:r>
            <a:r>
              <a:rPr lang="de-DE" sz="2000" dirty="0">
                <a:latin typeface="Meta Offc Pro" panose="020B0504030101020102" pitchFamily="34" charset="0"/>
              </a:rPr>
              <a:t> </a:t>
            </a:r>
            <a:endParaRPr lang="de-DE" sz="2000" dirty="0">
              <a:solidFill>
                <a:srgbClr val="FF0000"/>
              </a:solidFill>
              <a:latin typeface="Meta Offc Pro" panose="020B0504030101020102" pitchFamily="34" charset="0"/>
            </a:endParaRPr>
          </a:p>
        </p:txBody>
      </p:sp>
      <p:sp>
        <p:nvSpPr>
          <p:cNvPr id="8" name="Vertikaler Textplatzhalter 3">
            <a:extLst>
              <a:ext uri="{FF2B5EF4-FFF2-40B4-BE49-F238E27FC236}">
                <a16:creationId xmlns:a16="http://schemas.microsoft.com/office/drawing/2014/main" id="{3A89A4C1-04AD-44E1-BDA0-2562210B24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386732" y="2547601"/>
            <a:ext cx="5457267" cy="3421062"/>
          </a:xfrm>
        </p:spPr>
        <p:txBody>
          <a:bodyPr/>
          <a:lstStyle/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3000" b="1" dirty="0">
                <a:latin typeface="Meta Offc Pro" panose="020B0504030101020102" pitchFamily="34" charset="0"/>
              </a:rPr>
              <a:t>Sebastian Niklas Beßler</a:t>
            </a: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2000" dirty="0">
              <a:latin typeface="MetaNormal-Roman" panose="020B0502030000020004" pitchFamily="34" charset="0"/>
            </a:endParaRPr>
          </a:p>
          <a:p>
            <a:pPr>
              <a:spcBef>
                <a:spcPct val="20000"/>
              </a:spcBef>
              <a:buSzPct val="85000"/>
            </a:pPr>
            <a:r>
              <a:rPr lang="de-DE" altLang="de-DE" dirty="0">
                <a:latin typeface="Meta Offc Pro" panose="020B0504030101020102" pitchFamily="34" charset="0"/>
              </a:rPr>
              <a:t>Institut für Anorganische</a:t>
            </a:r>
          </a:p>
          <a:p>
            <a:pPr>
              <a:spcBef>
                <a:spcPct val="20000"/>
              </a:spcBef>
              <a:buSzPct val="85000"/>
            </a:pPr>
            <a:r>
              <a:rPr lang="de-DE" altLang="de-DE" dirty="0">
                <a:latin typeface="Meta Offc Pro" panose="020B0504030101020102" pitchFamily="34" charset="0"/>
              </a:rPr>
              <a:t>und Analytische Chemie,</a:t>
            </a:r>
          </a:p>
          <a:p>
            <a:pPr>
              <a:spcBef>
                <a:spcPct val="20000"/>
              </a:spcBef>
              <a:buSzPct val="85000"/>
            </a:pPr>
            <a:r>
              <a:rPr lang="de-DE" altLang="de-DE" dirty="0">
                <a:latin typeface="Meta Offc Pro" panose="020B0504030101020102" pitchFamily="34" charset="0"/>
              </a:rPr>
              <a:t>Institut für Hygiene</a:t>
            </a:r>
            <a:endParaRPr lang="de-DE" altLang="de-DE" sz="2000" dirty="0"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200" dirty="0"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2000" dirty="0">
                <a:latin typeface="Meta Offc Pro" panose="020B0504030101020102" pitchFamily="34" charset="0"/>
              </a:rPr>
              <a:t>Betreuer: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dirty="0">
                <a:latin typeface="Meta Offc Pro" panose="020B0504030101020102" pitchFamily="34" charset="0"/>
              </a:rPr>
              <a:t>Prof. Dr. H. </a:t>
            </a:r>
            <a:r>
              <a:rPr lang="de-DE" altLang="de-DE" dirty="0" err="1">
                <a:latin typeface="Meta Offc Pro" panose="020B0504030101020102" pitchFamily="34" charset="0"/>
              </a:rPr>
              <a:t>Hayen</a:t>
            </a:r>
            <a:endParaRPr lang="de-DE" altLang="de-DE" dirty="0"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2000" dirty="0">
                <a:latin typeface="Meta Offc Pro" panose="020B0504030101020102" pitchFamily="34" charset="0"/>
              </a:rPr>
              <a:t>Prof. Dr. K. </a:t>
            </a:r>
            <a:r>
              <a:rPr lang="de-DE" altLang="de-DE" sz="2000" dirty="0" err="1">
                <a:latin typeface="Meta Offc Pro" panose="020B0504030101020102" pitchFamily="34" charset="0"/>
              </a:rPr>
              <a:t>Dreisewerd</a:t>
            </a:r>
            <a:endParaRPr lang="de-DE" altLang="de-DE" sz="2000" dirty="0">
              <a:latin typeface="Meta Offc Pro" panose="020B0504030101020102" pitchFamily="34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6B9E9CDB-6978-4AB2-A19D-8D55D03D7ACB}"/>
              </a:ext>
            </a:extLst>
          </p:cNvPr>
          <p:cNvSpPr/>
          <p:nvPr/>
        </p:nvSpPr>
        <p:spPr>
          <a:xfrm flipV="1">
            <a:off x="-964" y="6146190"/>
            <a:ext cx="12204700" cy="45719"/>
          </a:xfrm>
          <a:prstGeom prst="rect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EE82854E-465E-418E-B287-3E1488DAB132}"/>
              </a:ext>
            </a:extLst>
          </p:cNvPr>
          <p:cNvSpPr/>
          <p:nvPr/>
        </p:nvSpPr>
        <p:spPr>
          <a:xfrm flipV="1">
            <a:off x="0" y="2324355"/>
            <a:ext cx="12204700" cy="45719"/>
          </a:xfrm>
          <a:prstGeom prst="rect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A82FD52-1F52-4115-B62A-A4526D6A0AE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49824" y="93662"/>
            <a:ext cx="1295400" cy="12573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524" y="2598516"/>
            <a:ext cx="2498062" cy="333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0845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2FD06E5-06FF-7835-C729-54BD19E2F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524" y="1449438"/>
            <a:ext cx="11485224" cy="971551"/>
          </a:xfrm>
        </p:spPr>
        <p:txBody>
          <a:bodyPr/>
          <a:lstStyle/>
          <a:p>
            <a:pPr algn="ctr"/>
            <a:r>
              <a:rPr lang="de-DE" sz="2000" dirty="0">
                <a:latin typeface="Meta Offc Pro" panose="020B0504030101020102" pitchFamily="34" charset="0"/>
              </a:rPr>
              <a:t>Entwicklung einer metallfreien, modularen</a:t>
            </a:r>
            <a:br>
              <a:rPr lang="de-DE" sz="2000" dirty="0">
                <a:latin typeface="Meta Offc Pro" panose="020B0504030101020102" pitchFamily="34" charset="0"/>
              </a:rPr>
            </a:br>
            <a:r>
              <a:rPr lang="de-DE" sz="2000" dirty="0" err="1">
                <a:latin typeface="Meta Offc Pro" panose="020B0504030101020102" pitchFamily="34" charset="0"/>
              </a:rPr>
              <a:t>Olefinsynthese</a:t>
            </a:r>
            <a:r>
              <a:rPr lang="de-DE" sz="2000" dirty="0">
                <a:latin typeface="Meta Offc Pro" panose="020B0504030101020102" pitchFamily="34" charset="0"/>
              </a:rPr>
              <a:t> aus Aldehyden und Thiolen</a:t>
            </a:r>
            <a:endParaRPr lang="de-DE" sz="2000" dirty="0">
              <a:solidFill>
                <a:srgbClr val="FF0000"/>
              </a:solidFill>
              <a:latin typeface="Meta Offc Pro" panose="020B0504030101020102" pitchFamily="34" charset="0"/>
            </a:endParaRPr>
          </a:p>
        </p:txBody>
      </p:sp>
      <p:sp>
        <p:nvSpPr>
          <p:cNvPr id="8" name="Vertikaler Textplatzhalter 3">
            <a:extLst>
              <a:ext uri="{FF2B5EF4-FFF2-40B4-BE49-F238E27FC236}">
                <a16:creationId xmlns:a16="http://schemas.microsoft.com/office/drawing/2014/main" id="{3A89A4C1-04AD-44E1-BDA0-2562210B24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386732" y="2547601"/>
            <a:ext cx="5457267" cy="3421062"/>
          </a:xfrm>
        </p:spPr>
        <p:txBody>
          <a:bodyPr/>
          <a:lstStyle/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3000" b="1" dirty="0">
                <a:latin typeface="Meta Offc Pro" panose="020B0504030101020102" pitchFamily="34" charset="0"/>
              </a:rPr>
              <a:t>Sabine Katrin </a:t>
            </a:r>
            <a:r>
              <a:rPr lang="de-DE" altLang="de-DE" sz="3000" b="1" dirty="0" err="1">
                <a:latin typeface="Meta Offc Pro" panose="020B0504030101020102" pitchFamily="34" charset="0"/>
              </a:rPr>
              <a:t>Bognar</a:t>
            </a:r>
            <a:endParaRPr lang="de-DE" altLang="de-DE" sz="3000" b="1" dirty="0"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2000" dirty="0">
              <a:latin typeface="MetaNormal-Roman" panose="020B0502030000020004" pitchFamily="34" charset="0"/>
            </a:endParaRPr>
          </a:p>
          <a:p>
            <a:pPr>
              <a:spcBef>
                <a:spcPct val="20000"/>
              </a:spcBef>
              <a:buSzPct val="85000"/>
            </a:pPr>
            <a:r>
              <a:rPr lang="de-DE" altLang="de-DE" dirty="0">
                <a:latin typeface="Meta Offc Pro" panose="020B0504030101020102" pitchFamily="34" charset="0"/>
              </a:rPr>
              <a:t>Organisch-Chemisches Institut</a:t>
            </a:r>
          </a:p>
          <a:p>
            <a:pPr>
              <a:spcBef>
                <a:spcPct val="20000"/>
              </a:spcBef>
              <a:buSzPct val="85000"/>
            </a:pPr>
            <a:endParaRPr lang="de-DE" altLang="de-DE" sz="2000" dirty="0"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2000" dirty="0"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2000" dirty="0">
                <a:latin typeface="Meta Offc Pro" panose="020B0504030101020102" pitchFamily="34" charset="0"/>
              </a:rPr>
              <a:t>Betreuer: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dirty="0">
                <a:latin typeface="Meta Offc Pro" panose="020B0504030101020102" pitchFamily="34" charset="0"/>
              </a:rPr>
              <a:t>Prof. Dr. M. van </a:t>
            </a:r>
            <a:r>
              <a:rPr lang="de-DE" altLang="de-DE" dirty="0" err="1">
                <a:latin typeface="Meta Offc Pro" panose="020B0504030101020102" pitchFamily="34" charset="0"/>
              </a:rPr>
              <a:t>Gemmeren</a:t>
            </a:r>
            <a:endParaRPr lang="de-DE" altLang="de-DE" sz="2000" dirty="0">
              <a:latin typeface="Meta Offc Pro" panose="020B0504030101020102" pitchFamily="34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6B9E9CDB-6978-4AB2-A19D-8D55D03D7ACB}"/>
              </a:ext>
            </a:extLst>
          </p:cNvPr>
          <p:cNvSpPr/>
          <p:nvPr/>
        </p:nvSpPr>
        <p:spPr>
          <a:xfrm flipV="1">
            <a:off x="-964" y="6146190"/>
            <a:ext cx="12204700" cy="45719"/>
          </a:xfrm>
          <a:prstGeom prst="rect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EE82854E-465E-418E-B287-3E1488DAB132}"/>
              </a:ext>
            </a:extLst>
          </p:cNvPr>
          <p:cNvSpPr/>
          <p:nvPr/>
        </p:nvSpPr>
        <p:spPr>
          <a:xfrm flipV="1">
            <a:off x="0" y="2324355"/>
            <a:ext cx="12204700" cy="45719"/>
          </a:xfrm>
          <a:prstGeom prst="rect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A82FD52-1F52-4115-B62A-A4526D6A0AE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49824" y="93662"/>
            <a:ext cx="1295400" cy="12573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2E8CA9C-F2D5-42B7-8830-82BA9990B6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984" y="2823761"/>
            <a:ext cx="4088113" cy="2726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6608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2FD06E5-06FF-7835-C729-54BD19E2F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524" y="1449438"/>
            <a:ext cx="11485224" cy="971551"/>
          </a:xfrm>
        </p:spPr>
        <p:txBody>
          <a:bodyPr/>
          <a:lstStyle/>
          <a:p>
            <a:pPr algn="ctr"/>
            <a:r>
              <a:rPr lang="en-US" sz="2000" i="0" u="none" strike="noStrike" dirty="0">
                <a:solidFill>
                  <a:srgbClr val="000000"/>
                </a:solidFill>
                <a:effectLst/>
                <a:latin typeface="Meta Offc Pro" panose="020B0504030101020102" pitchFamily="34" charset="0"/>
              </a:rPr>
              <a:t>Natural Products as Antiviral Agents against HSV-1 and SARS-CoV-2</a:t>
            </a:r>
            <a:br>
              <a:rPr lang="en-US" sz="2000" i="0" u="none" strike="noStrike" dirty="0">
                <a:solidFill>
                  <a:srgbClr val="000000"/>
                </a:solidFill>
                <a:effectLst/>
                <a:latin typeface="Meta Offc Pro" panose="020B0504030101020102" pitchFamily="34" charset="0"/>
              </a:rPr>
            </a:br>
            <a:r>
              <a:rPr lang="en-US" sz="1600" i="0" u="none" strike="noStrike" dirty="0">
                <a:solidFill>
                  <a:srgbClr val="000000"/>
                </a:solidFill>
                <a:effectLst/>
                <a:latin typeface="Meta Offc Pro" panose="020B0504030101020102" pitchFamily="34" charset="0"/>
              </a:rPr>
              <a:t>Assay Development and Mechanistic Investigations</a:t>
            </a:r>
            <a:r>
              <a:rPr lang="en-US" sz="1600" dirty="0">
                <a:latin typeface="Meta Offc Pro" panose="020B0504030101020102" pitchFamily="34" charset="0"/>
              </a:rPr>
              <a:t> </a:t>
            </a:r>
            <a:endParaRPr lang="de-DE" sz="2000" dirty="0">
              <a:solidFill>
                <a:srgbClr val="FF0000"/>
              </a:solidFill>
              <a:latin typeface="Meta Offc Pro" panose="020B0504030101020102" pitchFamily="34" charset="0"/>
            </a:endParaRPr>
          </a:p>
        </p:txBody>
      </p:sp>
      <p:sp>
        <p:nvSpPr>
          <p:cNvPr id="8" name="Vertikaler Textplatzhalter 3">
            <a:extLst>
              <a:ext uri="{FF2B5EF4-FFF2-40B4-BE49-F238E27FC236}">
                <a16:creationId xmlns:a16="http://schemas.microsoft.com/office/drawing/2014/main" id="{3A89A4C1-04AD-44E1-BDA0-2562210B24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386732" y="2547601"/>
            <a:ext cx="5457267" cy="3421062"/>
          </a:xfrm>
        </p:spPr>
        <p:txBody>
          <a:bodyPr/>
          <a:lstStyle/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3000" b="1" dirty="0" err="1">
                <a:latin typeface="Meta Offc Pro" panose="020B0504030101020102" pitchFamily="34" charset="0"/>
              </a:rPr>
              <a:t>Nica</a:t>
            </a:r>
            <a:r>
              <a:rPr lang="de-DE" altLang="de-DE" sz="3000" b="1" dirty="0">
                <a:latin typeface="Meta Offc Pro" panose="020B0504030101020102" pitchFamily="34" charset="0"/>
              </a:rPr>
              <a:t> Ines Classen</a:t>
            </a: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2000" dirty="0">
              <a:latin typeface="MetaNormal-Roman" panose="020B0502030000020004" pitchFamily="34" charset="0"/>
            </a:endParaRPr>
          </a:p>
          <a:p>
            <a:pPr>
              <a:spcBef>
                <a:spcPct val="20000"/>
              </a:spcBef>
              <a:buSzPct val="85000"/>
            </a:pPr>
            <a:r>
              <a:rPr lang="de-DE" altLang="de-DE" dirty="0">
                <a:latin typeface="Meta Offc Pro" panose="020B0504030101020102" pitchFamily="34" charset="0"/>
              </a:rPr>
              <a:t>Institut für Pharmazeutische</a:t>
            </a:r>
          </a:p>
          <a:p>
            <a:pPr>
              <a:spcBef>
                <a:spcPct val="20000"/>
              </a:spcBef>
              <a:buSzPct val="85000"/>
            </a:pPr>
            <a:r>
              <a:rPr lang="de-DE" altLang="de-DE" dirty="0">
                <a:latin typeface="Meta Offc Pro" panose="020B0504030101020102" pitchFamily="34" charset="0"/>
              </a:rPr>
              <a:t>Biologie und Phytochemie,</a:t>
            </a:r>
          </a:p>
          <a:p>
            <a:pPr>
              <a:spcBef>
                <a:spcPct val="20000"/>
              </a:spcBef>
              <a:buSzPct val="85000"/>
            </a:pPr>
            <a:r>
              <a:rPr lang="de-DE" altLang="de-DE" dirty="0">
                <a:latin typeface="Meta Offc Pro" panose="020B0504030101020102" pitchFamily="34" charset="0"/>
              </a:rPr>
              <a:t>UKM, Institut für Virologie</a:t>
            </a:r>
          </a:p>
          <a:p>
            <a:pPr>
              <a:spcBef>
                <a:spcPct val="20000"/>
              </a:spcBef>
              <a:buSzPct val="85000"/>
            </a:pPr>
            <a:endParaRPr lang="de-DE" altLang="de-DE" sz="1200" dirty="0"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2000" dirty="0">
                <a:latin typeface="Meta Offc Pro" panose="020B0504030101020102" pitchFamily="34" charset="0"/>
              </a:rPr>
              <a:t>Betreuer: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dirty="0">
                <a:latin typeface="Meta Offc Pro" panose="020B0504030101020102" pitchFamily="34" charset="0"/>
              </a:rPr>
              <a:t>Prof. Dr. A. Hensel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2000" dirty="0">
                <a:latin typeface="Meta Offc Pro" panose="020B0504030101020102" pitchFamily="34" charset="0"/>
              </a:rPr>
              <a:t>Prof. Dr. J. Kühn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6B9E9CDB-6978-4AB2-A19D-8D55D03D7ACB}"/>
              </a:ext>
            </a:extLst>
          </p:cNvPr>
          <p:cNvSpPr/>
          <p:nvPr/>
        </p:nvSpPr>
        <p:spPr>
          <a:xfrm flipV="1">
            <a:off x="-964" y="6146190"/>
            <a:ext cx="12204700" cy="45719"/>
          </a:xfrm>
          <a:prstGeom prst="rect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EE82854E-465E-418E-B287-3E1488DAB132}"/>
              </a:ext>
            </a:extLst>
          </p:cNvPr>
          <p:cNvSpPr/>
          <p:nvPr/>
        </p:nvSpPr>
        <p:spPr>
          <a:xfrm flipV="1">
            <a:off x="0" y="2324355"/>
            <a:ext cx="12204700" cy="45719"/>
          </a:xfrm>
          <a:prstGeom prst="rect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A82FD52-1F52-4115-B62A-A4526D6A0AE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49824" y="93662"/>
            <a:ext cx="1295400" cy="12573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939" y="2598516"/>
            <a:ext cx="2288223" cy="342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9940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2FD06E5-06FF-7835-C729-54BD19E2F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524" y="1449438"/>
            <a:ext cx="11485224" cy="971551"/>
          </a:xfrm>
        </p:spPr>
        <p:txBody>
          <a:bodyPr/>
          <a:lstStyle/>
          <a:p>
            <a:pPr algn="ctr"/>
            <a:r>
              <a:rPr lang="de-DE" sz="2000" i="0" u="none" strike="noStrike" dirty="0" err="1">
                <a:solidFill>
                  <a:srgbClr val="000000"/>
                </a:solidFill>
                <a:effectLst/>
                <a:latin typeface="Meta Offc Pro" panose="020B0504030101020102" pitchFamily="34" charset="0"/>
              </a:rPr>
              <a:t>Triblock-Terpolymere</a:t>
            </a:r>
            <a:r>
              <a:rPr lang="de-DE" sz="2000" i="0" u="none" strike="noStrike" dirty="0">
                <a:solidFill>
                  <a:srgbClr val="000000"/>
                </a:solidFill>
                <a:effectLst/>
                <a:latin typeface="Meta Offc Pro" panose="020B0504030101020102" pitchFamily="34" charset="0"/>
              </a:rPr>
              <a:t> zur Bildung von Multikompartiment-Nanostrukturen</a:t>
            </a:r>
            <a:br>
              <a:rPr lang="de-DE" sz="2000" i="0" u="none" strike="noStrike" dirty="0">
                <a:solidFill>
                  <a:srgbClr val="000000"/>
                </a:solidFill>
                <a:effectLst/>
                <a:latin typeface="Meta Offc Pro" panose="020B0504030101020102" pitchFamily="34" charset="0"/>
              </a:rPr>
            </a:br>
            <a:r>
              <a:rPr lang="de-DE" sz="2000" i="0" u="none" strike="noStrike" dirty="0">
                <a:solidFill>
                  <a:srgbClr val="000000"/>
                </a:solidFill>
                <a:effectLst/>
                <a:latin typeface="Meta Offc Pro" panose="020B0504030101020102" pitchFamily="34" charset="0"/>
              </a:rPr>
              <a:t>für die Anwendung als Nanoreaktoren in der Katalyse</a:t>
            </a:r>
            <a:endParaRPr lang="de-DE" sz="2000" dirty="0">
              <a:solidFill>
                <a:srgbClr val="FF0000"/>
              </a:solidFill>
              <a:latin typeface="Meta Offc Pro" panose="020B0504030101020102" pitchFamily="34" charset="0"/>
            </a:endParaRPr>
          </a:p>
        </p:txBody>
      </p:sp>
      <p:sp>
        <p:nvSpPr>
          <p:cNvPr id="8" name="Vertikaler Textplatzhalter 3">
            <a:extLst>
              <a:ext uri="{FF2B5EF4-FFF2-40B4-BE49-F238E27FC236}">
                <a16:creationId xmlns:a16="http://schemas.microsoft.com/office/drawing/2014/main" id="{3A89A4C1-04AD-44E1-BDA0-2562210B24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386732" y="2547601"/>
            <a:ext cx="5457267" cy="3421062"/>
          </a:xfrm>
        </p:spPr>
        <p:txBody>
          <a:bodyPr/>
          <a:lstStyle/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3000" b="1" dirty="0">
                <a:latin typeface="Meta Offc Pro" panose="020B0504030101020102" pitchFamily="34" charset="0"/>
              </a:rPr>
              <a:t>Deniz Coban</a:t>
            </a: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2000" dirty="0">
              <a:latin typeface="MetaNormal-Roman" panose="020B0502030000020004" pitchFamily="34" charset="0"/>
            </a:endParaRPr>
          </a:p>
          <a:p>
            <a:pPr>
              <a:spcBef>
                <a:spcPct val="20000"/>
              </a:spcBef>
              <a:buSzPct val="85000"/>
            </a:pPr>
            <a:r>
              <a:rPr lang="de-DE" altLang="de-DE" dirty="0">
                <a:latin typeface="Meta Offc Pro" panose="020B0504030101020102" pitchFamily="34" charset="0"/>
              </a:rPr>
              <a:t>Institut für Physikalische Chemie</a:t>
            </a:r>
          </a:p>
          <a:p>
            <a:pPr>
              <a:spcBef>
                <a:spcPct val="20000"/>
              </a:spcBef>
              <a:buSzPct val="85000"/>
            </a:pPr>
            <a:endParaRPr lang="de-DE" altLang="de-DE" dirty="0">
              <a:latin typeface="Meta Offc Pro" panose="020B0504030101020102" pitchFamily="34" charset="0"/>
            </a:endParaRPr>
          </a:p>
          <a:p>
            <a:pPr>
              <a:spcBef>
                <a:spcPct val="20000"/>
              </a:spcBef>
              <a:buSzPct val="85000"/>
            </a:pPr>
            <a:endParaRPr lang="de-DE" altLang="de-DE" dirty="0">
              <a:latin typeface="Meta Offc Pro" panose="020B0504030101020102" pitchFamily="34" charset="0"/>
            </a:endParaRPr>
          </a:p>
          <a:p>
            <a:pPr>
              <a:spcBef>
                <a:spcPct val="20000"/>
              </a:spcBef>
              <a:buSzPct val="85000"/>
            </a:pPr>
            <a:endParaRPr lang="de-DE" altLang="de-DE" sz="1200" dirty="0"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2000" dirty="0">
                <a:latin typeface="Meta Offc Pro" panose="020B0504030101020102" pitchFamily="34" charset="0"/>
              </a:rPr>
              <a:t>Betreuer: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dirty="0">
                <a:latin typeface="Meta Offc Pro" panose="020B0504030101020102" pitchFamily="34" charset="0"/>
              </a:rPr>
              <a:t>Prof. Dr. A. Gröschel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6B9E9CDB-6978-4AB2-A19D-8D55D03D7ACB}"/>
              </a:ext>
            </a:extLst>
          </p:cNvPr>
          <p:cNvSpPr/>
          <p:nvPr/>
        </p:nvSpPr>
        <p:spPr>
          <a:xfrm flipV="1">
            <a:off x="-964" y="6146190"/>
            <a:ext cx="12204700" cy="45719"/>
          </a:xfrm>
          <a:prstGeom prst="rect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EE82854E-465E-418E-B287-3E1488DAB132}"/>
              </a:ext>
            </a:extLst>
          </p:cNvPr>
          <p:cNvSpPr/>
          <p:nvPr/>
        </p:nvSpPr>
        <p:spPr>
          <a:xfrm flipV="1">
            <a:off x="0" y="2324355"/>
            <a:ext cx="12204700" cy="45719"/>
          </a:xfrm>
          <a:prstGeom prst="rect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A82FD52-1F52-4115-B62A-A4526D6A0AE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49824" y="93662"/>
            <a:ext cx="1295400" cy="12573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F01222A-C6DC-49CC-A18B-2DC5BDBA3F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5259" y="2681139"/>
            <a:ext cx="2724368" cy="3020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6438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2FD06E5-06FF-7835-C729-54BD19E2F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524" y="1449438"/>
            <a:ext cx="11485224" cy="971551"/>
          </a:xfrm>
        </p:spPr>
        <p:txBody>
          <a:bodyPr/>
          <a:lstStyle/>
          <a:p>
            <a:pPr algn="ctr"/>
            <a:r>
              <a:rPr lang="de-DE" sz="2000" dirty="0">
                <a:latin typeface="Meta Offc Pro" panose="020B0504030101020102" pitchFamily="34" charset="0"/>
              </a:rPr>
              <a:t>Radikalische Eisen-katalysierte</a:t>
            </a:r>
            <a:br>
              <a:rPr lang="de-DE" sz="2000" dirty="0">
                <a:latin typeface="Meta Offc Pro" panose="020B0504030101020102" pitchFamily="34" charset="0"/>
              </a:rPr>
            </a:br>
            <a:r>
              <a:rPr lang="de-DE" sz="2000" dirty="0">
                <a:latin typeface="Meta Offc Pro" panose="020B0504030101020102" pitchFamily="34" charset="0"/>
              </a:rPr>
              <a:t>Hydrofunktionalisierung von </a:t>
            </a:r>
            <a:r>
              <a:rPr lang="de-DE" sz="2000" dirty="0" err="1">
                <a:latin typeface="Meta Offc Pro" panose="020B0504030101020102" pitchFamily="34" charset="0"/>
              </a:rPr>
              <a:t>Alkenen</a:t>
            </a:r>
            <a:endParaRPr lang="de-DE" sz="2000" dirty="0">
              <a:solidFill>
                <a:srgbClr val="FF0000"/>
              </a:solidFill>
              <a:latin typeface="Meta Offc Pro" panose="020B0504030101020102" pitchFamily="34" charset="0"/>
            </a:endParaRPr>
          </a:p>
        </p:txBody>
      </p:sp>
      <p:sp>
        <p:nvSpPr>
          <p:cNvPr id="8" name="Vertikaler Textplatzhalter 3">
            <a:extLst>
              <a:ext uri="{FF2B5EF4-FFF2-40B4-BE49-F238E27FC236}">
                <a16:creationId xmlns:a16="http://schemas.microsoft.com/office/drawing/2014/main" id="{3A89A4C1-04AD-44E1-BDA0-2562210B24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386732" y="2547601"/>
            <a:ext cx="5457267" cy="3421062"/>
          </a:xfrm>
        </p:spPr>
        <p:txBody>
          <a:bodyPr/>
          <a:lstStyle/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3000" b="1" dirty="0">
                <a:latin typeface="Meta Offc Pro" panose="020B0504030101020102" pitchFamily="34" charset="0"/>
              </a:rPr>
              <a:t>Jonas Elfert</a:t>
            </a: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2000" dirty="0">
              <a:latin typeface="MetaNormal-Roman" panose="020B0502030000020004" pitchFamily="34" charset="0"/>
            </a:endParaRPr>
          </a:p>
          <a:p>
            <a:pPr>
              <a:spcBef>
                <a:spcPct val="20000"/>
              </a:spcBef>
              <a:buSzPct val="85000"/>
            </a:pPr>
            <a:r>
              <a:rPr lang="de-DE" altLang="de-DE" dirty="0">
                <a:latin typeface="Meta Offc Pro" panose="020B0504030101020102" pitchFamily="34" charset="0"/>
              </a:rPr>
              <a:t>Organisch-Chemisches Institut</a:t>
            </a:r>
            <a:endParaRPr lang="de-DE" altLang="de-DE" sz="2000" dirty="0"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2000" dirty="0"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2000" dirty="0"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2000" dirty="0"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2000" dirty="0">
                <a:latin typeface="Meta Offc Pro" panose="020B0504030101020102" pitchFamily="34" charset="0"/>
              </a:rPr>
              <a:t>Betreuer: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dirty="0">
                <a:latin typeface="Meta Offc Pro" panose="020B0504030101020102" pitchFamily="34" charset="0"/>
              </a:rPr>
              <a:t>Prof. Dr. A. Studer</a:t>
            </a:r>
            <a:endParaRPr lang="de-DE" altLang="de-DE" sz="2000" dirty="0">
              <a:latin typeface="Meta Offc Pro" panose="020B0504030101020102" pitchFamily="34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6B9E9CDB-6978-4AB2-A19D-8D55D03D7ACB}"/>
              </a:ext>
            </a:extLst>
          </p:cNvPr>
          <p:cNvSpPr/>
          <p:nvPr/>
        </p:nvSpPr>
        <p:spPr>
          <a:xfrm flipV="1">
            <a:off x="-964" y="6146190"/>
            <a:ext cx="12204700" cy="45719"/>
          </a:xfrm>
          <a:prstGeom prst="rect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EE82854E-465E-418E-B287-3E1488DAB132}"/>
              </a:ext>
            </a:extLst>
          </p:cNvPr>
          <p:cNvSpPr/>
          <p:nvPr/>
        </p:nvSpPr>
        <p:spPr>
          <a:xfrm flipV="1">
            <a:off x="0" y="2324355"/>
            <a:ext cx="12204700" cy="45719"/>
          </a:xfrm>
          <a:prstGeom prst="rect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A82FD52-1F52-4115-B62A-A4526D6A0AE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49824" y="93662"/>
            <a:ext cx="1295400" cy="12573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E7B1DEB-B36B-4793-93A6-9413354B06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731" y="2678897"/>
            <a:ext cx="3702368" cy="246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2140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2FD06E5-06FF-7835-C729-54BD19E2F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524" y="1449438"/>
            <a:ext cx="11485224" cy="971551"/>
          </a:xfrm>
        </p:spPr>
        <p:txBody>
          <a:bodyPr/>
          <a:lstStyle/>
          <a:p>
            <a:pPr algn="ctr"/>
            <a:r>
              <a:rPr lang="en-US" sz="2000" dirty="0" err="1">
                <a:latin typeface="Meta Offc Pro" panose="020B0504030101020102" pitchFamily="34" charset="0"/>
              </a:rPr>
              <a:t>Photoswitchable</a:t>
            </a:r>
            <a:r>
              <a:rPr lang="en-US" sz="2000" dirty="0">
                <a:latin typeface="Meta Offc Pro" panose="020B0504030101020102" pitchFamily="34" charset="0"/>
              </a:rPr>
              <a:t> Anion-Binding and Design of Acridine- and</a:t>
            </a:r>
            <a:br>
              <a:rPr lang="en-US" sz="2000" dirty="0">
                <a:latin typeface="Meta Offc Pro" panose="020B0504030101020102" pitchFamily="34" charset="0"/>
              </a:rPr>
            </a:br>
            <a:r>
              <a:rPr lang="en-US" sz="2000" dirty="0">
                <a:latin typeface="Meta Offc Pro" panose="020B0504030101020102" pitchFamily="34" charset="0"/>
              </a:rPr>
              <a:t>Acridinium-Based </a:t>
            </a:r>
            <a:r>
              <a:rPr lang="en-US" sz="2000" dirty="0" err="1">
                <a:latin typeface="Meta Offc Pro" panose="020B0504030101020102" pitchFamily="34" charset="0"/>
              </a:rPr>
              <a:t>Organophotocatalytic</a:t>
            </a:r>
            <a:r>
              <a:rPr lang="en-US" sz="2000" dirty="0">
                <a:latin typeface="Meta Offc Pro" panose="020B0504030101020102" pitchFamily="34" charset="0"/>
              </a:rPr>
              <a:t> Systems</a:t>
            </a:r>
            <a:endParaRPr lang="de-DE" sz="2000" dirty="0">
              <a:solidFill>
                <a:srgbClr val="FF0000"/>
              </a:solidFill>
              <a:latin typeface="Meta Offc Pro" panose="020B0504030101020102" pitchFamily="34" charset="0"/>
            </a:endParaRPr>
          </a:p>
        </p:txBody>
      </p:sp>
      <p:sp>
        <p:nvSpPr>
          <p:cNvPr id="8" name="Vertikaler Textplatzhalter 3">
            <a:extLst>
              <a:ext uri="{FF2B5EF4-FFF2-40B4-BE49-F238E27FC236}">
                <a16:creationId xmlns:a16="http://schemas.microsoft.com/office/drawing/2014/main" id="{3A89A4C1-04AD-44E1-BDA0-2562210B24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386732" y="2547601"/>
            <a:ext cx="5457267" cy="3421062"/>
          </a:xfrm>
        </p:spPr>
        <p:txBody>
          <a:bodyPr/>
          <a:lstStyle/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3000" b="1" dirty="0">
                <a:latin typeface="Meta Offc Pro" panose="020B0504030101020102" pitchFamily="34" charset="0"/>
              </a:rPr>
              <a:t>Lukas-Maximilian Entgelmeier</a:t>
            </a: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2000" dirty="0">
              <a:latin typeface="MetaNormal-Roman" panose="020B0502030000020004" pitchFamily="34" charset="0"/>
            </a:endParaRPr>
          </a:p>
          <a:p>
            <a:pPr>
              <a:spcBef>
                <a:spcPct val="20000"/>
              </a:spcBef>
              <a:buSzPct val="85000"/>
            </a:pPr>
            <a:r>
              <a:rPr lang="de-DE" altLang="de-DE" dirty="0">
                <a:latin typeface="Meta Offc Pro" panose="020B0504030101020102" pitchFamily="34" charset="0"/>
              </a:rPr>
              <a:t>Organisch-Chemisches Institut</a:t>
            </a:r>
            <a:endParaRPr lang="de-DE" altLang="de-DE" sz="2000" dirty="0"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2000" dirty="0"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2000" dirty="0"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2000" dirty="0"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2000" dirty="0">
                <a:latin typeface="Meta Offc Pro" panose="020B0504030101020102" pitchFamily="34" charset="0"/>
              </a:rPr>
              <a:t>Betreuerin: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dirty="0">
                <a:latin typeface="Meta Offc Pro" panose="020B0504030101020102" pitchFamily="34" charset="0"/>
              </a:rPr>
              <a:t>Prof.‘in Dr. O. Garcia </a:t>
            </a:r>
            <a:r>
              <a:rPr lang="de-DE" altLang="de-DE" dirty="0" err="1">
                <a:latin typeface="Meta Offc Pro" panose="020B0504030101020102" pitchFamily="34" charset="0"/>
              </a:rPr>
              <a:t>Mancheño</a:t>
            </a:r>
            <a:endParaRPr lang="de-DE" altLang="de-DE" sz="2000" dirty="0">
              <a:latin typeface="Meta Offc Pro" panose="020B0504030101020102" pitchFamily="34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6B9E9CDB-6978-4AB2-A19D-8D55D03D7ACB}"/>
              </a:ext>
            </a:extLst>
          </p:cNvPr>
          <p:cNvSpPr/>
          <p:nvPr/>
        </p:nvSpPr>
        <p:spPr>
          <a:xfrm flipV="1">
            <a:off x="-964" y="6146190"/>
            <a:ext cx="12204700" cy="45719"/>
          </a:xfrm>
          <a:prstGeom prst="rect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EE82854E-465E-418E-B287-3E1488DAB132}"/>
              </a:ext>
            </a:extLst>
          </p:cNvPr>
          <p:cNvSpPr/>
          <p:nvPr/>
        </p:nvSpPr>
        <p:spPr>
          <a:xfrm flipV="1">
            <a:off x="0" y="2324355"/>
            <a:ext cx="12204700" cy="45719"/>
          </a:xfrm>
          <a:prstGeom prst="rect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A82FD52-1F52-4115-B62A-A4526D6A0AE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49824" y="93662"/>
            <a:ext cx="1295400" cy="12573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CB27DDB-3E6F-4FB8-A35E-2166FBEBB5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7467" y="2646221"/>
            <a:ext cx="3370452" cy="2527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3816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2FD06E5-06FF-7835-C729-54BD19E2F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524" y="1449438"/>
            <a:ext cx="11485224" cy="971551"/>
          </a:xfrm>
        </p:spPr>
        <p:txBody>
          <a:bodyPr/>
          <a:lstStyle/>
          <a:p>
            <a:pPr algn="ctr"/>
            <a:r>
              <a:rPr lang="en-US" sz="2000" i="0" u="none" strike="noStrike" dirty="0">
                <a:solidFill>
                  <a:srgbClr val="000000"/>
                </a:solidFill>
                <a:effectLst/>
                <a:latin typeface="Meta Offc Pro" panose="020B0504030101020102" pitchFamily="34" charset="0"/>
              </a:rPr>
              <a:t>Optimizing the sustainable transformation in</a:t>
            </a:r>
            <a:br>
              <a:rPr lang="en-US" sz="2000" i="0" u="none" strike="noStrike" dirty="0">
                <a:solidFill>
                  <a:srgbClr val="000000"/>
                </a:solidFill>
                <a:effectLst/>
                <a:latin typeface="Meta Offc Pro" panose="020B0504030101020102" pitchFamily="34" charset="0"/>
              </a:rPr>
            </a:br>
            <a:r>
              <a:rPr lang="en-US" sz="2000" i="0" u="none" strike="noStrike" dirty="0">
                <a:solidFill>
                  <a:srgbClr val="000000"/>
                </a:solidFill>
                <a:effectLst/>
                <a:latin typeface="Meta Offc Pro" panose="020B0504030101020102" pitchFamily="34" charset="0"/>
              </a:rPr>
              <a:t>energy-intensive industries</a:t>
            </a:r>
            <a:r>
              <a:rPr lang="en-US" sz="2000" dirty="0">
                <a:latin typeface="Meta Offc Pro" panose="020B0504030101020102" pitchFamily="34" charset="0"/>
              </a:rPr>
              <a:t> </a:t>
            </a:r>
            <a:endParaRPr lang="de-DE" sz="2000" dirty="0">
              <a:latin typeface="Meta Offc Pro" panose="020B0504030101020102" pitchFamily="34" charset="0"/>
            </a:endParaRPr>
          </a:p>
        </p:txBody>
      </p:sp>
      <p:sp>
        <p:nvSpPr>
          <p:cNvPr id="8" name="Vertikaler Textplatzhalter 3">
            <a:extLst>
              <a:ext uri="{FF2B5EF4-FFF2-40B4-BE49-F238E27FC236}">
                <a16:creationId xmlns:a16="http://schemas.microsoft.com/office/drawing/2014/main" id="{3A89A4C1-04AD-44E1-BDA0-2562210B24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386732" y="2547601"/>
            <a:ext cx="5457267" cy="3421062"/>
          </a:xfrm>
        </p:spPr>
        <p:txBody>
          <a:bodyPr/>
          <a:lstStyle/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3000" b="1" dirty="0">
                <a:latin typeface="Meta Offc Pro" panose="020B0504030101020102" pitchFamily="34" charset="0"/>
              </a:rPr>
              <a:t>Florian Tobias Frieden</a:t>
            </a: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2000" dirty="0">
              <a:latin typeface="MetaNormal-Roman" panose="020B0502030000020004" pitchFamily="34" charset="0"/>
            </a:endParaRPr>
          </a:p>
          <a:p>
            <a:pPr>
              <a:spcBef>
                <a:spcPct val="20000"/>
              </a:spcBef>
              <a:buSzPct val="85000"/>
            </a:pPr>
            <a:r>
              <a:rPr lang="de-DE" altLang="de-DE" dirty="0">
                <a:latin typeface="Meta Offc Pro" panose="020B0504030101020102" pitchFamily="34" charset="0"/>
              </a:rPr>
              <a:t>Institut für betriebswirtschaftliches</a:t>
            </a:r>
          </a:p>
          <a:p>
            <a:pPr>
              <a:spcBef>
                <a:spcPct val="20000"/>
              </a:spcBef>
              <a:buSzPct val="85000"/>
            </a:pPr>
            <a:r>
              <a:rPr lang="de-DE" altLang="de-DE" dirty="0">
                <a:latin typeface="Meta Offc Pro" panose="020B0504030101020102" pitchFamily="34" charset="0"/>
              </a:rPr>
              <a:t>Management</a:t>
            </a:r>
          </a:p>
          <a:p>
            <a:pPr>
              <a:spcBef>
                <a:spcPct val="20000"/>
              </a:spcBef>
              <a:buSzPct val="85000"/>
            </a:pPr>
            <a:endParaRPr lang="de-DE" altLang="de-DE" sz="1600" dirty="0">
              <a:latin typeface="Meta Offc Pro" panose="020B0504030101020102" pitchFamily="34" charset="0"/>
            </a:endParaRPr>
          </a:p>
          <a:p>
            <a:pPr>
              <a:spcBef>
                <a:spcPct val="20000"/>
              </a:spcBef>
              <a:buSzPct val="85000"/>
            </a:pPr>
            <a:endParaRPr lang="de-DE" altLang="de-DE" sz="1600" dirty="0">
              <a:latin typeface="Meta Offc Pro" panose="020B0504030101020102" pitchFamily="34" charset="0"/>
            </a:endParaRPr>
          </a:p>
          <a:p>
            <a:pPr>
              <a:spcBef>
                <a:spcPct val="20000"/>
              </a:spcBef>
              <a:buSzPct val="85000"/>
            </a:pPr>
            <a:endParaRPr lang="de-DE" altLang="de-DE" sz="400" dirty="0">
              <a:latin typeface="Meta Offc Pro" panose="020B0504030101020102" pitchFamily="34" charset="0"/>
            </a:endParaRPr>
          </a:p>
          <a:p>
            <a:pPr>
              <a:spcBef>
                <a:spcPct val="20000"/>
              </a:spcBef>
              <a:buSzPct val="85000"/>
            </a:pPr>
            <a:endParaRPr lang="de-DE" altLang="de-DE" sz="400" dirty="0"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2000" dirty="0">
                <a:latin typeface="Meta Offc Pro" panose="020B0504030101020102" pitchFamily="34" charset="0"/>
              </a:rPr>
              <a:t>Betreuer: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dirty="0">
                <a:latin typeface="Meta Offc Pro" panose="020B0504030101020102" pitchFamily="34" charset="0"/>
              </a:rPr>
              <a:t>Prof. Dr. J. </a:t>
            </a:r>
            <a:r>
              <a:rPr lang="de-DE" altLang="de-DE" dirty="0" err="1">
                <a:latin typeface="Meta Offc Pro" panose="020B0504030101020102" pitchFamily="34" charset="0"/>
              </a:rPr>
              <a:t>Leker</a:t>
            </a:r>
            <a:endParaRPr lang="de-DE" altLang="de-DE" dirty="0">
              <a:latin typeface="Meta Offc Pro" panose="020B0504030101020102" pitchFamily="34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6B9E9CDB-6978-4AB2-A19D-8D55D03D7ACB}"/>
              </a:ext>
            </a:extLst>
          </p:cNvPr>
          <p:cNvSpPr/>
          <p:nvPr/>
        </p:nvSpPr>
        <p:spPr>
          <a:xfrm flipV="1">
            <a:off x="-964" y="6146190"/>
            <a:ext cx="12204700" cy="45719"/>
          </a:xfrm>
          <a:prstGeom prst="rect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EE82854E-465E-418E-B287-3E1488DAB132}"/>
              </a:ext>
            </a:extLst>
          </p:cNvPr>
          <p:cNvSpPr/>
          <p:nvPr/>
        </p:nvSpPr>
        <p:spPr>
          <a:xfrm flipV="1">
            <a:off x="0" y="2324355"/>
            <a:ext cx="12204700" cy="45719"/>
          </a:xfrm>
          <a:prstGeom prst="rect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A82FD52-1F52-4115-B62A-A4526D6A0AE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49824" y="93662"/>
            <a:ext cx="1295400" cy="12573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083" y="2598516"/>
            <a:ext cx="2377293" cy="3171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7175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2FD06E5-06FF-7835-C729-54BD19E2F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524" y="1449438"/>
            <a:ext cx="11485224" cy="971551"/>
          </a:xfrm>
        </p:spPr>
        <p:txBody>
          <a:bodyPr/>
          <a:lstStyle/>
          <a:p>
            <a:pPr algn="ctr"/>
            <a:r>
              <a:rPr lang="de-DE" sz="2000" i="0" u="none" strike="noStrike" dirty="0">
                <a:solidFill>
                  <a:srgbClr val="000000"/>
                </a:solidFill>
                <a:effectLst/>
                <a:latin typeface="Meta Offc Pro" panose="020B0504030101020102" pitchFamily="34" charset="0"/>
              </a:rPr>
              <a:t>Konstruktion von bakteriellen Ganzzellkatalysatoren für den </a:t>
            </a:r>
            <a:br>
              <a:rPr lang="de-DE" sz="2000" i="0" u="none" strike="noStrike" dirty="0">
                <a:solidFill>
                  <a:srgbClr val="000000"/>
                </a:solidFill>
                <a:effectLst/>
                <a:latin typeface="Meta Offc Pro" panose="020B0504030101020102" pitchFamily="34" charset="0"/>
              </a:rPr>
            </a:br>
            <a:r>
              <a:rPr lang="de-DE" sz="2000" i="0" u="none" strike="noStrike" dirty="0">
                <a:solidFill>
                  <a:srgbClr val="000000"/>
                </a:solidFill>
                <a:effectLst/>
                <a:latin typeface="Meta Offc Pro" panose="020B0504030101020102" pitchFamily="34" charset="0"/>
              </a:rPr>
              <a:t>enzymatischen PET-Abbau und Optimierung des Schlüsselenzyms </a:t>
            </a:r>
            <a:r>
              <a:rPr lang="de-DE" sz="2000" i="0" u="none" strike="noStrike" dirty="0" err="1">
                <a:solidFill>
                  <a:srgbClr val="000000"/>
                </a:solidFill>
                <a:effectLst/>
                <a:latin typeface="Meta Offc Pro" panose="020B0504030101020102" pitchFamily="34" charset="0"/>
              </a:rPr>
              <a:t>DuraPETase</a:t>
            </a:r>
            <a:r>
              <a:rPr lang="de-DE" sz="2000" dirty="0">
                <a:latin typeface="Meta Offc Pro" panose="020B0504030101020102" pitchFamily="34" charset="0"/>
              </a:rPr>
              <a:t> </a:t>
            </a:r>
          </a:p>
        </p:txBody>
      </p:sp>
      <p:sp>
        <p:nvSpPr>
          <p:cNvPr id="8" name="Vertikaler Textplatzhalter 3">
            <a:extLst>
              <a:ext uri="{FF2B5EF4-FFF2-40B4-BE49-F238E27FC236}">
                <a16:creationId xmlns:a16="http://schemas.microsoft.com/office/drawing/2014/main" id="{3A89A4C1-04AD-44E1-BDA0-2562210B24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386732" y="2547601"/>
            <a:ext cx="5457267" cy="3421062"/>
          </a:xfrm>
        </p:spPr>
        <p:txBody>
          <a:bodyPr/>
          <a:lstStyle/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3000" b="1" dirty="0">
                <a:latin typeface="Meta Offc Pro" panose="020B0504030101020102" pitchFamily="34" charset="0"/>
              </a:rPr>
              <a:t>David Gercke</a:t>
            </a: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2000" dirty="0">
              <a:latin typeface="MetaNormal-Roman" panose="020B0502030000020004" pitchFamily="34" charset="0"/>
            </a:endParaRPr>
          </a:p>
          <a:p>
            <a:pPr>
              <a:spcBef>
                <a:spcPct val="20000"/>
              </a:spcBef>
              <a:buSzPct val="85000"/>
            </a:pPr>
            <a:r>
              <a:rPr lang="de-DE" altLang="de-DE" sz="1600" dirty="0">
                <a:latin typeface="Meta Offc Pro" panose="020B0504030101020102" pitchFamily="34" charset="0"/>
              </a:rPr>
              <a:t>Institut für Pharmazeutische</a:t>
            </a:r>
          </a:p>
          <a:p>
            <a:pPr>
              <a:spcBef>
                <a:spcPct val="20000"/>
              </a:spcBef>
              <a:buSzPct val="85000"/>
            </a:pPr>
            <a:r>
              <a:rPr lang="de-DE" altLang="de-DE" sz="1600" dirty="0">
                <a:latin typeface="Meta Offc Pro" panose="020B0504030101020102" pitchFamily="34" charset="0"/>
              </a:rPr>
              <a:t>und Medizinische Chemie,</a:t>
            </a:r>
          </a:p>
          <a:p>
            <a:pPr>
              <a:spcBef>
                <a:spcPct val="20000"/>
              </a:spcBef>
              <a:buSzPct val="85000"/>
            </a:pPr>
            <a:r>
              <a:rPr lang="de-DE" altLang="de-DE" sz="1600" dirty="0">
                <a:latin typeface="Meta Offc Pro" panose="020B0504030101020102" pitchFamily="34" charset="0"/>
              </a:rPr>
              <a:t>Institut für Biologie und</a:t>
            </a:r>
          </a:p>
          <a:p>
            <a:pPr>
              <a:spcBef>
                <a:spcPct val="20000"/>
              </a:spcBef>
              <a:buSzPct val="85000"/>
            </a:pPr>
            <a:r>
              <a:rPr lang="de-DE" altLang="de-DE" sz="1600" dirty="0">
                <a:latin typeface="Meta Offc Pro" panose="020B0504030101020102" pitchFamily="34" charset="0"/>
              </a:rPr>
              <a:t>Biotechnologie der Pflanzen</a:t>
            </a:r>
          </a:p>
          <a:p>
            <a:pPr>
              <a:spcBef>
                <a:spcPct val="20000"/>
              </a:spcBef>
              <a:buSzPct val="85000"/>
            </a:pPr>
            <a:endParaRPr lang="de-DE" altLang="de-DE" sz="400" dirty="0">
              <a:latin typeface="Meta Offc Pro" panose="020B0504030101020102" pitchFamily="34" charset="0"/>
            </a:endParaRPr>
          </a:p>
          <a:p>
            <a:pPr>
              <a:spcBef>
                <a:spcPct val="20000"/>
              </a:spcBef>
              <a:buSzPct val="85000"/>
            </a:pPr>
            <a:endParaRPr lang="de-DE" altLang="de-DE" sz="400" dirty="0">
              <a:latin typeface="Meta Offc Pro" panose="020B0504030101020102" pitchFamily="34" charset="0"/>
            </a:endParaRPr>
          </a:p>
          <a:p>
            <a:pPr>
              <a:spcBef>
                <a:spcPct val="20000"/>
              </a:spcBef>
              <a:buSzPct val="85000"/>
            </a:pPr>
            <a:endParaRPr lang="de-DE" altLang="de-DE" sz="400" dirty="0"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latin typeface="Meta Offc Pro" panose="020B0504030101020102" pitchFamily="34" charset="0"/>
              </a:rPr>
              <a:t>Betreuer: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latin typeface="Meta Offc Pro" panose="020B0504030101020102" pitchFamily="34" charset="0"/>
              </a:rPr>
              <a:t>Prof. Dr. J. Jose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latin typeface="Meta Offc Pro" panose="020B0504030101020102" pitchFamily="34" charset="0"/>
              </a:rPr>
              <a:t>Prof. Dr. B. Moerschbacher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6B9E9CDB-6978-4AB2-A19D-8D55D03D7ACB}"/>
              </a:ext>
            </a:extLst>
          </p:cNvPr>
          <p:cNvSpPr/>
          <p:nvPr/>
        </p:nvSpPr>
        <p:spPr>
          <a:xfrm flipV="1">
            <a:off x="-964" y="6146190"/>
            <a:ext cx="12204700" cy="45719"/>
          </a:xfrm>
          <a:prstGeom prst="rect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EE82854E-465E-418E-B287-3E1488DAB132}"/>
              </a:ext>
            </a:extLst>
          </p:cNvPr>
          <p:cNvSpPr/>
          <p:nvPr/>
        </p:nvSpPr>
        <p:spPr>
          <a:xfrm flipV="1">
            <a:off x="0" y="2324355"/>
            <a:ext cx="12204700" cy="45719"/>
          </a:xfrm>
          <a:prstGeom prst="rect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A82FD52-1F52-4115-B62A-A4526D6A0AE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49824" y="93662"/>
            <a:ext cx="1295400" cy="12573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0FF81B3-4906-4F3C-B2D3-F219F657DA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4506" y="2655845"/>
            <a:ext cx="3240024" cy="216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955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2FD06E5-06FF-7835-C729-54BD19E2F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524" y="1264040"/>
            <a:ext cx="11485224" cy="971551"/>
          </a:xfrm>
        </p:spPr>
        <p:txBody>
          <a:bodyPr/>
          <a:lstStyle/>
          <a:p>
            <a:pPr algn="ctr"/>
            <a:r>
              <a:rPr lang="de-DE" sz="2000" i="0" u="none" strike="noStrike" dirty="0">
                <a:solidFill>
                  <a:srgbClr val="000000"/>
                </a:solidFill>
                <a:effectLst/>
                <a:latin typeface="Meta Offc Pro" panose="020B0504030101020102" pitchFamily="34" charset="0"/>
              </a:rPr>
              <a:t>LC-MS in der </a:t>
            </a:r>
            <a:r>
              <a:rPr lang="de-DE" sz="2000" i="1" u="none" strike="noStrike" dirty="0">
                <a:solidFill>
                  <a:srgbClr val="000000"/>
                </a:solidFill>
                <a:effectLst/>
                <a:latin typeface="Meta Offc Pro" panose="020B0504030101020102" pitchFamily="34" charset="0"/>
              </a:rPr>
              <a:t>in vitro </a:t>
            </a:r>
            <a:r>
              <a:rPr lang="de-DE" sz="2000" i="0" u="none" strike="noStrike" dirty="0">
                <a:solidFill>
                  <a:srgbClr val="000000"/>
                </a:solidFill>
                <a:effectLst/>
                <a:latin typeface="Meta Offc Pro" panose="020B0504030101020102" pitchFamily="34" charset="0"/>
              </a:rPr>
              <a:t>Wirkstoffcharakterisierung:</a:t>
            </a:r>
            <a:br>
              <a:rPr lang="de-DE" sz="2000" i="0" u="none" strike="noStrike" dirty="0">
                <a:solidFill>
                  <a:srgbClr val="000000"/>
                </a:solidFill>
                <a:effectLst/>
                <a:latin typeface="Meta Offc Pro" panose="020B0504030101020102" pitchFamily="34" charset="0"/>
              </a:rPr>
            </a:br>
            <a:r>
              <a:rPr lang="de-DE" sz="2000" dirty="0">
                <a:solidFill>
                  <a:srgbClr val="000000"/>
                </a:solidFill>
                <a:latin typeface="Meta Offc Pro" panose="020B0504030101020102" pitchFamily="34" charset="0"/>
              </a:rPr>
              <a:t>Entwicklung eines MS-</a:t>
            </a:r>
            <a:r>
              <a:rPr lang="de-DE" sz="2000" dirty="0" err="1">
                <a:solidFill>
                  <a:srgbClr val="000000"/>
                </a:solidFill>
                <a:latin typeface="Meta Offc Pro" panose="020B0504030101020102" pitchFamily="34" charset="0"/>
              </a:rPr>
              <a:t>Bindungsassays</a:t>
            </a:r>
            <a:r>
              <a:rPr lang="de-DE" sz="2000" dirty="0">
                <a:solidFill>
                  <a:srgbClr val="000000"/>
                </a:solidFill>
                <a:latin typeface="Meta Offc Pro" panose="020B0504030101020102" pitchFamily="34" charset="0"/>
              </a:rPr>
              <a:t> und Bestimmung physikochemischer</a:t>
            </a:r>
            <a:br>
              <a:rPr lang="de-DE" sz="2000" dirty="0">
                <a:solidFill>
                  <a:srgbClr val="000000"/>
                </a:solidFill>
                <a:latin typeface="Meta Offc Pro" panose="020B0504030101020102" pitchFamily="34" charset="0"/>
              </a:rPr>
            </a:br>
            <a:r>
              <a:rPr lang="de-DE" sz="2000" dirty="0">
                <a:solidFill>
                  <a:srgbClr val="000000"/>
                </a:solidFill>
                <a:latin typeface="Meta Offc Pro" panose="020B0504030101020102" pitchFamily="34" charset="0"/>
              </a:rPr>
              <a:t> und </a:t>
            </a:r>
            <a:r>
              <a:rPr lang="de-DE" sz="2000" dirty="0" err="1">
                <a:solidFill>
                  <a:srgbClr val="000000"/>
                </a:solidFill>
                <a:latin typeface="Meta Offc Pro" panose="020B0504030101020102" pitchFamily="34" charset="0"/>
              </a:rPr>
              <a:t>pharmakokinetischer</a:t>
            </a:r>
            <a:r>
              <a:rPr lang="de-DE" sz="2000" dirty="0">
                <a:solidFill>
                  <a:srgbClr val="000000"/>
                </a:solidFill>
                <a:latin typeface="Meta Offc Pro" panose="020B0504030101020102" pitchFamily="34" charset="0"/>
              </a:rPr>
              <a:t> Eigenschaften </a:t>
            </a:r>
            <a:endParaRPr lang="de-DE" sz="2000" dirty="0">
              <a:latin typeface="Meta Offc Pro" panose="020B0504030101020102" pitchFamily="34" charset="0"/>
            </a:endParaRPr>
          </a:p>
        </p:txBody>
      </p:sp>
      <p:sp>
        <p:nvSpPr>
          <p:cNvPr id="8" name="Vertikaler Textplatzhalter 3">
            <a:extLst>
              <a:ext uri="{FF2B5EF4-FFF2-40B4-BE49-F238E27FC236}">
                <a16:creationId xmlns:a16="http://schemas.microsoft.com/office/drawing/2014/main" id="{3A89A4C1-04AD-44E1-BDA0-2562210B24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386732" y="2547601"/>
            <a:ext cx="5457267" cy="3421062"/>
          </a:xfrm>
        </p:spPr>
        <p:txBody>
          <a:bodyPr/>
          <a:lstStyle/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3000" b="1" dirty="0">
                <a:latin typeface="Meta Offc Pro" panose="020B0504030101020102" pitchFamily="34" charset="0"/>
              </a:rPr>
              <a:t>Lucie Grey</a:t>
            </a: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2000" dirty="0">
              <a:latin typeface="MetaNormal-Roman" panose="020B0502030000020004" pitchFamily="34" charset="0"/>
            </a:endParaRPr>
          </a:p>
          <a:p>
            <a:pPr>
              <a:spcBef>
                <a:spcPct val="20000"/>
              </a:spcBef>
              <a:buSzPct val="85000"/>
            </a:pPr>
            <a:r>
              <a:rPr lang="de-DE" altLang="de-DE" sz="1600" dirty="0">
                <a:latin typeface="Meta Offc Pro" panose="020B0504030101020102" pitchFamily="34" charset="0"/>
              </a:rPr>
              <a:t>Institut für Pharmazeutische</a:t>
            </a:r>
          </a:p>
          <a:p>
            <a:pPr>
              <a:spcBef>
                <a:spcPct val="20000"/>
              </a:spcBef>
              <a:buSzPct val="85000"/>
            </a:pPr>
            <a:r>
              <a:rPr lang="de-DE" altLang="de-DE" sz="1600" dirty="0">
                <a:latin typeface="Meta Offc Pro" panose="020B0504030101020102" pitchFamily="34" charset="0"/>
              </a:rPr>
              <a:t>und Medizinische Chemie</a:t>
            </a:r>
          </a:p>
          <a:p>
            <a:pPr>
              <a:spcBef>
                <a:spcPct val="20000"/>
              </a:spcBef>
              <a:buSzPct val="85000"/>
            </a:pPr>
            <a:endParaRPr lang="de-DE" altLang="de-DE" sz="1600" dirty="0">
              <a:latin typeface="Meta Offc Pro" panose="020B0504030101020102" pitchFamily="34" charset="0"/>
            </a:endParaRPr>
          </a:p>
          <a:p>
            <a:pPr>
              <a:spcBef>
                <a:spcPct val="20000"/>
              </a:spcBef>
              <a:buSzPct val="85000"/>
            </a:pPr>
            <a:endParaRPr lang="de-DE" altLang="de-DE" sz="1600" dirty="0">
              <a:latin typeface="Meta Offc Pro" panose="020B0504030101020102" pitchFamily="34" charset="0"/>
            </a:endParaRPr>
          </a:p>
          <a:p>
            <a:pPr>
              <a:spcBef>
                <a:spcPct val="20000"/>
              </a:spcBef>
              <a:buSzPct val="85000"/>
            </a:pPr>
            <a:endParaRPr lang="de-DE" altLang="de-DE" sz="1600" dirty="0">
              <a:latin typeface="Meta Offc Pro" panose="020B0504030101020102" pitchFamily="34" charset="0"/>
            </a:endParaRPr>
          </a:p>
          <a:p>
            <a:pPr>
              <a:spcBef>
                <a:spcPct val="20000"/>
              </a:spcBef>
              <a:buSzPct val="85000"/>
            </a:pPr>
            <a:endParaRPr lang="de-DE" altLang="de-DE" sz="400" dirty="0">
              <a:latin typeface="Meta Offc Pro" panose="020B0504030101020102" pitchFamily="34" charset="0"/>
            </a:endParaRPr>
          </a:p>
          <a:p>
            <a:pPr>
              <a:spcBef>
                <a:spcPct val="20000"/>
              </a:spcBef>
              <a:buSzPct val="85000"/>
            </a:pPr>
            <a:endParaRPr lang="de-DE" altLang="de-DE" sz="400" dirty="0">
              <a:latin typeface="Meta Offc Pro" panose="020B0504030101020102" pitchFamily="34" charset="0"/>
            </a:endParaRPr>
          </a:p>
          <a:p>
            <a:pPr>
              <a:spcBef>
                <a:spcPct val="20000"/>
              </a:spcBef>
              <a:buSzPct val="85000"/>
            </a:pPr>
            <a:endParaRPr lang="de-DE" altLang="de-DE" sz="400" dirty="0"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latin typeface="Meta Offc Pro" panose="020B0504030101020102" pitchFamily="34" charset="0"/>
              </a:rPr>
              <a:t>Betreuer: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latin typeface="Meta Offc Pro" panose="020B0504030101020102" pitchFamily="34" charset="0"/>
              </a:rPr>
              <a:t>Prof. Dr. B. Wünsch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6B9E9CDB-6978-4AB2-A19D-8D55D03D7ACB}"/>
              </a:ext>
            </a:extLst>
          </p:cNvPr>
          <p:cNvSpPr/>
          <p:nvPr/>
        </p:nvSpPr>
        <p:spPr>
          <a:xfrm flipV="1">
            <a:off x="-964" y="6146190"/>
            <a:ext cx="12204700" cy="45719"/>
          </a:xfrm>
          <a:prstGeom prst="rect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EE82854E-465E-418E-B287-3E1488DAB132}"/>
              </a:ext>
            </a:extLst>
          </p:cNvPr>
          <p:cNvSpPr/>
          <p:nvPr/>
        </p:nvSpPr>
        <p:spPr>
          <a:xfrm flipV="1">
            <a:off x="0" y="2324355"/>
            <a:ext cx="12204700" cy="45719"/>
          </a:xfrm>
          <a:prstGeom prst="rect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A82FD52-1F52-4115-B62A-A4526D6A0AE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49824" y="93662"/>
            <a:ext cx="1295400" cy="12573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F17A0E2-2A9F-4034-8902-CFAC160C32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6671" y="2648533"/>
            <a:ext cx="2840482" cy="2840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0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2FD06E5-06FF-7835-C729-54BD19E2F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524" y="1449438"/>
            <a:ext cx="11485224" cy="971551"/>
          </a:xfrm>
        </p:spPr>
        <p:txBody>
          <a:bodyPr/>
          <a:lstStyle/>
          <a:p>
            <a:pPr algn="ctr"/>
            <a:r>
              <a:rPr lang="en-US" sz="2000" dirty="0">
                <a:latin typeface="Meta Offc Pro" panose="020B0504030101020102" pitchFamily="34" charset="0"/>
              </a:rPr>
              <a:t>Interactions between active and non-active electrode materials, electrolyte and electrolyte</a:t>
            </a:r>
            <a:br>
              <a:rPr lang="en-US" sz="2000" dirty="0">
                <a:latin typeface="Meta Offc Pro" panose="020B0504030101020102" pitchFamily="34" charset="0"/>
              </a:rPr>
            </a:br>
            <a:r>
              <a:rPr lang="en-US" sz="2000" dirty="0">
                <a:latin typeface="Meta Offc Pro" panose="020B0504030101020102" pitchFamily="34" charset="0"/>
              </a:rPr>
              <a:t>additives and their influences on the electrochemical performance of S||Li batteries</a:t>
            </a:r>
            <a:endParaRPr lang="de-DE" sz="2000" dirty="0">
              <a:solidFill>
                <a:srgbClr val="FF0000"/>
              </a:solidFill>
              <a:latin typeface="Meta Offc Pro" panose="020B0504030101020102" pitchFamily="34" charset="0"/>
            </a:endParaRPr>
          </a:p>
        </p:txBody>
      </p:sp>
      <p:sp>
        <p:nvSpPr>
          <p:cNvPr id="8" name="Vertikaler Textplatzhalter 3">
            <a:extLst>
              <a:ext uri="{FF2B5EF4-FFF2-40B4-BE49-F238E27FC236}">
                <a16:creationId xmlns:a16="http://schemas.microsoft.com/office/drawing/2014/main" id="{3A89A4C1-04AD-44E1-BDA0-2562210B24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386732" y="2547601"/>
            <a:ext cx="5457267" cy="3421062"/>
          </a:xfrm>
        </p:spPr>
        <p:txBody>
          <a:bodyPr/>
          <a:lstStyle/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3000" b="1" dirty="0">
                <a:latin typeface="Meta Offc Pro" panose="020B0504030101020102" pitchFamily="34" charset="0"/>
              </a:rPr>
              <a:t>Albert </a:t>
            </a:r>
            <a:r>
              <a:rPr lang="de-DE" altLang="de-DE" sz="3000" b="1" dirty="0" err="1">
                <a:latin typeface="Meta Offc Pro" panose="020B0504030101020102" pitchFamily="34" charset="0"/>
              </a:rPr>
              <a:t>Gröbmeyer</a:t>
            </a:r>
            <a:endParaRPr lang="de-DE" altLang="de-DE" sz="3000" b="1" dirty="0"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2000" dirty="0">
              <a:latin typeface="MetaNormal-Roman" panose="020B0502030000020004" pitchFamily="34" charset="0"/>
            </a:endParaRPr>
          </a:p>
          <a:p>
            <a:pPr>
              <a:spcBef>
                <a:spcPct val="20000"/>
              </a:spcBef>
              <a:buSzPct val="85000"/>
            </a:pPr>
            <a:r>
              <a:rPr lang="de-DE" altLang="de-DE" dirty="0">
                <a:latin typeface="Meta Offc Pro" panose="020B0504030101020102" pitchFamily="34" charset="0"/>
              </a:rPr>
              <a:t>Institut für Physikalische Chemie</a:t>
            </a:r>
          </a:p>
          <a:p>
            <a:pPr>
              <a:spcBef>
                <a:spcPct val="20000"/>
              </a:spcBef>
              <a:buSzPct val="85000"/>
            </a:pPr>
            <a:endParaRPr lang="de-DE" altLang="de-DE" sz="2000" dirty="0">
              <a:latin typeface="Meta Offc Pro" panose="020B0504030101020102" pitchFamily="34" charset="0"/>
            </a:endParaRPr>
          </a:p>
          <a:p>
            <a:pPr>
              <a:spcBef>
                <a:spcPct val="20000"/>
              </a:spcBef>
              <a:buSzPct val="85000"/>
            </a:pPr>
            <a:endParaRPr lang="de-DE" altLang="de-DE" sz="2000" dirty="0"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2000" dirty="0"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2000" dirty="0">
                <a:latin typeface="Meta Offc Pro" panose="020B0504030101020102" pitchFamily="34" charset="0"/>
              </a:rPr>
              <a:t>Betreuer: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dirty="0">
                <a:latin typeface="Meta Offc Pro" panose="020B0504030101020102" pitchFamily="34" charset="0"/>
              </a:rPr>
              <a:t>Prof. Dr. M. Winter</a:t>
            </a:r>
            <a:endParaRPr lang="de-DE" altLang="de-DE" sz="2000" dirty="0">
              <a:latin typeface="Meta Offc Pro" panose="020B0504030101020102" pitchFamily="34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6B9E9CDB-6978-4AB2-A19D-8D55D03D7ACB}"/>
              </a:ext>
            </a:extLst>
          </p:cNvPr>
          <p:cNvSpPr/>
          <p:nvPr/>
        </p:nvSpPr>
        <p:spPr>
          <a:xfrm flipV="1">
            <a:off x="-964" y="6146190"/>
            <a:ext cx="12204700" cy="45719"/>
          </a:xfrm>
          <a:prstGeom prst="rect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EE82854E-465E-418E-B287-3E1488DAB132}"/>
              </a:ext>
            </a:extLst>
          </p:cNvPr>
          <p:cNvSpPr/>
          <p:nvPr/>
        </p:nvSpPr>
        <p:spPr>
          <a:xfrm flipV="1">
            <a:off x="0" y="2324355"/>
            <a:ext cx="12204700" cy="45719"/>
          </a:xfrm>
          <a:prstGeom prst="rect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A82FD52-1F52-4115-B62A-A4526D6A0AE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49824" y="93662"/>
            <a:ext cx="1295400" cy="12573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9A9B14B-C742-4B02-A7E8-B0E6575F0A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4188" y="2627452"/>
            <a:ext cx="2535936" cy="326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9555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40D91DEC-7470-41AE-B887-719ED607E06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49824" y="93662"/>
            <a:ext cx="1295400" cy="1257300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02FD06E5-06FF-7835-C729-54BD19E2F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z="2800" b="1" dirty="0"/>
              <a:t>Anzahl der Promotionen in den Jahren 2014 – 2024</a:t>
            </a:r>
            <a:endParaRPr lang="de-DE" dirty="0"/>
          </a:p>
        </p:txBody>
      </p:sp>
      <p:graphicFrame>
        <p:nvGraphicFramePr>
          <p:cNvPr id="10" name="Tabelle 5">
            <a:extLst>
              <a:ext uri="{FF2B5EF4-FFF2-40B4-BE49-F238E27FC236}">
                <a16:creationId xmlns:a16="http://schemas.microsoft.com/office/drawing/2014/main" id="{5DA01936-227D-4886-A415-5CD158FE5D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6626745"/>
              </p:ext>
            </p:extLst>
          </p:nvPr>
        </p:nvGraphicFramePr>
        <p:xfrm>
          <a:off x="359999" y="2322513"/>
          <a:ext cx="11484002" cy="386460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228456">
                  <a:extLst>
                    <a:ext uri="{9D8B030D-6E8A-4147-A177-3AD203B41FA5}">
                      <a16:colId xmlns:a16="http://schemas.microsoft.com/office/drawing/2014/main" val="31286257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862790034"/>
                    </a:ext>
                  </a:extLst>
                </a:gridCol>
                <a:gridCol w="745588">
                  <a:extLst>
                    <a:ext uri="{9D8B030D-6E8A-4147-A177-3AD203B41FA5}">
                      <a16:colId xmlns:a16="http://schemas.microsoft.com/office/drawing/2014/main" val="1926111736"/>
                    </a:ext>
                  </a:extLst>
                </a:gridCol>
                <a:gridCol w="780757">
                  <a:extLst>
                    <a:ext uri="{9D8B030D-6E8A-4147-A177-3AD203B41FA5}">
                      <a16:colId xmlns:a16="http://schemas.microsoft.com/office/drawing/2014/main" val="760867841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3146799564"/>
                    </a:ext>
                  </a:extLst>
                </a:gridCol>
                <a:gridCol w="844062">
                  <a:extLst>
                    <a:ext uri="{9D8B030D-6E8A-4147-A177-3AD203B41FA5}">
                      <a16:colId xmlns:a16="http://schemas.microsoft.com/office/drawing/2014/main" val="3535735589"/>
                    </a:ext>
                  </a:extLst>
                </a:gridCol>
                <a:gridCol w="872196">
                  <a:extLst>
                    <a:ext uri="{9D8B030D-6E8A-4147-A177-3AD203B41FA5}">
                      <a16:colId xmlns:a16="http://schemas.microsoft.com/office/drawing/2014/main" val="731309872"/>
                    </a:ext>
                  </a:extLst>
                </a:gridCol>
                <a:gridCol w="872197">
                  <a:extLst>
                    <a:ext uri="{9D8B030D-6E8A-4147-A177-3AD203B41FA5}">
                      <a16:colId xmlns:a16="http://schemas.microsoft.com/office/drawing/2014/main" val="1696288921"/>
                    </a:ext>
                  </a:extLst>
                </a:gridCol>
                <a:gridCol w="872197">
                  <a:extLst>
                    <a:ext uri="{9D8B030D-6E8A-4147-A177-3AD203B41FA5}">
                      <a16:colId xmlns:a16="http://schemas.microsoft.com/office/drawing/2014/main" val="1958713383"/>
                    </a:ext>
                  </a:extLst>
                </a:gridCol>
                <a:gridCol w="844062">
                  <a:extLst>
                    <a:ext uri="{9D8B030D-6E8A-4147-A177-3AD203B41FA5}">
                      <a16:colId xmlns:a16="http://schemas.microsoft.com/office/drawing/2014/main" val="958292504"/>
                    </a:ext>
                  </a:extLst>
                </a:gridCol>
                <a:gridCol w="900332">
                  <a:extLst>
                    <a:ext uri="{9D8B030D-6E8A-4147-A177-3AD203B41FA5}">
                      <a16:colId xmlns:a16="http://schemas.microsoft.com/office/drawing/2014/main" val="3988859947"/>
                    </a:ext>
                  </a:extLst>
                </a:gridCol>
                <a:gridCol w="969675">
                  <a:extLst>
                    <a:ext uri="{9D8B030D-6E8A-4147-A177-3AD203B41FA5}">
                      <a16:colId xmlns:a16="http://schemas.microsoft.com/office/drawing/2014/main" val="3357769853"/>
                    </a:ext>
                  </a:extLst>
                </a:gridCol>
              </a:tblGrid>
              <a:tr h="525779">
                <a:tc>
                  <a:txBody>
                    <a:bodyPr/>
                    <a:lstStyle/>
                    <a:p>
                      <a:pPr algn="ctr"/>
                      <a:endParaRPr lang="de-DE" dirty="0">
                        <a:latin typeface="Meta Offc Pro" panose="020B0504030101020102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CA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latin typeface="Meta Offc Pro" panose="020B0504030101020102" pitchFamily="34" charset="0"/>
                        </a:rPr>
                        <a:t>2014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CA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>
                          <a:latin typeface="Meta Offc Pro" panose="020B0504030101020102" pitchFamily="34" charset="0"/>
                        </a:rPr>
                        <a:t>2015</a:t>
                      </a:r>
                      <a:endParaRPr lang="de-DE" dirty="0">
                        <a:latin typeface="Meta Offc Pro" panose="020B0504030101020102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CA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latin typeface="Meta Offc Pro" panose="020B0504030101020102" pitchFamily="34" charset="0"/>
                        </a:rPr>
                        <a:t>2016</a:t>
                      </a:r>
                    </a:p>
                    <a:p>
                      <a:pPr algn="ctr"/>
                      <a:r>
                        <a:rPr lang="de-DE" sz="1600" dirty="0">
                          <a:latin typeface="Meta Offc Pro" panose="020B0504030101020102" pitchFamily="34" charset="0"/>
                        </a:rPr>
                        <a:t>(mit Dr. paed.)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CA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latin typeface="Meta Offc Pro" panose="020B0504030101020102" pitchFamily="34" charset="0"/>
                        </a:rPr>
                        <a:t>2017</a:t>
                      </a:r>
                    </a:p>
                    <a:p>
                      <a:pPr algn="ctr"/>
                      <a:r>
                        <a:rPr lang="de-DE" sz="1600" dirty="0">
                          <a:latin typeface="Meta Offc Pro" panose="020B0504030101020102" pitchFamily="34" charset="0"/>
                        </a:rPr>
                        <a:t>(mit Dr. paed.)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CA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latin typeface="Meta Offc Pro" panose="020B0504030101020102" pitchFamily="34" charset="0"/>
                        </a:rPr>
                        <a:t>2018</a:t>
                      </a:r>
                    </a:p>
                    <a:p>
                      <a:pPr algn="ctr"/>
                      <a:r>
                        <a:rPr lang="de-DE" sz="1600" dirty="0">
                          <a:latin typeface="Meta Offc Pro" panose="020B0504030101020102" pitchFamily="34" charset="0"/>
                        </a:rPr>
                        <a:t>(mit Dr. paed.)</a:t>
                      </a:r>
                    </a:p>
                    <a:p>
                      <a:pPr algn="ctr"/>
                      <a:endParaRPr lang="de-DE" dirty="0">
                        <a:latin typeface="Meta Offc Pro" panose="020B0504030101020102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CA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latin typeface="Meta Offc Pro" panose="020B0504030101020102" pitchFamily="34" charset="0"/>
                        </a:rPr>
                        <a:t>2019</a:t>
                      </a:r>
                    </a:p>
                    <a:p>
                      <a:pPr algn="ctr"/>
                      <a:r>
                        <a:rPr lang="de-DE" sz="1600" dirty="0">
                          <a:latin typeface="Meta Offc Pro" panose="020B0504030101020102" pitchFamily="34" charset="0"/>
                        </a:rPr>
                        <a:t>(mit Dr. paed.)</a:t>
                      </a:r>
                    </a:p>
                    <a:p>
                      <a:pPr algn="ctr"/>
                      <a:endParaRPr lang="de-DE" dirty="0">
                        <a:latin typeface="Meta Offc Pro" panose="020B0504030101020102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CA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latin typeface="Meta Offc Pro" panose="020B0504030101020102" pitchFamily="34" charset="0"/>
                        </a:rPr>
                        <a:t>2020</a:t>
                      </a:r>
                    </a:p>
                    <a:p>
                      <a:pPr algn="ctr"/>
                      <a:r>
                        <a:rPr lang="de-DE" sz="1600" dirty="0">
                          <a:latin typeface="Meta Offc Pro" panose="020B0504030101020102" pitchFamily="34" charset="0"/>
                        </a:rPr>
                        <a:t>(mit Dr. paed.)</a:t>
                      </a:r>
                    </a:p>
                    <a:p>
                      <a:pPr algn="ctr"/>
                      <a:endParaRPr lang="de-DE" dirty="0">
                        <a:latin typeface="Meta Offc Pro" panose="020B0504030101020102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CA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latin typeface="Meta Offc Pro" panose="020B0504030101020102" pitchFamily="34" charset="0"/>
                        </a:rPr>
                        <a:t>2021</a:t>
                      </a:r>
                    </a:p>
                    <a:p>
                      <a:pPr algn="ctr"/>
                      <a:r>
                        <a:rPr lang="de-DE" sz="1600" dirty="0">
                          <a:latin typeface="Meta Offc Pro" panose="020B0504030101020102" pitchFamily="34" charset="0"/>
                        </a:rPr>
                        <a:t>(mit Dr. paed.)</a:t>
                      </a:r>
                    </a:p>
                    <a:p>
                      <a:pPr algn="ctr"/>
                      <a:endParaRPr lang="de-DE" dirty="0">
                        <a:latin typeface="Meta Offc Pro" panose="020B0504030101020102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CA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latin typeface="Meta Offc Pro" panose="020B0504030101020102" pitchFamily="34" charset="0"/>
                        </a:rPr>
                        <a:t>2022</a:t>
                      </a:r>
                    </a:p>
                    <a:p>
                      <a:pPr algn="ctr"/>
                      <a:r>
                        <a:rPr lang="de-DE" sz="1600" dirty="0">
                          <a:latin typeface="Meta Offc Pro" panose="020B0504030101020102" pitchFamily="34" charset="0"/>
                        </a:rPr>
                        <a:t>(mit Dr. paed.)</a:t>
                      </a:r>
                    </a:p>
                    <a:p>
                      <a:pPr algn="ctr"/>
                      <a:endParaRPr lang="de-DE" dirty="0">
                        <a:latin typeface="Meta Offc Pro" panose="020B0504030101020102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CA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latin typeface="Meta Offc Pro" panose="020B0504030101020102" pitchFamily="34" charset="0"/>
                        </a:rPr>
                        <a:t>2023</a:t>
                      </a:r>
                    </a:p>
                    <a:p>
                      <a:pPr algn="ctr"/>
                      <a:r>
                        <a:rPr lang="de-DE" sz="1600" dirty="0">
                          <a:latin typeface="Meta Offc Pro" panose="020B0504030101020102" pitchFamily="34" charset="0"/>
                        </a:rPr>
                        <a:t>(mit Dr. paed.)</a:t>
                      </a:r>
                    </a:p>
                    <a:p>
                      <a:pPr algn="ctr"/>
                      <a:endParaRPr lang="de-DE" dirty="0">
                        <a:latin typeface="Meta Offc Pro" panose="020B0504030101020102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CA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latin typeface="Meta Offc Pro" panose="020B0504030101020102" pitchFamily="34" charset="0"/>
                        </a:rPr>
                        <a:t>2024</a:t>
                      </a:r>
                    </a:p>
                    <a:p>
                      <a:pPr algn="ctr"/>
                      <a:r>
                        <a:rPr lang="de-DE" sz="1600" dirty="0">
                          <a:latin typeface="Meta Offc Pro" panose="020B0504030101020102" pitchFamily="34" charset="0"/>
                        </a:rPr>
                        <a:t>(mit Dr. paed.)</a:t>
                      </a:r>
                    </a:p>
                    <a:p>
                      <a:pPr algn="ctr"/>
                      <a:endParaRPr lang="de-DE" dirty="0">
                        <a:latin typeface="Meta Offc Pro" panose="020B0504030101020102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C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9774272"/>
                  </a:ext>
                </a:extLst>
              </a:tr>
              <a:tr h="684212">
                <a:tc>
                  <a:txBody>
                    <a:bodyPr/>
                    <a:lstStyle/>
                    <a:p>
                      <a:r>
                        <a:rPr lang="de-DE" sz="1800" b="1" dirty="0">
                          <a:latin typeface="Meta Offc Pro" panose="020B0504030101020102" pitchFamily="34" charset="0"/>
                        </a:rPr>
                        <a:t>Chemie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/>
                        <a:t>101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/>
                        <a:t>88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/>
                        <a:t>80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/>
                        <a:t>99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/>
                        <a:t>70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/>
                        <a:t>89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/>
                        <a:t>109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/>
                        <a:t>89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/>
                        <a:t>95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/>
                        <a:t>77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>
                          <a:solidFill>
                            <a:srgbClr val="FF0000"/>
                          </a:solidFill>
                        </a:rPr>
                        <a:t>81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895289"/>
                  </a:ext>
                </a:extLst>
              </a:tr>
              <a:tr h="684212">
                <a:tc>
                  <a:txBody>
                    <a:bodyPr/>
                    <a:lstStyle/>
                    <a:p>
                      <a:r>
                        <a:rPr lang="de-DE" sz="1800" b="1" dirty="0">
                          <a:latin typeface="Meta Offc Pro" panose="020B0504030101020102" pitchFamily="34" charset="0"/>
                        </a:rPr>
                        <a:t>Pharmazie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/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/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/>
                        <a:t>29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/>
                        <a:t>29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/>
                        <a:t>34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/>
                        <a:t>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/>
                        <a:t>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/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/>
                        <a:t>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/>
                        <a:t>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>
                          <a:solidFill>
                            <a:srgbClr val="FF0000"/>
                          </a:solidFill>
                        </a:rPr>
                        <a:t>31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4384935"/>
                  </a:ext>
                </a:extLst>
              </a:tr>
              <a:tr h="684212">
                <a:tc>
                  <a:txBody>
                    <a:bodyPr/>
                    <a:lstStyle/>
                    <a:p>
                      <a:r>
                        <a:rPr lang="de-DE" sz="1800" b="1" dirty="0">
                          <a:latin typeface="Meta Offc Pro" panose="020B0504030101020102" pitchFamily="34" charset="0"/>
                        </a:rPr>
                        <a:t>Lebensmittelchemie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/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/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>
                          <a:solidFill>
                            <a:srgbClr val="FF0000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3130470"/>
                  </a:ext>
                </a:extLst>
              </a:tr>
              <a:tr h="684212">
                <a:tc>
                  <a:txBody>
                    <a:bodyPr/>
                    <a:lstStyle/>
                    <a:p>
                      <a:r>
                        <a:rPr lang="de-DE" sz="1800" b="1" dirty="0">
                          <a:latin typeface="Meta Offc Pro" panose="020B0504030101020102" pitchFamily="34" charset="0"/>
                        </a:rPr>
                        <a:t>Summe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/>
                        <a:t>135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/>
                        <a:t>119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/>
                        <a:t>114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/>
                        <a:t>130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/>
                        <a:t>108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/>
                        <a:t>120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/>
                        <a:t>139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/>
                        <a:t>116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/>
                        <a:t>131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/>
                        <a:t>108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>
                          <a:solidFill>
                            <a:srgbClr val="FF0000"/>
                          </a:solidFill>
                        </a:rPr>
                        <a:t>112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92585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07091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2FD06E5-06FF-7835-C729-54BD19E2F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524" y="1350378"/>
            <a:ext cx="11485224" cy="971551"/>
          </a:xfrm>
        </p:spPr>
        <p:txBody>
          <a:bodyPr/>
          <a:lstStyle/>
          <a:p>
            <a:pPr algn="ctr"/>
            <a:r>
              <a:rPr lang="en-US" sz="2000" dirty="0">
                <a:latin typeface="Meta Offc Pro" panose="020B0504030101020102" pitchFamily="34" charset="0"/>
              </a:rPr>
              <a:t>Transition Towards a Climate-Neutral</a:t>
            </a:r>
            <a:br>
              <a:rPr lang="en-US" sz="2000" dirty="0">
                <a:latin typeface="Meta Offc Pro" panose="020B0504030101020102" pitchFamily="34" charset="0"/>
              </a:rPr>
            </a:br>
            <a:r>
              <a:rPr lang="en-US" sz="2000" dirty="0">
                <a:latin typeface="Meta Offc Pro" panose="020B0504030101020102" pitchFamily="34" charset="0"/>
              </a:rPr>
              <a:t>Chemical Industry</a:t>
            </a:r>
            <a:endParaRPr lang="de-DE" sz="2000" dirty="0">
              <a:solidFill>
                <a:srgbClr val="FF0000"/>
              </a:solidFill>
              <a:latin typeface="Meta Offc Pro" panose="020B0504030101020102" pitchFamily="34" charset="0"/>
            </a:endParaRPr>
          </a:p>
        </p:txBody>
      </p:sp>
      <p:sp>
        <p:nvSpPr>
          <p:cNvPr id="8" name="Vertikaler Textplatzhalter 3">
            <a:extLst>
              <a:ext uri="{FF2B5EF4-FFF2-40B4-BE49-F238E27FC236}">
                <a16:creationId xmlns:a16="http://schemas.microsoft.com/office/drawing/2014/main" id="{3A89A4C1-04AD-44E1-BDA0-2562210B24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386732" y="2547601"/>
            <a:ext cx="5457267" cy="3421062"/>
          </a:xfrm>
        </p:spPr>
        <p:txBody>
          <a:bodyPr/>
          <a:lstStyle/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3000" b="1" dirty="0">
                <a:latin typeface="Meta Offc Pro" panose="020B0504030101020102" pitchFamily="34" charset="0"/>
              </a:rPr>
              <a:t>Janine Heck</a:t>
            </a: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2000" dirty="0">
              <a:latin typeface="MetaNormal-Roman" panose="020B0502030000020004" pitchFamily="34" charset="0"/>
            </a:endParaRPr>
          </a:p>
          <a:p>
            <a:pPr>
              <a:spcBef>
                <a:spcPct val="20000"/>
              </a:spcBef>
              <a:buSzPct val="85000"/>
            </a:pPr>
            <a:r>
              <a:rPr lang="de-DE" altLang="de-DE" dirty="0">
                <a:latin typeface="Meta Offc Pro" panose="020B0504030101020102" pitchFamily="34" charset="0"/>
              </a:rPr>
              <a:t>Institut für betriebswirtschaftliches</a:t>
            </a:r>
          </a:p>
          <a:p>
            <a:pPr>
              <a:spcBef>
                <a:spcPct val="20000"/>
              </a:spcBef>
              <a:buSzPct val="85000"/>
            </a:pPr>
            <a:r>
              <a:rPr lang="de-DE" altLang="de-DE" dirty="0">
                <a:latin typeface="Meta Offc Pro" panose="020B0504030101020102" pitchFamily="34" charset="0"/>
              </a:rPr>
              <a:t>Management</a:t>
            </a:r>
            <a:endParaRPr lang="de-DE" altLang="de-DE" sz="2000" dirty="0"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dirty="0"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2000" dirty="0"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2000" dirty="0">
                <a:latin typeface="Meta Offc Pro" panose="020B0504030101020102" pitchFamily="34" charset="0"/>
              </a:rPr>
              <a:t>Betreuer: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dirty="0">
                <a:latin typeface="Meta Offc Pro" panose="020B0504030101020102" pitchFamily="34" charset="0"/>
              </a:rPr>
              <a:t>Prof. Dr. J. Leker</a:t>
            </a:r>
            <a:endParaRPr lang="de-DE" altLang="de-DE" sz="2000" dirty="0">
              <a:latin typeface="Meta Offc Pro" panose="020B0504030101020102" pitchFamily="34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6B9E9CDB-6978-4AB2-A19D-8D55D03D7ACB}"/>
              </a:ext>
            </a:extLst>
          </p:cNvPr>
          <p:cNvSpPr/>
          <p:nvPr/>
        </p:nvSpPr>
        <p:spPr>
          <a:xfrm flipV="1">
            <a:off x="-964" y="6146190"/>
            <a:ext cx="12204700" cy="45719"/>
          </a:xfrm>
          <a:prstGeom prst="rect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EE82854E-465E-418E-B287-3E1488DAB132}"/>
              </a:ext>
            </a:extLst>
          </p:cNvPr>
          <p:cNvSpPr/>
          <p:nvPr/>
        </p:nvSpPr>
        <p:spPr>
          <a:xfrm flipV="1">
            <a:off x="0" y="2324355"/>
            <a:ext cx="12204700" cy="45719"/>
          </a:xfrm>
          <a:prstGeom prst="rect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A82FD52-1F52-4115-B62A-A4526D6A0AE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49824" y="93662"/>
            <a:ext cx="1295400" cy="12573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586" y="2667006"/>
            <a:ext cx="3911106" cy="260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374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2FD06E5-06FF-7835-C729-54BD19E2F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694" y="1447007"/>
            <a:ext cx="9340950" cy="971551"/>
          </a:xfrm>
        </p:spPr>
        <p:txBody>
          <a:bodyPr/>
          <a:lstStyle/>
          <a:p>
            <a:pPr algn="ctr"/>
            <a:r>
              <a:rPr lang="de-DE" sz="2000" dirty="0">
                <a:latin typeface="Meta Offc Pro" panose="020B0504030101020102" pitchFamily="34" charset="0"/>
              </a:rPr>
              <a:t>Die Bedeutung von PP2A-PR72</a:t>
            </a:r>
            <a:br>
              <a:rPr lang="de-DE" sz="2000" dirty="0">
                <a:latin typeface="Meta Offc Pro" panose="020B0504030101020102" pitchFamily="34" charset="0"/>
              </a:rPr>
            </a:br>
            <a:r>
              <a:rPr lang="de-DE" sz="2000" dirty="0">
                <a:latin typeface="Meta Offc Pro" panose="020B0504030101020102" pitchFamily="34" charset="0"/>
              </a:rPr>
              <a:t>für die Herzfunktion</a:t>
            </a:r>
            <a:endParaRPr lang="de-DE" sz="2000" i="1" dirty="0">
              <a:solidFill>
                <a:srgbClr val="FF0000"/>
              </a:solidFill>
              <a:latin typeface="Meta Offc Pro" panose="020B0504030101020102" pitchFamily="34" charset="0"/>
            </a:endParaRPr>
          </a:p>
        </p:txBody>
      </p:sp>
      <p:sp>
        <p:nvSpPr>
          <p:cNvPr id="8" name="Vertikaler Textplatzhalter 3">
            <a:extLst>
              <a:ext uri="{FF2B5EF4-FFF2-40B4-BE49-F238E27FC236}">
                <a16:creationId xmlns:a16="http://schemas.microsoft.com/office/drawing/2014/main" id="{3A89A4C1-04AD-44E1-BDA0-2562210B24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386732" y="2547601"/>
            <a:ext cx="5457267" cy="3421062"/>
          </a:xfrm>
        </p:spPr>
        <p:txBody>
          <a:bodyPr/>
          <a:lstStyle/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3000" b="1" dirty="0">
                <a:latin typeface="Meta Offc Pro" panose="020B0504030101020102" pitchFamily="34" charset="0"/>
              </a:rPr>
              <a:t>Julius Roman </a:t>
            </a:r>
            <a:r>
              <a:rPr lang="de-DE" altLang="de-DE" sz="3000" b="1" dirty="0" err="1">
                <a:latin typeface="Meta Offc Pro" panose="020B0504030101020102" pitchFamily="34" charset="0"/>
              </a:rPr>
              <a:t>Herting</a:t>
            </a:r>
            <a:endParaRPr lang="de-DE" altLang="de-DE" sz="3000" dirty="0">
              <a:latin typeface="Meta Offc Pro" panose="020B0504030101020102" pitchFamily="34" charset="0"/>
            </a:endParaRPr>
          </a:p>
          <a:p>
            <a:pPr>
              <a:spcBef>
                <a:spcPct val="20000"/>
              </a:spcBef>
              <a:buSzPct val="85000"/>
            </a:pPr>
            <a:endParaRPr lang="de-DE" altLang="de-DE" dirty="0">
              <a:latin typeface="Meta Offc Pro" panose="020B0504030101020102" pitchFamily="34" charset="0"/>
            </a:endParaRPr>
          </a:p>
          <a:p>
            <a:pPr>
              <a:spcBef>
                <a:spcPct val="20000"/>
              </a:spcBef>
              <a:buSzPct val="85000"/>
            </a:pPr>
            <a:r>
              <a:rPr lang="de-DE" altLang="de-DE" dirty="0">
                <a:latin typeface="Meta Offc Pro" panose="020B0504030101020102" pitchFamily="34" charset="0"/>
              </a:rPr>
              <a:t>Institut für Pharmazeutische</a:t>
            </a:r>
          </a:p>
          <a:p>
            <a:pPr>
              <a:spcBef>
                <a:spcPct val="20000"/>
              </a:spcBef>
              <a:buSzPct val="85000"/>
            </a:pPr>
            <a:r>
              <a:rPr lang="de-DE" altLang="de-DE" dirty="0">
                <a:latin typeface="Meta Offc Pro" panose="020B0504030101020102" pitchFamily="34" charset="0"/>
              </a:rPr>
              <a:t>und Medizinische Chemie,</a:t>
            </a:r>
          </a:p>
          <a:p>
            <a:pPr>
              <a:spcBef>
                <a:spcPct val="20000"/>
              </a:spcBef>
              <a:buSzPct val="85000"/>
            </a:pPr>
            <a:r>
              <a:rPr lang="de-DE" altLang="de-DE" dirty="0">
                <a:latin typeface="Meta Offc Pro" panose="020B0504030101020102" pitchFamily="34" charset="0"/>
              </a:rPr>
              <a:t>Institut für Pharmakologie und Toxikologie</a:t>
            </a:r>
          </a:p>
          <a:p>
            <a:pPr>
              <a:spcBef>
                <a:spcPct val="20000"/>
              </a:spcBef>
              <a:buSzPct val="85000"/>
            </a:pPr>
            <a:endParaRPr lang="de-DE" altLang="de-DE" sz="1200" dirty="0"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2000" dirty="0">
                <a:latin typeface="Meta Offc Pro" panose="020B0504030101020102" pitchFamily="34" charset="0"/>
              </a:rPr>
              <a:t>Betreuer*in:</a:t>
            </a:r>
          </a:p>
          <a:p>
            <a:pPr algn="just">
              <a:spcBef>
                <a:spcPct val="20000"/>
              </a:spcBef>
              <a:buSzPct val="85000"/>
            </a:pPr>
            <a:r>
              <a:rPr lang="de-DE" altLang="de-DE" sz="2000" dirty="0">
                <a:latin typeface="Meta Offc Pro" panose="020B0504030101020102" pitchFamily="34" charset="0"/>
              </a:rPr>
              <a:t>Prof.‘in Dr. M. Düfer</a:t>
            </a:r>
          </a:p>
          <a:p>
            <a:pPr algn="just">
              <a:spcBef>
                <a:spcPct val="20000"/>
              </a:spcBef>
              <a:buSzPct val="85000"/>
            </a:pPr>
            <a:r>
              <a:rPr lang="de-DE" dirty="0"/>
              <a:t>Prof. Dr. U. </a:t>
            </a:r>
            <a:r>
              <a:rPr lang="de-DE" dirty="0" err="1"/>
              <a:t>Kirchhefer</a:t>
            </a:r>
            <a:endParaRPr lang="de-DE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A1265873-F5E8-4F48-9F7A-D338B2EBAA97}"/>
              </a:ext>
            </a:extLst>
          </p:cNvPr>
          <p:cNvSpPr/>
          <p:nvPr/>
        </p:nvSpPr>
        <p:spPr>
          <a:xfrm flipV="1">
            <a:off x="-964" y="6125173"/>
            <a:ext cx="12204700" cy="45719"/>
          </a:xfrm>
          <a:prstGeom prst="rect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7A5875C9-A268-472C-8E3E-13FE4BCA6239}"/>
              </a:ext>
            </a:extLst>
          </p:cNvPr>
          <p:cNvSpPr/>
          <p:nvPr/>
        </p:nvSpPr>
        <p:spPr>
          <a:xfrm flipV="1">
            <a:off x="0" y="2299653"/>
            <a:ext cx="12204700" cy="45719"/>
          </a:xfrm>
          <a:prstGeom prst="rect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5414EB8-CB41-4C39-8757-ED916C4639B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49824" y="93662"/>
            <a:ext cx="1295400" cy="12573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03F11B1-97A3-4DBA-B305-8E42B54BF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8391" y="2610665"/>
            <a:ext cx="2300448" cy="3335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1166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2FD06E5-06FF-7835-C729-54BD19E2F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694" y="1562267"/>
            <a:ext cx="9340950" cy="971551"/>
          </a:xfrm>
        </p:spPr>
        <p:txBody>
          <a:bodyPr/>
          <a:lstStyle/>
          <a:p>
            <a:pPr algn="ctr"/>
            <a:r>
              <a:rPr lang="de-DE" sz="2000" i="0" u="none" strike="noStrike" dirty="0">
                <a:solidFill>
                  <a:srgbClr val="000000"/>
                </a:solidFill>
                <a:effectLst/>
                <a:latin typeface="Meta Offc Pro" panose="020B0504030101020102" pitchFamily="34" charset="0"/>
              </a:rPr>
              <a:t>Synthese und biochemische Testung neuartiger </a:t>
            </a:r>
            <a:br>
              <a:rPr lang="de-DE" sz="2000" i="0" u="none" strike="noStrike" dirty="0">
                <a:solidFill>
                  <a:srgbClr val="000000"/>
                </a:solidFill>
                <a:effectLst/>
                <a:latin typeface="Meta Offc Pro" panose="020B0504030101020102" pitchFamily="34" charset="0"/>
              </a:rPr>
            </a:br>
            <a:r>
              <a:rPr lang="de-DE" sz="2000" i="0" u="none" strike="noStrike" dirty="0">
                <a:solidFill>
                  <a:srgbClr val="000000"/>
                </a:solidFill>
                <a:effectLst/>
                <a:latin typeface="Meta Offc Pro" panose="020B0504030101020102" pitchFamily="34" charset="0"/>
              </a:rPr>
              <a:t>Inhibitoren des </a:t>
            </a:r>
            <a:r>
              <a:rPr lang="de-DE" sz="2000" i="1" u="none" strike="noStrike" dirty="0" err="1">
                <a:solidFill>
                  <a:srgbClr val="000000"/>
                </a:solidFill>
                <a:effectLst/>
                <a:latin typeface="Meta Offc Pro" panose="020B0504030101020102" pitchFamily="34" charset="0"/>
              </a:rPr>
              <a:t>Vascular</a:t>
            </a:r>
            <a:r>
              <a:rPr lang="de-DE" sz="2000" i="1" u="none" strike="noStrike" dirty="0">
                <a:solidFill>
                  <a:srgbClr val="000000"/>
                </a:solidFill>
                <a:effectLst/>
                <a:latin typeface="Meta Offc Pro" panose="020B0504030101020102" pitchFamily="34" charset="0"/>
              </a:rPr>
              <a:t> </a:t>
            </a:r>
            <a:r>
              <a:rPr lang="de-DE" sz="2000" i="1" u="none" strike="noStrike" dirty="0" err="1">
                <a:solidFill>
                  <a:srgbClr val="000000"/>
                </a:solidFill>
                <a:effectLst/>
                <a:latin typeface="Meta Offc Pro" panose="020B0504030101020102" pitchFamily="34" charset="0"/>
              </a:rPr>
              <a:t>Adhesion</a:t>
            </a:r>
            <a:r>
              <a:rPr lang="de-DE" sz="2000" i="1" u="none" strike="noStrike" dirty="0">
                <a:solidFill>
                  <a:srgbClr val="000000"/>
                </a:solidFill>
                <a:effectLst/>
                <a:latin typeface="Meta Offc Pro" panose="020B0504030101020102" pitchFamily="34" charset="0"/>
              </a:rPr>
              <a:t> Protein-1 </a:t>
            </a:r>
            <a:r>
              <a:rPr lang="de-DE" sz="2000" i="0" u="none" strike="noStrike" dirty="0">
                <a:solidFill>
                  <a:srgbClr val="000000"/>
                </a:solidFill>
                <a:effectLst/>
                <a:latin typeface="Meta Offc Pro" panose="020B0504030101020102" pitchFamily="34" charset="0"/>
              </a:rPr>
              <a:t>(VAP-1)</a:t>
            </a:r>
            <a:endParaRPr lang="de-DE" sz="2000" i="1" dirty="0">
              <a:solidFill>
                <a:srgbClr val="FF0000"/>
              </a:solidFill>
              <a:latin typeface="Meta Offc Pro" panose="020B0504030101020102" pitchFamily="34" charset="0"/>
            </a:endParaRPr>
          </a:p>
        </p:txBody>
      </p:sp>
      <p:sp>
        <p:nvSpPr>
          <p:cNvPr id="8" name="Vertikaler Textplatzhalter 3">
            <a:extLst>
              <a:ext uri="{FF2B5EF4-FFF2-40B4-BE49-F238E27FC236}">
                <a16:creationId xmlns:a16="http://schemas.microsoft.com/office/drawing/2014/main" id="{3A89A4C1-04AD-44E1-BDA0-2562210B24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386732" y="2547601"/>
            <a:ext cx="5457267" cy="3421062"/>
          </a:xfrm>
        </p:spPr>
        <p:txBody>
          <a:bodyPr/>
          <a:lstStyle/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3000" b="1" dirty="0">
                <a:latin typeface="Meta Offc Pro" panose="020B0504030101020102" pitchFamily="34" charset="0"/>
              </a:rPr>
              <a:t>Jan Kampschulze</a:t>
            </a:r>
            <a:endParaRPr lang="de-DE" altLang="de-DE" sz="3000" dirty="0">
              <a:latin typeface="Meta Offc Pro" panose="020B0504030101020102" pitchFamily="34" charset="0"/>
            </a:endParaRPr>
          </a:p>
          <a:p>
            <a:pPr>
              <a:spcBef>
                <a:spcPct val="20000"/>
              </a:spcBef>
              <a:buSzPct val="85000"/>
            </a:pPr>
            <a:endParaRPr lang="de-DE" altLang="de-DE" dirty="0">
              <a:latin typeface="Meta Offc Pro" panose="020B0504030101020102" pitchFamily="34" charset="0"/>
            </a:endParaRPr>
          </a:p>
          <a:p>
            <a:pPr>
              <a:spcBef>
                <a:spcPct val="20000"/>
              </a:spcBef>
              <a:buSzPct val="85000"/>
            </a:pPr>
            <a:r>
              <a:rPr lang="de-DE" altLang="de-DE" dirty="0">
                <a:latin typeface="Meta Offc Pro" panose="020B0504030101020102" pitchFamily="34" charset="0"/>
              </a:rPr>
              <a:t>Institut für Pharmazeutische</a:t>
            </a:r>
          </a:p>
          <a:p>
            <a:pPr>
              <a:spcBef>
                <a:spcPct val="20000"/>
              </a:spcBef>
              <a:buSzPct val="85000"/>
            </a:pPr>
            <a:r>
              <a:rPr lang="de-DE" altLang="de-DE" dirty="0">
                <a:latin typeface="Meta Offc Pro" panose="020B0504030101020102" pitchFamily="34" charset="0"/>
              </a:rPr>
              <a:t>und Medizinische Chemie</a:t>
            </a:r>
          </a:p>
          <a:p>
            <a:pPr>
              <a:spcBef>
                <a:spcPct val="20000"/>
              </a:spcBef>
              <a:buSzPct val="85000"/>
            </a:pPr>
            <a:endParaRPr lang="de-DE" altLang="de-DE" dirty="0">
              <a:latin typeface="Meta Offc Pro" panose="020B0504030101020102" pitchFamily="34" charset="0"/>
            </a:endParaRPr>
          </a:p>
          <a:p>
            <a:pPr>
              <a:spcBef>
                <a:spcPct val="20000"/>
              </a:spcBef>
              <a:buSzPct val="85000"/>
            </a:pPr>
            <a:endParaRPr lang="de-DE" altLang="de-DE" sz="1200" dirty="0">
              <a:latin typeface="Meta Offc Pro" panose="020B0504030101020102" pitchFamily="34" charset="0"/>
            </a:endParaRPr>
          </a:p>
          <a:p>
            <a:pPr>
              <a:spcBef>
                <a:spcPct val="20000"/>
              </a:spcBef>
              <a:buSzPct val="85000"/>
            </a:pPr>
            <a:endParaRPr lang="de-DE" altLang="de-DE" sz="1200" dirty="0"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2000" dirty="0">
                <a:latin typeface="Meta Offc Pro" panose="020B0504030101020102" pitchFamily="34" charset="0"/>
              </a:rPr>
              <a:t>Betreuer:</a:t>
            </a:r>
          </a:p>
          <a:p>
            <a:pPr algn="just">
              <a:spcBef>
                <a:spcPct val="20000"/>
              </a:spcBef>
              <a:buSzPct val="85000"/>
            </a:pPr>
            <a:r>
              <a:rPr lang="de-DE" altLang="de-DE" sz="2000" dirty="0">
                <a:latin typeface="Meta Offc Pro" panose="020B0504030101020102" pitchFamily="34" charset="0"/>
              </a:rPr>
              <a:t>Prof. Dr. </a:t>
            </a:r>
            <a:r>
              <a:rPr lang="de-DE" altLang="de-DE" dirty="0">
                <a:latin typeface="Meta Offc Pro" panose="020B0504030101020102" pitchFamily="34" charset="0"/>
              </a:rPr>
              <a:t>M. Lehr</a:t>
            </a:r>
            <a:endParaRPr lang="de-DE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A1265873-F5E8-4F48-9F7A-D338B2EBAA97}"/>
              </a:ext>
            </a:extLst>
          </p:cNvPr>
          <p:cNvSpPr/>
          <p:nvPr/>
        </p:nvSpPr>
        <p:spPr>
          <a:xfrm flipV="1">
            <a:off x="-964" y="6125173"/>
            <a:ext cx="12204700" cy="45719"/>
          </a:xfrm>
          <a:prstGeom prst="rect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7A5875C9-A268-472C-8E3E-13FE4BCA6239}"/>
              </a:ext>
            </a:extLst>
          </p:cNvPr>
          <p:cNvSpPr/>
          <p:nvPr/>
        </p:nvSpPr>
        <p:spPr>
          <a:xfrm flipV="1">
            <a:off x="0" y="2299653"/>
            <a:ext cx="12204700" cy="45719"/>
          </a:xfrm>
          <a:prstGeom prst="rect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5414EB8-CB41-4C39-8757-ED916C4639B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49824" y="93662"/>
            <a:ext cx="1295400" cy="12573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14669B7-EE77-4687-B0CD-5DFDC5794D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5297" y="2690329"/>
            <a:ext cx="2400713" cy="320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7251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2FD06E5-06FF-7835-C729-54BD19E2F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694" y="1562267"/>
            <a:ext cx="9340950" cy="971551"/>
          </a:xfrm>
        </p:spPr>
        <p:txBody>
          <a:bodyPr/>
          <a:lstStyle/>
          <a:p>
            <a:pPr algn="ctr"/>
            <a:r>
              <a:rPr lang="de-DE" sz="2000" dirty="0" err="1">
                <a:latin typeface="Meta Offc Pro" panose="020B0504030101020102" pitchFamily="34" charset="0"/>
              </a:rPr>
              <a:t>Photoresponsive</a:t>
            </a:r>
            <a:r>
              <a:rPr lang="de-DE" sz="2000" dirty="0">
                <a:latin typeface="Meta Offc Pro" panose="020B0504030101020102" pitchFamily="34" charset="0"/>
              </a:rPr>
              <a:t> Bausteine auf Basis von</a:t>
            </a:r>
            <a:br>
              <a:rPr lang="de-DE" sz="2000" dirty="0">
                <a:latin typeface="Meta Offc Pro" panose="020B0504030101020102" pitchFamily="34" charset="0"/>
              </a:rPr>
            </a:br>
            <a:r>
              <a:rPr lang="de-DE" sz="2000" dirty="0" err="1">
                <a:latin typeface="Meta Offc Pro" panose="020B0504030101020102" pitchFamily="34" charset="0"/>
              </a:rPr>
              <a:t>Arylazopyrazol</a:t>
            </a:r>
            <a:r>
              <a:rPr lang="de-DE" sz="2000" dirty="0">
                <a:latin typeface="Meta Offc Pro" panose="020B0504030101020102" pitchFamily="34" charset="0"/>
              </a:rPr>
              <a:t> für biologische und elektronische Anwendungen</a:t>
            </a:r>
            <a:endParaRPr lang="de-DE" sz="2000" i="1" dirty="0">
              <a:solidFill>
                <a:srgbClr val="FF0000"/>
              </a:solidFill>
              <a:latin typeface="Meta Offc Pro" panose="020B0504030101020102" pitchFamily="34" charset="0"/>
            </a:endParaRPr>
          </a:p>
        </p:txBody>
      </p:sp>
      <p:sp>
        <p:nvSpPr>
          <p:cNvPr id="8" name="Vertikaler Textplatzhalter 3">
            <a:extLst>
              <a:ext uri="{FF2B5EF4-FFF2-40B4-BE49-F238E27FC236}">
                <a16:creationId xmlns:a16="http://schemas.microsoft.com/office/drawing/2014/main" id="{3A89A4C1-04AD-44E1-BDA0-2562210B24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386732" y="2547601"/>
            <a:ext cx="5457267" cy="3421062"/>
          </a:xfrm>
        </p:spPr>
        <p:txBody>
          <a:bodyPr/>
          <a:lstStyle/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3000" b="1" dirty="0">
                <a:latin typeface="Meta Offc Pro" panose="020B0504030101020102" pitchFamily="34" charset="0"/>
              </a:rPr>
              <a:t>Alisa-Maite Anna Kauth</a:t>
            </a:r>
            <a:endParaRPr lang="de-DE" altLang="de-DE" sz="3000" dirty="0">
              <a:latin typeface="Meta Offc Pro" panose="020B0504030101020102" pitchFamily="34" charset="0"/>
            </a:endParaRPr>
          </a:p>
          <a:p>
            <a:pPr>
              <a:spcBef>
                <a:spcPct val="20000"/>
              </a:spcBef>
              <a:buSzPct val="85000"/>
            </a:pPr>
            <a:endParaRPr lang="de-DE" altLang="de-DE" dirty="0">
              <a:latin typeface="Meta Offc Pro" panose="020B0504030101020102" pitchFamily="34" charset="0"/>
            </a:endParaRPr>
          </a:p>
          <a:p>
            <a:pPr>
              <a:spcBef>
                <a:spcPct val="20000"/>
              </a:spcBef>
              <a:buSzPct val="85000"/>
            </a:pPr>
            <a:r>
              <a:rPr lang="de-DE" altLang="de-DE" dirty="0">
                <a:latin typeface="Meta Offc Pro" panose="020B0504030101020102" pitchFamily="34" charset="0"/>
              </a:rPr>
              <a:t>Organisch-Chemisches Institut,</a:t>
            </a:r>
          </a:p>
          <a:p>
            <a:pPr>
              <a:spcBef>
                <a:spcPct val="20000"/>
              </a:spcBef>
              <a:buSzPct val="85000"/>
            </a:pPr>
            <a:r>
              <a:rPr lang="de-DE" altLang="de-DE" dirty="0">
                <a:latin typeface="Meta Offc Pro" panose="020B0504030101020102" pitchFamily="34" charset="0"/>
              </a:rPr>
              <a:t>Universität Duisburg-Essen,</a:t>
            </a:r>
          </a:p>
          <a:p>
            <a:pPr>
              <a:spcBef>
                <a:spcPct val="20000"/>
              </a:spcBef>
              <a:buSzPct val="85000"/>
            </a:pPr>
            <a:r>
              <a:rPr lang="de-DE" altLang="de-DE" dirty="0">
                <a:latin typeface="Meta Offc Pro" panose="020B0504030101020102" pitchFamily="34" charset="0"/>
              </a:rPr>
              <a:t>Institut für Organische Chemie</a:t>
            </a:r>
          </a:p>
          <a:p>
            <a:pPr>
              <a:spcBef>
                <a:spcPct val="20000"/>
              </a:spcBef>
              <a:buSzPct val="85000"/>
            </a:pPr>
            <a:endParaRPr lang="de-DE" altLang="de-DE" sz="1200" dirty="0"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2000" dirty="0">
                <a:latin typeface="Meta Offc Pro" panose="020B0504030101020102" pitchFamily="34" charset="0"/>
              </a:rPr>
              <a:t>Betreuer:</a:t>
            </a:r>
          </a:p>
          <a:p>
            <a:pPr algn="just">
              <a:spcBef>
                <a:spcPct val="20000"/>
              </a:spcBef>
              <a:buSzPct val="85000"/>
            </a:pPr>
            <a:r>
              <a:rPr lang="de-DE" altLang="de-DE" sz="2000" dirty="0">
                <a:latin typeface="Meta Offc Pro" panose="020B0504030101020102" pitchFamily="34" charset="0"/>
              </a:rPr>
              <a:t>Prof. Dr. </a:t>
            </a:r>
            <a:r>
              <a:rPr lang="de-DE" altLang="de-DE" dirty="0">
                <a:latin typeface="Meta Offc Pro" panose="020B0504030101020102" pitchFamily="34" charset="0"/>
              </a:rPr>
              <a:t>B. J. </a:t>
            </a:r>
            <a:r>
              <a:rPr lang="de-DE" altLang="de-DE" dirty="0" err="1">
                <a:latin typeface="Meta Offc Pro" panose="020B0504030101020102" pitchFamily="34" charset="0"/>
              </a:rPr>
              <a:t>Ravoo</a:t>
            </a:r>
            <a:endParaRPr lang="de-DE" altLang="de-DE" dirty="0">
              <a:latin typeface="Meta Offc Pro" panose="020B0504030101020102" pitchFamily="34" charset="0"/>
            </a:endParaRPr>
          </a:p>
          <a:p>
            <a:pPr algn="just">
              <a:spcBef>
                <a:spcPct val="20000"/>
              </a:spcBef>
              <a:buSzPct val="85000"/>
            </a:pPr>
            <a:r>
              <a:rPr lang="de-DE" dirty="0"/>
              <a:t>Prof. Dr. </a:t>
            </a:r>
            <a:r>
              <a:rPr lang="de-DE" dirty="0" err="1"/>
              <a:t>Th</a:t>
            </a:r>
            <a:r>
              <a:rPr lang="de-DE" dirty="0"/>
              <a:t>. Schrader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A1265873-F5E8-4F48-9F7A-D338B2EBAA97}"/>
              </a:ext>
            </a:extLst>
          </p:cNvPr>
          <p:cNvSpPr/>
          <p:nvPr/>
        </p:nvSpPr>
        <p:spPr>
          <a:xfrm flipV="1">
            <a:off x="-964" y="6125173"/>
            <a:ext cx="12204700" cy="45719"/>
          </a:xfrm>
          <a:prstGeom prst="rect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7A5875C9-A268-472C-8E3E-13FE4BCA6239}"/>
              </a:ext>
            </a:extLst>
          </p:cNvPr>
          <p:cNvSpPr/>
          <p:nvPr/>
        </p:nvSpPr>
        <p:spPr>
          <a:xfrm flipV="1">
            <a:off x="0" y="2299653"/>
            <a:ext cx="12204700" cy="45719"/>
          </a:xfrm>
          <a:prstGeom prst="rect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5414EB8-CB41-4C39-8757-ED916C4639B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49824" y="93662"/>
            <a:ext cx="1295400" cy="12573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695" y="2637943"/>
            <a:ext cx="2448747" cy="337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6999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2FD06E5-06FF-7835-C729-54BD19E2F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694" y="1562267"/>
            <a:ext cx="9340950" cy="971551"/>
          </a:xfrm>
        </p:spPr>
        <p:txBody>
          <a:bodyPr/>
          <a:lstStyle/>
          <a:p>
            <a:pPr algn="ctr"/>
            <a:r>
              <a:rPr lang="en-US" sz="2000" i="0" u="none" strike="noStrike" dirty="0">
                <a:solidFill>
                  <a:srgbClr val="000000"/>
                </a:solidFill>
                <a:effectLst/>
                <a:latin typeface="Meta Offc Pro" panose="020B0504030101020102" pitchFamily="34" charset="0"/>
              </a:rPr>
              <a:t>Single-Event Inductively Coupled Plasma Mass Spectrometry: </a:t>
            </a:r>
            <a:br>
              <a:rPr lang="en-US" sz="2000" i="0" u="none" strike="noStrike" dirty="0">
                <a:solidFill>
                  <a:srgbClr val="000000"/>
                </a:solidFill>
                <a:effectLst/>
                <a:latin typeface="Meta Offc Pro" panose="020B0504030101020102" pitchFamily="34" charset="0"/>
              </a:rPr>
            </a:br>
            <a:r>
              <a:rPr lang="en-US" sz="2000" i="0" u="none" strike="noStrike" dirty="0">
                <a:solidFill>
                  <a:srgbClr val="000000"/>
                </a:solidFill>
                <a:effectLst/>
                <a:latin typeface="Meta Offc Pro" panose="020B0504030101020102" pitchFamily="34" charset="0"/>
              </a:rPr>
              <a:t>New Methods to Analyze Particles and Cells</a:t>
            </a:r>
            <a:r>
              <a:rPr lang="en-US" sz="2000" dirty="0">
                <a:latin typeface="Meta Offc Pro" panose="020B0504030101020102" pitchFamily="34" charset="0"/>
              </a:rPr>
              <a:t> </a:t>
            </a:r>
            <a:endParaRPr lang="de-DE" sz="2000" i="1" dirty="0">
              <a:solidFill>
                <a:srgbClr val="FF0000"/>
              </a:solidFill>
              <a:latin typeface="Meta Offc Pro" panose="020B0504030101020102" pitchFamily="34" charset="0"/>
            </a:endParaRPr>
          </a:p>
        </p:txBody>
      </p:sp>
      <p:sp>
        <p:nvSpPr>
          <p:cNvPr id="8" name="Vertikaler Textplatzhalter 3">
            <a:extLst>
              <a:ext uri="{FF2B5EF4-FFF2-40B4-BE49-F238E27FC236}">
                <a16:creationId xmlns:a16="http://schemas.microsoft.com/office/drawing/2014/main" id="{3A89A4C1-04AD-44E1-BDA0-2562210B24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561659" y="2547601"/>
            <a:ext cx="5457267" cy="3421062"/>
          </a:xfrm>
        </p:spPr>
        <p:txBody>
          <a:bodyPr/>
          <a:lstStyle/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3000" b="1" dirty="0">
                <a:latin typeface="Meta Offc Pro" panose="020B0504030101020102" pitchFamily="34" charset="0"/>
              </a:rPr>
              <a:t>Alexander </a:t>
            </a:r>
            <a:r>
              <a:rPr lang="de-DE" altLang="de-DE" sz="3000" b="1" dirty="0" err="1">
                <a:latin typeface="Meta Offc Pro" panose="020B0504030101020102" pitchFamily="34" charset="0"/>
              </a:rPr>
              <a:t>Köhrer</a:t>
            </a:r>
            <a:endParaRPr lang="de-DE" altLang="de-DE" sz="3000" dirty="0">
              <a:latin typeface="Meta Offc Pro" panose="020B0504030101020102" pitchFamily="34" charset="0"/>
            </a:endParaRPr>
          </a:p>
          <a:p>
            <a:pPr>
              <a:spcBef>
                <a:spcPct val="20000"/>
              </a:spcBef>
              <a:buSzPct val="85000"/>
            </a:pPr>
            <a:endParaRPr lang="de-DE" altLang="de-DE" dirty="0">
              <a:latin typeface="Meta Offc Pro" panose="020B0504030101020102" pitchFamily="34" charset="0"/>
            </a:endParaRPr>
          </a:p>
          <a:p>
            <a:pPr>
              <a:spcBef>
                <a:spcPct val="20000"/>
              </a:spcBef>
              <a:buSzPct val="85000"/>
            </a:pPr>
            <a:r>
              <a:rPr lang="de-DE" altLang="de-DE" dirty="0">
                <a:latin typeface="Meta Offc Pro" panose="020B0504030101020102" pitchFamily="34" charset="0"/>
              </a:rPr>
              <a:t>Institut für Anorganische</a:t>
            </a:r>
          </a:p>
          <a:p>
            <a:pPr>
              <a:spcBef>
                <a:spcPct val="20000"/>
              </a:spcBef>
              <a:buSzPct val="85000"/>
            </a:pPr>
            <a:r>
              <a:rPr lang="de-DE" altLang="de-DE" dirty="0">
                <a:latin typeface="Meta Offc Pro" panose="020B0504030101020102" pitchFamily="34" charset="0"/>
              </a:rPr>
              <a:t>und Analytische Chemie</a:t>
            </a:r>
          </a:p>
          <a:p>
            <a:pPr>
              <a:spcBef>
                <a:spcPct val="20000"/>
              </a:spcBef>
              <a:buSzPct val="85000"/>
            </a:pPr>
            <a:endParaRPr lang="de-DE" altLang="de-DE" dirty="0">
              <a:latin typeface="Meta Offc Pro" panose="020B0504030101020102" pitchFamily="34" charset="0"/>
            </a:endParaRPr>
          </a:p>
          <a:p>
            <a:pPr>
              <a:spcBef>
                <a:spcPct val="20000"/>
              </a:spcBef>
              <a:buSzPct val="85000"/>
            </a:pPr>
            <a:endParaRPr lang="de-DE" altLang="de-DE" sz="1200" dirty="0">
              <a:latin typeface="Meta Offc Pro" panose="020B0504030101020102" pitchFamily="34" charset="0"/>
            </a:endParaRPr>
          </a:p>
          <a:p>
            <a:pPr>
              <a:spcBef>
                <a:spcPct val="20000"/>
              </a:spcBef>
              <a:buSzPct val="85000"/>
            </a:pPr>
            <a:endParaRPr lang="de-DE" altLang="de-DE" sz="1200" dirty="0"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2000" dirty="0">
                <a:latin typeface="Meta Offc Pro" panose="020B0504030101020102" pitchFamily="34" charset="0"/>
              </a:rPr>
              <a:t>Betreuer:</a:t>
            </a:r>
          </a:p>
          <a:p>
            <a:pPr algn="just">
              <a:spcBef>
                <a:spcPct val="20000"/>
              </a:spcBef>
              <a:buSzPct val="85000"/>
            </a:pPr>
            <a:r>
              <a:rPr lang="de-DE" altLang="de-DE" sz="2000" dirty="0">
                <a:latin typeface="Meta Offc Pro" panose="020B0504030101020102" pitchFamily="34" charset="0"/>
              </a:rPr>
              <a:t>Prof. Dr. </a:t>
            </a:r>
            <a:r>
              <a:rPr lang="de-DE" altLang="de-DE" dirty="0">
                <a:latin typeface="Meta Offc Pro" panose="020B0504030101020102" pitchFamily="34" charset="0"/>
              </a:rPr>
              <a:t>U. Karst</a:t>
            </a:r>
            <a:endParaRPr lang="de-DE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A1265873-F5E8-4F48-9F7A-D338B2EBAA97}"/>
              </a:ext>
            </a:extLst>
          </p:cNvPr>
          <p:cNvSpPr/>
          <p:nvPr/>
        </p:nvSpPr>
        <p:spPr>
          <a:xfrm flipV="1">
            <a:off x="-964" y="6125173"/>
            <a:ext cx="12204700" cy="45719"/>
          </a:xfrm>
          <a:prstGeom prst="rect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7A5875C9-A268-472C-8E3E-13FE4BCA6239}"/>
              </a:ext>
            </a:extLst>
          </p:cNvPr>
          <p:cNvSpPr/>
          <p:nvPr/>
        </p:nvSpPr>
        <p:spPr>
          <a:xfrm flipV="1">
            <a:off x="0" y="2299653"/>
            <a:ext cx="12204700" cy="45719"/>
          </a:xfrm>
          <a:prstGeom prst="rect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5414EB8-CB41-4C39-8757-ED916C4639B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49824" y="93662"/>
            <a:ext cx="1295400" cy="12573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8174630-0DFF-4347-BEBC-897AC1F86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2907" y="2627901"/>
            <a:ext cx="3955056" cy="26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0563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2FD06E5-06FF-7835-C729-54BD19E2F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694" y="1562267"/>
            <a:ext cx="9340950" cy="971551"/>
          </a:xfrm>
        </p:spPr>
        <p:txBody>
          <a:bodyPr/>
          <a:lstStyle/>
          <a:p>
            <a:pPr algn="ctr"/>
            <a:r>
              <a:rPr lang="de-DE" sz="2000" dirty="0">
                <a:latin typeface="Meta Offc Pro" panose="020B0504030101020102" pitchFamily="34" charset="0"/>
              </a:rPr>
              <a:t>Wasserlösliche lumineszierende Platin(II)-Komplexe zur</a:t>
            </a:r>
            <a:br>
              <a:rPr lang="de-DE" sz="2000" dirty="0">
                <a:latin typeface="Meta Offc Pro" panose="020B0504030101020102" pitchFamily="34" charset="0"/>
              </a:rPr>
            </a:br>
            <a:r>
              <a:rPr lang="de-DE" sz="2000" dirty="0">
                <a:latin typeface="Meta Offc Pro" panose="020B0504030101020102" pitchFamily="34" charset="0"/>
              </a:rPr>
              <a:t>selektiven Stabilisierung von Guanin-</a:t>
            </a:r>
            <a:r>
              <a:rPr lang="de-DE" sz="2000" dirty="0" err="1">
                <a:latin typeface="Meta Offc Pro" panose="020B0504030101020102" pitchFamily="34" charset="0"/>
              </a:rPr>
              <a:t>Quadruplex</a:t>
            </a:r>
            <a:r>
              <a:rPr lang="de-DE" sz="2000" dirty="0">
                <a:latin typeface="Meta Offc Pro" panose="020B0504030101020102" pitchFamily="34" charset="0"/>
              </a:rPr>
              <a:t>-Strukturen</a:t>
            </a:r>
            <a:endParaRPr lang="de-DE" sz="2000" i="1" dirty="0">
              <a:solidFill>
                <a:srgbClr val="FF0000"/>
              </a:solidFill>
              <a:latin typeface="Meta Offc Pro" panose="020B0504030101020102" pitchFamily="34" charset="0"/>
            </a:endParaRPr>
          </a:p>
        </p:txBody>
      </p:sp>
      <p:sp>
        <p:nvSpPr>
          <p:cNvPr id="8" name="Vertikaler Textplatzhalter 3">
            <a:extLst>
              <a:ext uri="{FF2B5EF4-FFF2-40B4-BE49-F238E27FC236}">
                <a16:creationId xmlns:a16="http://schemas.microsoft.com/office/drawing/2014/main" id="{3A89A4C1-04AD-44E1-BDA0-2562210B24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386732" y="2547601"/>
            <a:ext cx="5457267" cy="3421062"/>
          </a:xfrm>
        </p:spPr>
        <p:txBody>
          <a:bodyPr/>
          <a:lstStyle/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3000" b="1" dirty="0">
                <a:latin typeface="Meta Offc Pro" panose="020B0504030101020102" pitchFamily="34" charset="0"/>
              </a:rPr>
              <a:t>Simon Kroos</a:t>
            </a:r>
            <a:endParaRPr lang="de-DE" altLang="de-DE" sz="3000" dirty="0">
              <a:latin typeface="Meta Offc Pro" panose="020B0504030101020102" pitchFamily="34" charset="0"/>
            </a:endParaRPr>
          </a:p>
          <a:p>
            <a:pPr>
              <a:spcBef>
                <a:spcPct val="20000"/>
              </a:spcBef>
              <a:buSzPct val="85000"/>
            </a:pPr>
            <a:endParaRPr lang="de-DE" altLang="de-DE" dirty="0">
              <a:latin typeface="Meta Offc Pro" panose="020B0504030101020102" pitchFamily="34" charset="0"/>
            </a:endParaRPr>
          </a:p>
          <a:p>
            <a:pPr>
              <a:spcBef>
                <a:spcPct val="20000"/>
              </a:spcBef>
              <a:buSzPct val="85000"/>
            </a:pPr>
            <a:r>
              <a:rPr lang="de-DE" altLang="de-DE" dirty="0">
                <a:latin typeface="Meta Offc Pro" panose="020B0504030101020102" pitchFamily="34" charset="0"/>
              </a:rPr>
              <a:t>Institut für Anorganische </a:t>
            </a:r>
          </a:p>
          <a:p>
            <a:pPr>
              <a:spcBef>
                <a:spcPct val="20000"/>
              </a:spcBef>
              <a:buSzPct val="85000"/>
            </a:pPr>
            <a:r>
              <a:rPr lang="de-DE" altLang="de-DE" dirty="0">
                <a:latin typeface="Meta Offc Pro" panose="020B0504030101020102" pitchFamily="34" charset="0"/>
              </a:rPr>
              <a:t>und Analytische Chemie</a:t>
            </a:r>
          </a:p>
          <a:p>
            <a:pPr>
              <a:spcBef>
                <a:spcPct val="20000"/>
              </a:spcBef>
              <a:buSzPct val="85000"/>
            </a:pPr>
            <a:endParaRPr lang="de-DE" altLang="de-DE" dirty="0">
              <a:latin typeface="Meta Offc Pro" panose="020B0504030101020102" pitchFamily="34" charset="0"/>
            </a:endParaRPr>
          </a:p>
          <a:p>
            <a:pPr>
              <a:spcBef>
                <a:spcPct val="20000"/>
              </a:spcBef>
              <a:buSzPct val="85000"/>
            </a:pPr>
            <a:endParaRPr lang="de-DE" altLang="de-DE" sz="1200" dirty="0">
              <a:latin typeface="Meta Offc Pro" panose="020B0504030101020102" pitchFamily="34" charset="0"/>
            </a:endParaRPr>
          </a:p>
          <a:p>
            <a:pPr>
              <a:spcBef>
                <a:spcPct val="20000"/>
              </a:spcBef>
              <a:buSzPct val="85000"/>
            </a:pPr>
            <a:endParaRPr lang="de-DE" altLang="de-DE" sz="1200" dirty="0"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2000" dirty="0">
                <a:latin typeface="Meta Offc Pro" panose="020B0504030101020102" pitchFamily="34" charset="0"/>
              </a:rPr>
              <a:t>Betreuer:</a:t>
            </a:r>
          </a:p>
          <a:p>
            <a:pPr algn="just">
              <a:spcBef>
                <a:spcPct val="20000"/>
              </a:spcBef>
              <a:buSzPct val="85000"/>
            </a:pPr>
            <a:r>
              <a:rPr lang="de-DE" altLang="de-DE" sz="2000" dirty="0">
                <a:latin typeface="Meta Offc Pro" panose="020B0504030101020102" pitchFamily="34" charset="0"/>
              </a:rPr>
              <a:t>Prof. Dr. J. Müller</a:t>
            </a:r>
            <a:endParaRPr lang="de-DE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A1265873-F5E8-4F48-9F7A-D338B2EBAA97}"/>
              </a:ext>
            </a:extLst>
          </p:cNvPr>
          <p:cNvSpPr/>
          <p:nvPr/>
        </p:nvSpPr>
        <p:spPr>
          <a:xfrm flipV="1">
            <a:off x="-964" y="6125173"/>
            <a:ext cx="12204700" cy="45719"/>
          </a:xfrm>
          <a:prstGeom prst="rect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7A5875C9-A268-472C-8E3E-13FE4BCA6239}"/>
              </a:ext>
            </a:extLst>
          </p:cNvPr>
          <p:cNvSpPr/>
          <p:nvPr/>
        </p:nvSpPr>
        <p:spPr>
          <a:xfrm flipV="1">
            <a:off x="0" y="2299653"/>
            <a:ext cx="12204700" cy="45719"/>
          </a:xfrm>
          <a:prstGeom prst="rect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5414EB8-CB41-4C39-8757-ED916C4639B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49824" y="93662"/>
            <a:ext cx="1295400" cy="12573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03" y="2690328"/>
            <a:ext cx="4292019" cy="3062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361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2FD06E5-06FF-7835-C729-54BD19E2F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75251" y="1405698"/>
            <a:ext cx="12204700" cy="971551"/>
          </a:xfrm>
        </p:spPr>
        <p:txBody>
          <a:bodyPr/>
          <a:lstStyle/>
          <a:p>
            <a:pPr algn="ctr"/>
            <a:r>
              <a:rPr lang="en-US" sz="2000" dirty="0">
                <a:latin typeface="Meta Offc Pro" panose="020B0504030101020102" pitchFamily="34" charset="0"/>
              </a:rPr>
              <a:t>Controlled supramolecular</a:t>
            </a:r>
            <a:br>
              <a:rPr lang="en-US" sz="2000" dirty="0">
                <a:latin typeface="Meta Offc Pro" panose="020B0504030101020102" pitchFamily="34" charset="0"/>
              </a:rPr>
            </a:br>
            <a:r>
              <a:rPr lang="en-US" sz="2000" dirty="0" err="1">
                <a:latin typeface="Meta Offc Pro" panose="020B0504030101020102" pitchFamily="34" charset="0"/>
              </a:rPr>
              <a:t>polymerisation</a:t>
            </a:r>
            <a:r>
              <a:rPr lang="en-US" sz="2000" dirty="0">
                <a:latin typeface="Meta Offc Pro" panose="020B0504030101020102" pitchFamily="34" charset="0"/>
              </a:rPr>
              <a:t> of </a:t>
            </a:r>
            <a:r>
              <a:rPr lang="en-US" sz="2000" dirty="0" err="1">
                <a:latin typeface="Meta Offc Pro" panose="020B0504030101020102" pitchFamily="34" charset="0"/>
              </a:rPr>
              <a:t>tetrapyridyl</a:t>
            </a:r>
            <a:r>
              <a:rPr lang="en-US" sz="2000" dirty="0">
                <a:latin typeface="Meta Offc Pro" panose="020B0504030101020102" pitchFamily="34" charset="0"/>
              </a:rPr>
              <a:t>-based d</a:t>
            </a:r>
            <a:r>
              <a:rPr lang="en-US" sz="2000" baseline="30000" dirty="0">
                <a:latin typeface="Meta Offc Pro" panose="020B0504030101020102" pitchFamily="34" charset="0"/>
              </a:rPr>
              <a:t>8</a:t>
            </a:r>
            <a:r>
              <a:rPr lang="en-US" sz="2000" dirty="0">
                <a:latin typeface="Meta Offc Pro" panose="020B0504030101020102" pitchFamily="34" charset="0"/>
              </a:rPr>
              <a:t> metal complexes</a:t>
            </a:r>
            <a:endParaRPr lang="en-US" sz="2000" dirty="0">
              <a:solidFill>
                <a:srgbClr val="FF0000"/>
              </a:solidFill>
              <a:latin typeface="Meta Offc Pro" panose="020B0504030101020102" pitchFamily="34" charset="0"/>
            </a:endParaRPr>
          </a:p>
        </p:txBody>
      </p:sp>
      <p:sp>
        <p:nvSpPr>
          <p:cNvPr id="8" name="Vertikaler Textplatzhalter 3">
            <a:extLst>
              <a:ext uri="{FF2B5EF4-FFF2-40B4-BE49-F238E27FC236}">
                <a16:creationId xmlns:a16="http://schemas.microsoft.com/office/drawing/2014/main" id="{3A89A4C1-04AD-44E1-BDA0-2562210B24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386732" y="2547601"/>
            <a:ext cx="5457267" cy="3421062"/>
          </a:xfrm>
        </p:spPr>
        <p:txBody>
          <a:bodyPr/>
          <a:lstStyle/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3000" b="1" dirty="0">
                <a:latin typeface="Meta Offc Pro" panose="020B0504030101020102" pitchFamily="34" charset="0"/>
              </a:rPr>
              <a:t>Timo Krüger</a:t>
            </a: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dirty="0">
              <a:latin typeface="Meta Offc Pro" panose="020B0504030101020102" pitchFamily="34" charset="0"/>
            </a:endParaRPr>
          </a:p>
          <a:p>
            <a:pPr>
              <a:spcBef>
                <a:spcPct val="20000"/>
              </a:spcBef>
              <a:buSzPct val="85000"/>
            </a:pPr>
            <a:r>
              <a:rPr lang="de-DE" altLang="de-DE" dirty="0">
                <a:solidFill>
                  <a:schemeClr val="bg2"/>
                </a:solidFill>
                <a:latin typeface="Meta Offc Pro" panose="020B0504030101020102" pitchFamily="34" charset="0"/>
              </a:rPr>
              <a:t>Organisch-Chemisches </a:t>
            </a:r>
            <a:r>
              <a:rPr lang="de-DE" altLang="de-DE" dirty="0">
                <a:latin typeface="Meta Offc Pro" panose="020B0504030101020102" pitchFamily="34" charset="0"/>
              </a:rPr>
              <a:t>Institut</a:t>
            </a:r>
          </a:p>
          <a:p>
            <a:pPr algn="just">
              <a:spcBef>
                <a:spcPct val="20000"/>
              </a:spcBef>
              <a:buSzPct val="85000"/>
            </a:pPr>
            <a:endParaRPr lang="de-DE" altLang="de-DE" dirty="0">
              <a:latin typeface="Meta Offc Pro" panose="020B0504030101020102" pitchFamily="34" charset="0"/>
            </a:endParaRPr>
          </a:p>
          <a:p>
            <a:pPr algn="just">
              <a:spcBef>
                <a:spcPct val="20000"/>
              </a:spcBef>
              <a:buSzPct val="85000"/>
            </a:pPr>
            <a:endParaRPr lang="de-DE" altLang="de-DE" dirty="0">
              <a:latin typeface="Meta Offc Pro" panose="020B0504030101020102" pitchFamily="34" charset="0"/>
            </a:endParaRPr>
          </a:p>
          <a:p>
            <a:pPr algn="just">
              <a:spcBef>
                <a:spcPct val="20000"/>
              </a:spcBef>
              <a:buSzPct val="85000"/>
            </a:pPr>
            <a:endParaRPr lang="de-DE" altLang="de-DE" dirty="0">
              <a:latin typeface="Meta Offc Pro" panose="020B0504030101020102" pitchFamily="34" charset="0"/>
            </a:endParaRPr>
          </a:p>
          <a:p>
            <a:pPr algn="just">
              <a:spcBef>
                <a:spcPct val="20000"/>
              </a:spcBef>
              <a:buSzPct val="85000"/>
            </a:pPr>
            <a:r>
              <a:rPr lang="de-DE" altLang="de-DE" dirty="0">
                <a:latin typeface="Meta Offc Pro" panose="020B0504030101020102" pitchFamily="34" charset="0"/>
              </a:rPr>
              <a:t>Betreuer:</a:t>
            </a:r>
          </a:p>
          <a:p>
            <a:pPr algn="just">
              <a:spcBef>
                <a:spcPct val="20000"/>
              </a:spcBef>
              <a:buSzPct val="85000"/>
            </a:pPr>
            <a:r>
              <a:rPr lang="de-DE" altLang="de-DE" dirty="0">
                <a:latin typeface="Meta Offc Pro" panose="020B0504030101020102" pitchFamily="34" charset="0"/>
              </a:rPr>
              <a:t>Prof. Dr. G. Fernández Huertas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EF9BED27-C426-44ED-A447-1F2E3F415926}"/>
              </a:ext>
            </a:extLst>
          </p:cNvPr>
          <p:cNvSpPr/>
          <p:nvPr/>
        </p:nvSpPr>
        <p:spPr>
          <a:xfrm flipV="1">
            <a:off x="0" y="6102313"/>
            <a:ext cx="12204700" cy="45719"/>
          </a:xfrm>
          <a:prstGeom prst="rect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48D920C9-5BF8-46CB-BF96-05EDA55C0168}"/>
              </a:ext>
            </a:extLst>
          </p:cNvPr>
          <p:cNvSpPr/>
          <p:nvPr/>
        </p:nvSpPr>
        <p:spPr>
          <a:xfrm flipV="1">
            <a:off x="0" y="2307368"/>
            <a:ext cx="12204700" cy="45719"/>
          </a:xfrm>
          <a:prstGeom prst="rect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EC716AC-60A3-42A6-AD75-EE8812CB028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49824" y="93662"/>
            <a:ext cx="1295400" cy="12573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2FFBB8BB-8CEB-4D4D-843B-B2C7CFAF7C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776" y="2685442"/>
            <a:ext cx="2085652" cy="3129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4721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2FD06E5-06FF-7835-C729-54BD19E2F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75251" y="1217007"/>
            <a:ext cx="12204700" cy="971551"/>
          </a:xfrm>
        </p:spPr>
        <p:txBody>
          <a:bodyPr/>
          <a:lstStyle/>
          <a:p>
            <a:pPr algn="ctr"/>
            <a:br>
              <a:rPr lang="en-US" sz="2000" i="0" u="none" strike="noStrike" dirty="0">
                <a:solidFill>
                  <a:srgbClr val="000000"/>
                </a:solidFill>
                <a:effectLst/>
                <a:latin typeface="Meta Offc Pro" panose="020B0504030101020102" pitchFamily="34" charset="0"/>
              </a:rPr>
            </a:br>
            <a:r>
              <a:rPr lang="en-US" sz="2000" i="0" u="none" strike="noStrike" dirty="0">
                <a:solidFill>
                  <a:srgbClr val="000000"/>
                </a:solidFill>
                <a:effectLst/>
                <a:latin typeface="Meta Offc Pro" panose="020B0504030101020102" pitchFamily="34" charset="0"/>
              </a:rPr>
              <a:t>Modification, Enrichment and Identification of</a:t>
            </a:r>
            <a:br>
              <a:rPr lang="en-US" sz="2000" i="0" u="none" strike="noStrike" dirty="0">
                <a:solidFill>
                  <a:srgbClr val="000000"/>
                </a:solidFill>
                <a:effectLst/>
                <a:latin typeface="Meta Offc Pro" panose="020B0504030101020102" pitchFamily="34" charset="0"/>
              </a:rPr>
            </a:br>
            <a:r>
              <a:rPr lang="en-US" sz="2000" i="0" u="none" strike="noStrike" dirty="0">
                <a:solidFill>
                  <a:srgbClr val="000000"/>
                </a:solidFill>
                <a:effectLst/>
                <a:latin typeface="Meta Offc Pro" panose="020B0504030101020102" pitchFamily="34" charset="0"/>
              </a:rPr>
              <a:t>Methyltransferase Target Sites in RNA</a:t>
            </a:r>
            <a:r>
              <a:rPr lang="en-US" sz="2000" dirty="0">
                <a:latin typeface="Meta Offc Pro" panose="020B0504030101020102" pitchFamily="34" charset="0"/>
              </a:rPr>
              <a:t> </a:t>
            </a:r>
            <a:endParaRPr lang="en-US" sz="2000" dirty="0">
              <a:solidFill>
                <a:srgbClr val="FF0000"/>
              </a:solidFill>
              <a:latin typeface="Meta Offc Pro" panose="020B0504030101020102" pitchFamily="34" charset="0"/>
            </a:endParaRPr>
          </a:p>
        </p:txBody>
      </p:sp>
      <p:sp>
        <p:nvSpPr>
          <p:cNvPr id="8" name="Vertikaler Textplatzhalter 3">
            <a:extLst>
              <a:ext uri="{FF2B5EF4-FFF2-40B4-BE49-F238E27FC236}">
                <a16:creationId xmlns:a16="http://schemas.microsoft.com/office/drawing/2014/main" id="{3A89A4C1-04AD-44E1-BDA0-2562210B24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386732" y="2547601"/>
            <a:ext cx="5457267" cy="3421062"/>
          </a:xfrm>
        </p:spPr>
        <p:txBody>
          <a:bodyPr/>
          <a:lstStyle/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3000" b="1" dirty="0">
                <a:latin typeface="Meta Offc Pro" panose="020B0504030101020102" pitchFamily="34" charset="0"/>
              </a:rPr>
              <a:t>Nadine Alexandra Kück</a:t>
            </a: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dirty="0">
              <a:latin typeface="Meta Offc Pro" panose="020B0504030101020102" pitchFamily="34" charset="0"/>
            </a:endParaRPr>
          </a:p>
          <a:p>
            <a:pPr>
              <a:spcBef>
                <a:spcPct val="20000"/>
              </a:spcBef>
              <a:buSzPct val="85000"/>
            </a:pPr>
            <a:r>
              <a:rPr lang="de-DE" altLang="de-DE" dirty="0">
                <a:latin typeface="Meta Offc Pro" panose="020B0504030101020102" pitchFamily="34" charset="0"/>
              </a:rPr>
              <a:t>Institut für Biochemie</a:t>
            </a:r>
          </a:p>
          <a:p>
            <a:pPr algn="just">
              <a:spcBef>
                <a:spcPct val="20000"/>
              </a:spcBef>
              <a:buSzPct val="85000"/>
            </a:pPr>
            <a:endParaRPr lang="de-DE" altLang="de-DE" dirty="0">
              <a:latin typeface="Meta Offc Pro" panose="020B0504030101020102" pitchFamily="34" charset="0"/>
            </a:endParaRPr>
          </a:p>
          <a:p>
            <a:pPr algn="just">
              <a:spcBef>
                <a:spcPct val="20000"/>
              </a:spcBef>
              <a:buSzPct val="85000"/>
            </a:pPr>
            <a:endParaRPr lang="de-DE" altLang="de-DE" dirty="0">
              <a:latin typeface="Meta Offc Pro" panose="020B0504030101020102" pitchFamily="34" charset="0"/>
            </a:endParaRPr>
          </a:p>
          <a:p>
            <a:pPr algn="just">
              <a:spcBef>
                <a:spcPct val="20000"/>
              </a:spcBef>
              <a:buSzPct val="85000"/>
            </a:pPr>
            <a:endParaRPr lang="de-DE" altLang="de-DE" dirty="0">
              <a:latin typeface="Meta Offc Pro" panose="020B0504030101020102" pitchFamily="34" charset="0"/>
            </a:endParaRPr>
          </a:p>
          <a:p>
            <a:pPr algn="just">
              <a:spcBef>
                <a:spcPct val="20000"/>
              </a:spcBef>
              <a:buSzPct val="85000"/>
            </a:pPr>
            <a:r>
              <a:rPr lang="de-DE" altLang="de-DE" dirty="0">
                <a:latin typeface="Meta Offc Pro" panose="020B0504030101020102" pitchFamily="34" charset="0"/>
              </a:rPr>
              <a:t>Betreuerin:</a:t>
            </a:r>
          </a:p>
          <a:p>
            <a:pPr algn="just">
              <a:spcBef>
                <a:spcPct val="20000"/>
              </a:spcBef>
              <a:buSzPct val="85000"/>
            </a:pPr>
            <a:r>
              <a:rPr lang="de-DE" altLang="de-DE" dirty="0">
                <a:latin typeface="Meta Offc Pro" panose="020B0504030101020102" pitchFamily="34" charset="0"/>
              </a:rPr>
              <a:t>Prof.‘in Dr. A. Rentmeister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EF9BED27-C426-44ED-A447-1F2E3F415926}"/>
              </a:ext>
            </a:extLst>
          </p:cNvPr>
          <p:cNvSpPr/>
          <p:nvPr/>
        </p:nvSpPr>
        <p:spPr>
          <a:xfrm flipV="1">
            <a:off x="0" y="6102313"/>
            <a:ext cx="12204700" cy="45719"/>
          </a:xfrm>
          <a:prstGeom prst="rect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48D920C9-5BF8-46CB-BF96-05EDA55C0168}"/>
              </a:ext>
            </a:extLst>
          </p:cNvPr>
          <p:cNvSpPr/>
          <p:nvPr/>
        </p:nvSpPr>
        <p:spPr>
          <a:xfrm flipV="1">
            <a:off x="0" y="2307368"/>
            <a:ext cx="12204700" cy="45719"/>
          </a:xfrm>
          <a:prstGeom prst="rect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EC716AC-60A3-42A6-AD75-EE8812CB028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49824" y="93662"/>
            <a:ext cx="1295400" cy="12573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F9481E9-7A2D-4A61-936F-FA47E4761A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2582" y="2706534"/>
            <a:ext cx="2243805" cy="3139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7871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2FD06E5-06FF-7835-C729-54BD19E2F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75251" y="1278479"/>
            <a:ext cx="12204700" cy="971551"/>
          </a:xfrm>
        </p:spPr>
        <p:txBody>
          <a:bodyPr/>
          <a:lstStyle/>
          <a:p>
            <a:pPr algn="ctr"/>
            <a:br>
              <a:rPr lang="de-DE" sz="2000" i="0" u="none" strike="noStrike" dirty="0">
                <a:solidFill>
                  <a:srgbClr val="000000"/>
                </a:solidFill>
                <a:effectLst/>
                <a:latin typeface="Meta Offc Pro" panose="020B0504030101020102" pitchFamily="34" charset="0"/>
              </a:rPr>
            </a:br>
            <a:r>
              <a:rPr lang="de-DE" sz="2000" i="0" u="none" strike="noStrike" dirty="0">
                <a:solidFill>
                  <a:srgbClr val="000000"/>
                </a:solidFill>
                <a:effectLst/>
                <a:latin typeface="Meta Offc Pro" panose="020B0504030101020102" pitchFamily="34" charset="0"/>
              </a:rPr>
              <a:t>Untersuchungen zum </a:t>
            </a:r>
            <a:r>
              <a:rPr lang="de-DE" sz="2000" i="0" u="none" strike="noStrike" dirty="0" err="1">
                <a:solidFill>
                  <a:srgbClr val="000000"/>
                </a:solidFill>
                <a:effectLst/>
                <a:latin typeface="Meta Offc Pro" panose="020B0504030101020102" pitchFamily="34" charset="0"/>
              </a:rPr>
              <a:t>Endocannabinoid</a:t>
            </a:r>
            <a:r>
              <a:rPr lang="de-DE" sz="2000" i="0" u="none" strike="noStrike" dirty="0">
                <a:solidFill>
                  <a:srgbClr val="000000"/>
                </a:solidFill>
                <a:effectLst/>
                <a:latin typeface="Meta Offc Pro" panose="020B0504030101020102" pitchFamily="34" charset="0"/>
              </a:rPr>
              <a:t>-Stoffwechsel</a:t>
            </a:r>
            <a:br>
              <a:rPr lang="de-DE" sz="2000" i="0" u="none" strike="noStrike" dirty="0">
                <a:solidFill>
                  <a:srgbClr val="000000"/>
                </a:solidFill>
                <a:effectLst/>
                <a:latin typeface="Meta Offc Pro" panose="020B0504030101020102" pitchFamily="34" charset="0"/>
              </a:rPr>
            </a:br>
            <a:r>
              <a:rPr lang="de-DE" sz="2000" i="0" u="none" strike="noStrike" dirty="0">
                <a:solidFill>
                  <a:srgbClr val="000000"/>
                </a:solidFill>
                <a:effectLst/>
                <a:latin typeface="Meta Offc Pro" panose="020B0504030101020102" pitchFamily="34" charset="0"/>
              </a:rPr>
              <a:t>humaner Spermien</a:t>
            </a:r>
            <a:r>
              <a:rPr lang="de-DE" sz="2000" dirty="0">
                <a:latin typeface="Meta Offc Pro" panose="020B0504030101020102" pitchFamily="34" charset="0"/>
              </a:rPr>
              <a:t> </a:t>
            </a:r>
            <a:endParaRPr lang="en-US" sz="2200" dirty="0">
              <a:solidFill>
                <a:srgbClr val="FF0000"/>
              </a:solidFill>
              <a:latin typeface="Meta Offc Pro" panose="020B0504030101020102" pitchFamily="34" charset="0"/>
            </a:endParaRPr>
          </a:p>
        </p:txBody>
      </p:sp>
      <p:sp>
        <p:nvSpPr>
          <p:cNvPr id="8" name="Vertikaler Textplatzhalter 3">
            <a:extLst>
              <a:ext uri="{FF2B5EF4-FFF2-40B4-BE49-F238E27FC236}">
                <a16:creationId xmlns:a16="http://schemas.microsoft.com/office/drawing/2014/main" id="{3A89A4C1-04AD-44E1-BDA0-2562210B24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386732" y="2547601"/>
            <a:ext cx="5457267" cy="3421062"/>
          </a:xfrm>
        </p:spPr>
        <p:txBody>
          <a:bodyPr/>
          <a:lstStyle/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3000" b="1" dirty="0">
                <a:latin typeface="Meta Offc Pro" panose="020B0504030101020102" pitchFamily="34" charset="0"/>
              </a:rPr>
              <a:t>Thomas Gabriel Lange</a:t>
            </a: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dirty="0">
              <a:latin typeface="Meta Offc Pro" panose="020B0504030101020102" pitchFamily="34" charset="0"/>
            </a:endParaRPr>
          </a:p>
          <a:p>
            <a:pPr>
              <a:spcBef>
                <a:spcPct val="20000"/>
              </a:spcBef>
              <a:buSzPct val="85000"/>
            </a:pPr>
            <a:r>
              <a:rPr lang="de-DE" altLang="de-DE" sz="1800" dirty="0">
                <a:latin typeface="Meta Offc Pro" panose="020B0504030101020102" pitchFamily="34" charset="0"/>
              </a:rPr>
              <a:t>Institut für Pharmazeutische</a:t>
            </a:r>
          </a:p>
          <a:p>
            <a:pPr>
              <a:spcBef>
                <a:spcPct val="20000"/>
              </a:spcBef>
              <a:buSzPct val="85000"/>
            </a:pPr>
            <a:r>
              <a:rPr lang="de-DE" altLang="de-DE" sz="1800" dirty="0">
                <a:latin typeface="Meta Offc Pro" panose="020B0504030101020102" pitchFamily="34" charset="0"/>
              </a:rPr>
              <a:t>und Medizinische Chemie,</a:t>
            </a:r>
          </a:p>
          <a:p>
            <a:pPr>
              <a:spcBef>
                <a:spcPct val="20000"/>
              </a:spcBef>
              <a:buSzPct val="85000"/>
            </a:pPr>
            <a:r>
              <a:rPr lang="de-DE" altLang="de-DE" sz="1800" dirty="0">
                <a:latin typeface="Meta Offc Pro" panose="020B0504030101020102" pitchFamily="34" charset="0"/>
              </a:rPr>
              <a:t>Cells in Motion </a:t>
            </a:r>
            <a:r>
              <a:rPr lang="de-DE" altLang="de-DE" sz="1800" dirty="0" err="1">
                <a:latin typeface="Meta Offc Pro" panose="020B0504030101020102" pitchFamily="34" charset="0"/>
              </a:rPr>
              <a:t>Interfaculty</a:t>
            </a:r>
            <a:r>
              <a:rPr lang="de-DE" altLang="de-DE" sz="1800" dirty="0">
                <a:latin typeface="Meta Offc Pro" panose="020B0504030101020102" pitchFamily="34" charset="0"/>
              </a:rPr>
              <a:t> </a:t>
            </a:r>
            <a:r>
              <a:rPr lang="de-DE" altLang="de-DE" sz="1800" dirty="0" err="1">
                <a:latin typeface="Meta Offc Pro" panose="020B0504030101020102" pitchFamily="34" charset="0"/>
              </a:rPr>
              <a:t>Centre</a:t>
            </a:r>
            <a:endParaRPr lang="de-DE" altLang="de-DE" sz="1800" dirty="0">
              <a:latin typeface="Meta Offc Pro" panose="020B0504030101020102" pitchFamily="34" charset="0"/>
            </a:endParaRPr>
          </a:p>
          <a:p>
            <a:pPr algn="just">
              <a:spcBef>
                <a:spcPct val="20000"/>
              </a:spcBef>
              <a:buSzPct val="85000"/>
            </a:pPr>
            <a:endParaRPr lang="de-DE" altLang="de-DE" dirty="0">
              <a:latin typeface="Meta Offc Pro" panose="020B0504030101020102" pitchFamily="34" charset="0"/>
            </a:endParaRPr>
          </a:p>
          <a:p>
            <a:pPr algn="just">
              <a:spcBef>
                <a:spcPct val="20000"/>
              </a:spcBef>
              <a:buSzPct val="85000"/>
            </a:pPr>
            <a:r>
              <a:rPr lang="de-DE" altLang="de-DE" sz="1800" dirty="0">
                <a:latin typeface="Meta Offc Pro" panose="020B0504030101020102" pitchFamily="34" charset="0"/>
              </a:rPr>
              <a:t>Betreuer:</a:t>
            </a:r>
          </a:p>
          <a:p>
            <a:pPr algn="just">
              <a:spcBef>
                <a:spcPct val="20000"/>
              </a:spcBef>
              <a:buSzPct val="85000"/>
            </a:pPr>
            <a:r>
              <a:rPr lang="de-DE" altLang="de-DE" sz="1800" dirty="0">
                <a:latin typeface="Meta Offc Pro" panose="020B0504030101020102" pitchFamily="34" charset="0"/>
              </a:rPr>
              <a:t>Prof. Dr. M. Lehr</a:t>
            </a:r>
          </a:p>
          <a:p>
            <a:pPr algn="just">
              <a:spcBef>
                <a:spcPct val="20000"/>
              </a:spcBef>
              <a:buSzPct val="85000"/>
            </a:pPr>
            <a:r>
              <a:rPr lang="de-DE" altLang="de-DE" sz="1800" dirty="0">
                <a:latin typeface="Meta Offc Pro" panose="020B0504030101020102" pitchFamily="34" charset="0"/>
              </a:rPr>
              <a:t>Prof. Dr. T. </a:t>
            </a:r>
            <a:r>
              <a:rPr lang="de-DE" altLang="de-DE" sz="1800" dirty="0" err="1">
                <a:latin typeface="Meta Offc Pro" panose="020B0504030101020102" pitchFamily="34" charset="0"/>
              </a:rPr>
              <a:t>Strünker</a:t>
            </a:r>
            <a:endParaRPr lang="de-DE" altLang="de-DE" sz="1800" dirty="0">
              <a:latin typeface="Meta Offc Pro" panose="020B0504030101020102" pitchFamily="34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EF9BED27-C426-44ED-A447-1F2E3F415926}"/>
              </a:ext>
            </a:extLst>
          </p:cNvPr>
          <p:cNvSpPr/>
          <p:nvPr/>
        </p:nvSpPr>
        <p:spPr>
          <a:xfrm flipV="1">
            <a:off x="0" y="6102313"/>
            <a:ext cx="12204700" cy="45719"/>
          </a:xfrm>
          <a:prstGeom prst="rect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48D920C9-5BF8-46CB-BF96-05EDA55C0168}"/>
              </a:ext>
            </a:extLst>
          </p:cNvPr>
          <p:cNvSpPr/>
          <p:nvPr/>
        </p:nvSpPr>
        <p:spPr>
          <a:xfrm flipV="1">
            <a:off x="0" y="2307368"/>
            <a:ext cx="12204700" cy="45719"/>
          </a:xfrm>
          <a:prstGeom prst="rect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EC716AC-60A3-42A6-AD75-EE8812CB028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49824" y="93662"/>
            <a:ext cx="1295400" cy="12573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201" y="2627499"/>
            <a:ext cx="3214007" cy="3214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5600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2FD06E5-06FF-7835-C729-54BD19E2F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75251" y="1163219"/>
            <a:ext cx="12204700" cy="971551"/>
          </a:xfrm>
        </p:spPr>
        <p:txBody>
          <a:bodyPr/>
          <a:lstStyle/>
          <a:p>
            <a:pPr algn="ctr"/>
            <a:br>
              <a:rPr lang="en-US" sz="2000" i="0" u="none" strike="noStrike" dirty="0">
                <a:solidFill>
                  <a:srgbClr val="000000"/>
                </a:solidFill>
                <a:effectLst/>
                <a:latin typeface="Meta Offc Pro" panose="020B0504030101020102" pitchFamily="34" charset="0"/>
              </a:rPr>
            </a:br>
            <a:r>
              <a:rPr lang="en-US" sz="2000" i="0" u="none" strike="noStrike" dirty="0">
                <a:solidFill>
                  <a:srgbClr val="000000"/>
                </a:solidFill>
                <a:effectLst/>
                <a:latin typeface="Meta Offc Pro" panose="020B0504030101020102" pitchFamily="34" charset="0"/>
              </a:rPr>
              <a:t>Supramolecular Polymerization of</a:t>
            </a:r>
            <a:br>
              <a:rPr lang="en-US" sz="2000" i="0" u="none" strike="noStrike" dirty="0">
                <a:solidFill>
                  <a:srgbClr val="000000"/>
                </a:solidFill>
                <a:effectLst/>
                <a:latin typeface="Meta Offc Pro" panose="020B0504030101020102" pitchFamily="34" charset="0"/>
              </a:rPr>
            </a:br>
            <a:r>
              <a:rPr lang="en-US" sz="2000" i="0" u="none" strike="noStrike" dirty="0">
                <a:solidFill>
                  <a:srgbClr val="000000"/>
                </a:solidFill>
                <a:effectLst/>
                <a:latin typeface="Meta Offc Pro" panose="020B0504030101020102" pitchFamily="34" charset="0"/>
              </a:rPr>
              <a:t>BODIPY and BOPHY Dyes</a:t>
            </a:r>
            <a:r>
              <a:rPr lang="en-US" sz="2000" dirty="0">
                <a:latin typeface="Meta Offc Pro" panose="020B0504030101020102" pitchFamily="34" charset="0"/>
              </a:rPr>
              <a:t> </a:t>
            </a:r>
            <a:endParaRPr lang="en-US" sz="2000" dirty="0">
              <a:solidFill>
                <a:srgbClr val="FF0000"/>
              </a:solidFill>
              <a:latin typeface="Meta Offc Pro" panose="020B0504030101020102" pitchFamily="34" charset="0"/>
            </a:endParaRPr>
          </a:p>
        </p:txBody>
      </p:sp>
      <p:sp>
        <p:nvSpPr>
          <p:cNvPr id="8" name="Vertikaler Textplatzhalter 3">
            <a:extLst>
              <a:ext uri="{FF2B5EF4-FFF2-40B4-BE49-F238E27FC236}">
                <a16:creationId xmlns:a16="http://schemas.microsoft.com/office/drawing/2014/main" id="{3A89A4C1-04AD-44E1-BDA0-2562210B24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386732" y="2547601"/>
            <a:ext cx="5457267" cy="3421062"/>
          </a:xfrm>
        </p:spPr>
        <p:txBody>
          <a:bodyPr/>
          <a:lstStyle/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3000" b="1" dirty="0" err="1">
                <a:latin typeface="Meta Offc Pro" panose="020B0504030101020102" pitchFamily="34" charset="0"/>
              </a:rPr>
              <a:t>Rasitha</a:t>
            </a:r>
            <a:r>
              <a:rPr lang="de-DE" altLang="de-DE" sz="3000" b="1" dirty="0">
                <a:latin typeface="Meta Offc Pro" panose="020B0504030101020102" pitchFamily="34" charset="0"/>
              </a:rPr>
              <a:t> </a:t>
            </a:r>
            <a:r>
              <a:rPr lang="de-DE" altLang="de-DE" sz="3000" b="1" dirty="0" err="1">
                <a:latin typeface="Meta Offc Pro" panose="020B0504030101020102" pitchFamily="34" charset="0"/>
              </a:rPr>
              <a:t>Manha</a:t>
            </a:r>
            <a:r>
              <a:rPr lang="de-DE" altLang="de-DE" sz="3000" b="1" dirty="0">
                <a:latin typeface="Meta Offc Pro" panose="020B0504030101020102" pitchFamily="34" charset="0"/>
              </a:rPr>
              <a:t> </a:t>
            </a:r>
            <a:r>
              <a:rPr lang="de-DE" altLang="de-DE" sz="3000" b="1" dirty="0" err="1">
                <a:latin typeface="Meta Offc Pro" panose="020B0504030101020102" pitchFamily="34" charset="0"/>
              </a:rPr>
              <a:t>Veedu</a:t>
            </a:r>
            <a:endParaRPr lang="de-DE" altLang="de-DE" sz="3000" b="1" dirty="0"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dirty="0">
              <a:latin typeface="Meta Offc Pro" panose="020B0504030101020102" pitchFamily="34" charset="0"/>
            </a:endParaRPr>
          </a:p>
          <a:p>
            <a:pPr>
              <a:spcBef>
                <a:spcPct val="20000"/>
              </a:spcBef>
              <a:buSzPct val="85000"/>
            </a:pPr>
            <a:r>
              <a:rPr lang="de-DE" altLang="de-DE" dirty="0">
                <a:solidFill>
                  <a:schemeClr val="bg2"/>
                </a:solidFill>
                <a:latin typeface="Meta Offc Pro" panose="020B0504030101020102" pitchFamily="34" charset="0"/>
              </a:rPr>
              <a:t>Organisch-Chemisches </a:t>
            </a:r>
            <a:r>
              <a:rPr lang="de-DE" altLang="de-DE" dirty="0">
                <a:latin typeface="Meta Offc Pro" panose="020B0504030101020102" pitchFamily="34" charset="0"/>
              </a:rPr>
              <a:t>Institut</a:t>
            </a:r>
          </a:p>
          <a:p>
            <a:pPr algn="just">
              <a:spcBef>
                <a:spcPct val="20000"/>
              </a:spcBef>
              <a:buSzPct val="85000"/>
            </a:pPr>
            <a:endParaRPr lang="de-DE" altLang="de-DE" dirty="0">
              <a:latin typeface="Meta Offc Pro" panose="020B0504030101020102" pitchFamily="34" charset="0"/>
            </a:endParaRPr>
          </a:p>
          <a:p>
            <a:pPr algn="just">
              <a:spcBef>
                <a:spcPct val="20000"/>
              </a:spcBef>
              <a:buSzPct val="85000"/>
            </a:pPr>
            <a:endParaRPr lang="de-DE" altLang="de-DE" dirty="0">
              <a:latin typeface="Meta Offc Pro" panose="020B0504030101020102" pitchFamily="34" charset="0"/>
            </a:endParaRPr>
          </a:p>
          <a:p>
            <a:pPr algn="just">
              <a:spcBef>
                <a:spcPct val="20000"/>
              </a:spcBef>
              <a:buSzPct val="85000"/>
            </a:pPr>
            <a:endParaRPr lang="de-DE" altLang="de-DE" dirty="0">
              <a:latin typeface="Meta Offc Pro" panose="020B0504030101020102" pitchFamily="34" charset="0"/>
            </a:endParaRPr>
          </a:p>
          <a:p>
            <a:pPr algn="just">
              <a:spcBef>
                <a:spcPct val="20000"/>
              </a:spcBef>
              <a:buSzPct val="85000"/>
            </a:pPr>
            <a:r>
              <a:rPr lang="de-DE" altLang="de-DE" dirty="0">
                <a:latin typeface="Meta Offc Pro" panose="020B0504030101020102" pitchFamily="34" charset="0"/>
              </a:rPr>
              <a:t>Betreuer:</a:t>
            </a:r>
          </a:p>
          <a:p>
            <a:pPr algn="just">
              <a:spcBef>
                <a:spcPct val="20000"/>
              </a:spcBef>
              <a:buSzPct val="85000"/>
            </a:pPr>
            <a:r>
              <a:rPr lang="de-DE" altLang="de-DE" dirty="0">
                <a:latin typeface="Meta Offc Pro" panose="020B0504030101020102" pitchFamily="34" charset="0"/>
              </a:rPr>
              <a:t>Prof. Dr. G. Fernández-Huertas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EF9BED27-C426-44ED-A447-1F2E3F415926}"/>
              </a:ext>
            </a:extLst>
          </p:cNvPr>
          <p:cNvSpPr/>
          <p:nvPr/>
        </p:nvSpPr>
        <p:spPr>
          <a:xfrm flipV="1">
            <a:off x="0" y="6102313"/>
            <a:ext cx="12204700" cy="45719"/>
          </a:xfrm>
          <a:prstGeom prst="rect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48D920C9-5BF8-46CB-BF96-05EDA55C0168}"/>
              </a:ext>
            </a:extLst>
          </p:cNvPr>
          <p:cNvSpPr/>
          <p:nvPr/>
        </p:nvSpPr>
        <p:spPr>
          <a:xfrm flipV="1">
            <a:off x="0" y="2307368"/>
            <a:ext cx="12204700" cy="45719"/>
          </a:xfrm>
          <a:prstGeom prst="rect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EC716AC-60A3-42A6-AD75-EE8812CB028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49824" y="93662"/>
            <a:ext cx="1295400" cy="12573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79795F0-6259-4BDC-B1DF-727CD883F8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699"/>
          <a:stretch/>
        </p:blipFill>
        <p:spPr>
          <a:xfrm>
            <a:off x="2117404" y="2635787"/>
            <a:ext cx="3090701" cy="318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3234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2FD06E5-06FF-7835-C729-54BD19E2F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z="2800" dirty="0">
                <a:latin typeface="Meta Offc Pro" panose="020B0504030101020102" pitchFamily="34" charset="0"/>
              </a:rPr>
              <a:t>Anzahl der Promovendinnen/Promovenden</a:t>
            </a:r>
            <a:endParaRPr lang="de-DE" dirty="0"/>
          </a:p>
        </p:txBody>
      </p:sp>
      <p:sp>
        <p:nvSpPr>
          <p:cNvPr id="4" name="Vertikaler Textplatzhalter 3">
            <a:extLst>
              <a:ext uri="{FF2B5EF4-FFF2-40B4-BE49-F238E27FC236}">
                <a16:creationId xmlns:a16="http://schemas.microsoft.com/office/drawing/2014/main" id="{2DBB26F8-3DB2-C7B5-3E71-1660A3CCCA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de-DE" altLang="de-DE" sz="2400" b="1" dirty="0">
                <a:solidFill>
                  <a:srgbClr val="333F48"/>
                </a:solidFill>
                <a:latin typeface="Meta Offc Pro" panose="020B0504030101020102" pitchFamily="34" charset="0"/>
                <a:ea typeface="+mj-ea"/>
              </a:rPr>
              <a:t>Lehreinheit Chemie						</a:t>
            </a:r>
            <a:r>
              <a:rPr lang="de-DE" altLang="de-DE" sz="2400" b="1" dirty="0">
                <a:latin typeface="Meta Offc Pro" panose="020B0504030101020102" pitchFamily="34" charset="0"/>
                <a:ea typeface="+mj-ea"/>
              </a:rPr>
              <a:t>26</a:t>
            </a:r>
          </a:p>
          <a:p>
            <a:pPr>
              <a:buFontTx/>
              <a:buNone/>
            </a:pPr>
            <a:r>
              <a:rPr lang="de-DE" altLang="de-DE" sz="2400" b="1" dirty="0">
                <a:solidFill>
                  <a:srgbClr val="333F48"/>
                </a:solidFill>
                <a:latin typeface="Meta Offc Pro" panose="020B0504030101020102" pitchFamily="34" charset="0"/>
                <a:ea typeface="+mj-ea"/>
              </a:rPr>
              <a:t>Lehreinheit Pharmazie		  	 		10</a:t>
            </a:r>
          </a:p>
          <a:p>
            <a:pPr>
              <a:buFontTx/>
              <a:buNone/>
            </a:pPr>
            <a:r>
              <a:rPr lang="de-DE" altLang="de-DE" sz="2400" b="1" dirty="0">
                <a:solidFill>
                  <a:srgbClr val="333F48"/>
                </a:solidFill>
                <a:latin typeface="Meta Offc Pro" panose="020B0504030101020102" pitchFamily="34" charset="0"/>
                <a:ea typeface="+mj-ea"/>
              </a:rPr>
              <a:t>Lehreinheit Lebensmittelchemie				  0</a:t>
            </a:r>
          </a:p>
          <a:p>
            <a:endParaRPr lang="de-DE" altLang="de-DE" sz="2400" b="1" dirty="0">
              <a:solidFill>
                <a:srgbClr val="333F48"/>
              </a:solidFill>
              <a:latin typeface="Meta Offc Pro" panose="020B0504030101020102" pitchFamily="34" charset="0"/>
              <a:ea typeface="+mj-ea"/>
            </a:endParaRPr>
          </a:p>
          <a:p>
            <a:pPr>
              <a:buFontTx/>
              <a:buNone/>
            </a:pPr>
            <a:r>
              <a:rPr lang="de-DE" altLang="de-DE" sz="2400" b="1" dirty="0">
                <a:solidFill>
                  <a:srgbClr val="333F48"/>
                </a:solidFill>
                <a:latin typeface="Meta Offc Pro" panose="020B0504030101020102" pitchFamily="34" charset="0"/>
                <a:ea typeface="+mj-ea"/>
              </a:rPr>
              <a:t>Promovendinnen			 			17</a:t>
            </a:r>
          </a:p>
          <a:p>
            <a:pPr>
              <a:buFontTx/>
              <a:buNone/>
            </a:pPr>
            <a:r>
              <a:rPr lang="de-DE" altLang="de-DE" sz="2400" b="1" dirty="0">
                <a:solidFill>
                  <a:srgbClr val="333F48"/>
                </a:solidFill>
                <a:latin typeface="Meta Offc Pro" panose="020B0504030101020102" pitchFamily="34" charset="0"/>
                <a:ea typeface="+mj-ea"/>
              </a:rPr>
              <a:t>Promovenden			 				19</a:t>
            </a:r>
          </a:p>
          <a:p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1FA3537-964B-4A89-8FD0-95B529E559A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49824" y="93662"/>
            <a:ext cx="12954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1683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2FD06E5-06FF-7835-C729-54BD19E2F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75251" y="1163219"/>
            <a:ext cx="12204700" cy="971551"/>
          </a:xfrm>
        </p:spPr>
        <p:txBody>
          <a:bodyPr/>
          <a:lstStyle/>
          <a:p>
            <a:pPr algn="ctr"/>
            <a:r>
              <a:rPr lang="de-DE" sz="2000" i="0" u="none" strike="noStrike" dirty="0">
                <a:solidFill>
                  <a:srgbClr val="000000"/>
                </a:solidFill>
                <a:effectLst/>
                <a:latin typeface="Meta Offc Pro" panose="020B0504030101020102" pitchFamily="34" charset="0"/>
              </a:rPr>
              <a:t>Untersuchungen zur kombinierten Behandlung</a:t>
            </a:r>
            <a:br>
              <a:rPr lang="de-DE" sz="2000" i="0" u="none" strike="noStrike" dirty="0">
                <a:solidFill>
                  <a:srgbClr val="000000"/>
                </a:solidFill>
                <a:effectLst/>
                <a:latin typeface="Meta Offc Pro" panose="020B0504030101020102" pitchFamily="34" charset="0"/>
              </a:rPr>
            </a:br>
            <a:r>
              <a:rPr lang="de-DE" sz="2000" i="0" u="none" strike="noStrike" dirty="0">
                <a:solidFill>
                  <a:srgbClr val="000000"/>
                </a:solidFill>
                <a:effectLst/>
                <a:latin typeface="Meta Offc Pro" panose="020B0504030101020102" pitchFamily="34" charset="0"/>
              </a:rPr>
              <a:t>von </a:t>
            </a:r>
            <a:r>
              <a:rPr lang="de-DE" sz="2000" i="0" u="none" strike="noStrike" dirty="0" err="1">
                <a:solidFill>
                  <a:srgbClr val="000000"/>
                </a:solidFill>
                <a:effectLst/>
                <a:latin typeface="Meta Offc Pro" panose="020B0504030101020102" pitchFamily="34" charset="0"/>
              </a:rPr>
              <a:t>Glioblastomzellen</a:t>
            </a:r>
            <a:r>
              <a:rPr lang="de-DE" sz="2000" i="0" u="none" strike="noStrike" dirty="0">
                <a:solidFill>
                  <a:srgbClr val="000000"/>
                </a:solidFill>
                <a:effectLst/>
                <a:latin typeface="Meta Offc Pro" panose="020B0504030101020102" pitchFamily="34" charset="0"/>
              </a:rPr>
              <a:t> mit dem Dibenzofuran-basierten</a:t>
            </a:r>
            <a:br>
              <a:rPr lang="de-DE" sz="2000" i="0" u="none" strike="noStrike" dirty="0">
                <a:solidFill>
                  <a:srgbClr val="000000"/>
                </a:solidFill>
                <a:effectLst/>
                <a:latin typeface="Meta Offc Pro" panose="020B0504030101020102" pitchFamily="34" charset="0"/>
              </a:rPr>
            </a:br>
            <a:r>
              <a:rPr lang="de-DE" sz="2000" i="0" u="none" strike="noStrike" dirty="0">
                <a:solidFill>
                  <a:srgbClr val="000000"/>
                </a:solidFill>
                <a:effectLst/>
                <a:latin typeface="Meta Offc Pro" panose="020B0504030101020102" pitchFamily="34" charset="0"/>
              </a:rPr>
              <a:t>CK2-Inhibitor TF und </a:t>
            </a:r>
            <a:r>
              <a:rPr lang="de-DE" sz="2000" i="0" u="none" strike="noStrike" dirty="0" err="1">
                <a:solidFill>
                  <a:srgbClr val="000000"/>
                </a:solidFill>
                <a:effectLst/>
                <a:latin typeface="Meta Offc Pro" panose="020B0504030101020102" pitchFamily="34" charset="0"/>
              </a:rPr>
              <a:t>Temozolomid</a:t>
            </a:r>
            <a:endParaRPr lang="en-US" sz="2000" dirty="0">
              <a:solidFill>
                <a:srgbClr val="FF0000"/>
              </a:solidFill>
              <a:latin typeface="Meta Offc Pro" panose="020B0504030101020102" pitchFamily="34" charset="0"/>
            </a:endParaRPr>
          </a:p>
        </p:txBody>
      </p:sp>
      <p:sp>
        <p:nvSpPr>
          <p:cNvPr id="8" name="Vertikaler Textplatzhalter 3">
            <a:extLst>
              <a:ext uri="{FF2B5EF4-FFF2-40B4-BE49-F238E27FC236}">
                <a16:creationId xmlns:a16="http://schemas.microsoft.com/office/drawing/2014/main" id="{3A89A4C1-04AD-44E1-BDA0-2562210B24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386732" y="2547601"/>
            <a:ext cx="5457267" cy="3421062"/>
          </a:xfrm>
        </p:spPr>
        <p:txBody>
          <a:bodyPr/>
          <a:lstStyle/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3000" b="1" dirty="0">
                <a:latin typeface="Meta Offc Pro" panose="020B0504030101020102" pitchFamily="34" charset="0"/>
              </a:rPr>
              <a:t>Hendrik Rudolf Wilhelm Rumler</a:t>
            </a: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dirty="0">
              <a:latin typeface="Meta Offc Pro" panose="020B0504030101020102" pitchFamily="34" charset="0"/>
            </a:endParaRPr>
          </a:p>
          <a:p>
            <a:pPr>
              <a:spcBef>
                <a:spcPct val="20000"/>
              </a:spcBef>
              <a:buSzPct val="85000"/>
            </a:pPr>
            <a:r>
              <a:rPr lang="de-DE" altLang="de-DE" dirty="0">
                <a:latin typeface="Meta Offc Pro" panose="020B0504030101020102" pitchFamily="34" charset="0"/>
              </a:rPr>
              <a:t>Institut für Pharmazeutische</a:t>
            </a:r>
          </a:p>
          <a:p>
            <a:pPr>
              <a:spcBef>
                <a:spcPct val="20000"/>
              </a:spcBef>
              <a:buSzPct val="85000"/>
            </a:pPr>
            <a:r>
              <a:rPr lang="de-DE" altLang="de-DE" dirty="0">
                <a:latin typeface="Meta Offc Pro" panose="020B0504030101020102" pitchFamily="34" charset="0"/>
              </a:rPr>
              <a:t>und Medizinische Chemie</a:t>
            </a:r>
          </a:p>
          <a:p>
            <a:pPr algn="just">
              <a:spcBef>
                <a:spcPct val="20000"/>
              </a:spcBef>
              <a:buSzPct val="85000"/>
            </a:pPr>
            <a:endParaRPr lang="de-DE" altLang="de-DE" dirty="0">
              <a:latin typeface="Meta Offc Pro" panose="020B0504030101020102" pitchFamily="34" charset="0"/>
            </a:endParaRPr>
          </a:p>
          <a:p>
            <a:pPr algn="just">
              <a:spcBef>
                <a:spcPct val="20000"/>
              </a:spcBef>
              <a:buSzPct val="85000"/>
            </a:pPr>
            <a:endParaRPr lang="de-DE" altLang="de-DE" dirty="0">
              <a:latin typeface="Meta Offc Pro" panose="020B0504030101020102" pitchFamily="34" charset="0"/>
            </a:endParaRPr>
          </a:p>
          <a:p>
            <a:pPr algn="just">
              <a:spcBef>
                <a:spcPct val="20000"/>
              </a:spcBef>
              <a:buSzPct val="85000"/>
            </a:pPr>
            <a:r>
              <a:rPr lang="de-DE" altLang="de-DE" dirty="0">
                <a:latin typeface="Meta Offc Pro" panose="020B0504030101020102" pitchFamily="34" charset="0"/>
              </a:rPr>
              <a:t>Betreuer:</a:t>
            </a:r>
          </a:p>
          <a:p>
            <a:pPr algn="just">
              <a:spcBef>
                <a:spcPct val="20000"/>
              </a:spcBef>
              <a:buSzPct val="85000"/>
            </a:pPr>
            <a:r>
              <a:rPr lang="de-DE" altLang="de-DE" dirty="0">
                <a:latin typeface="Meta Offc Pro" panose="020B0504030101020102" pitchFamily="34" charset="0"/>
              </a:rPr>
              <a:t>Prof. Dr. J. Jose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EF9BED27-C426-44ED-A447-1F2E3F415926}"/>
              </a:ext>
            </a:extLst>
          </p:cNvPr>
          <p:cNvSpPr/>
          <p:nvPr/>
        </p:nvSpPr>
        <p:spPr>
          <a:xfrm flipV="1">
            <a:off x="0" y="6102313"/>
            <a:ext cx="12204700" cy="45719"/>
          </a:xfrm>
          <a:prstGeom prst="rect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48D920C9-5BF8-46CB-BF96-05EDA55C0168}"/>
              </a:ext>
            </a:extLst>
          </p:cNvPr>
          <p:cNvSpPr/>
          <p:nvPr/>
        </p:nvSpPr>
        <p:spPr>
          <a:xfrm flipV="1">
            <a:off x="0" y="2307368"/>
            <a:ext cx="12204700" cy="45719"/>
          </a:xfrm>
          <a:prstGeom prst="rect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EC716AC-60A3-42A6-AD75-EE8812CB028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49824" y="93662"/>
            <a:ext cx="1295400" cy="12573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5E31A5A-4749-4848-A639-230CAA726A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6069" y="2611505"/>
            <a:ext cx="2454369" cy="3272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5362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2FD06E5-06FF-7835-C729-54BD19E2F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75251" y="1278479"/>
            <a:ext cx="12204700" cy="971551"/>
          </a:xfrm>
        </p:spPr>
        <p:txBody>
          <a:bodyPr/>
          <a:lstStyle/>
          <a:p>
            <a:pPr algn="ctr"/>
            <a:r>
              <a:rPr lang="de-DE" sz="2000" i="0" u="none" strike="noStrike" dirty="0">
                <a:solidFill>
                  <a:srgbClr val="000000"/>
                </a:solidFill>
                <a:effectLst/>
                <a:latin typeface="Meta Offc Pro" panose="020B0504030101020102" pitchFamily="34" charset="0"/>
              </a:rPr>
              <a:t>Entwicklung hybrider Nanopartikelsysteme – </a:t>
            </a:r>
            <a:br>
              <a:rPr lang="de-DE" sz="2000" i="0" u="none" strike="noStrike" dirty="0">
                <a:solidFill>
                  <a:srgbClr val="000000"/>
                </a:solidFill>
                <a:effectLst/>
                <a:latin typeface="Meta Offc Pro" panose="020B0504030101020102" pitchFamily="34" charset="0"/>
              </a:rPr>
            </a:br>
            <a:r>
              <a:rPr lang="de-DE" sz="1800" i="0" u="none" strike="noStrike" dirty="0">
                <a:solidFill>
                  <a:srgbClr val="000000"/>
                </a:solidFill>
                <a:effectLst/>
                <a:latin typeface="Meta Offc Pro" panose="020B0504030101020102" pitchFamily="34" charset="0"/>
              </a:rPr>
              <a:t>Von der Synthese über die Nanostrukturierung bis zu Anwendungen in</a:t>
            </a:r>
            <a:br>
              <a:rPr lang="de-DE" sz="1800" i="0" u="none" strike="noStrike" dirty="0">
                <a:solidFill>
                  <a:srgbClr val="000000"/>
                </a:solidFill>
                <a:effectLst/>
                <a:latin typeface="Meta Offc Pro" panose="020B0504030101020102" pitchFamily="34" charset="0"/>
              </a:rPr>
            </a:br>
            <a:r>
              <a:rPr lang="de-DE" sz="1800" i="0" u="none" strike="noStrike" dirty="0">
                <a:solidFill>
                  <a:srgbClr val="000000"/>
                </a:solidFill>
                <a:effectLst/>
                <a:latin typeface="Meta Offc Pro" panose="020B0504030101020102" pitchFamily="34" charset="0"/>
              </a:rPr>
              <a:t>der Nanoelektronik und Sensorik</a:t>
            </a:r>
            <a:r>
              <a:rPr lang="de-DE" sz="1800" dirty="0">
                <a:latin typeface="Meta Offc Pro" panose="020B0504030101020102" pitchFamily="34" charset="0"/>
              </a:rPr>
              <a:t> </a:t>
            </a:r>
            <a:endParaRPr lang="en-US" sz="2000" dirty="0">
              <a:solidFill>
                <a:srgbClr val="FF0000"/>
              </a:solidFill>
              <a:latin typeface="Meta Offc Pro" panose="020B0504030101020102" pitchFamily="34" charset="0"/>
            </a:endParaRPr>
          </a:p>
        </p:txBody>
      </p:sp>
      <p:sp>
        <p:nvSpPr>
          <p:cNvPr id="8" name="Vertikaler Textplatzhalter 3">
            <a:extLst>
              <a:ext uri="{FF2B5EF4-FFF2-40B4-BE49-F238E27FC236}">
                <a16:creationId xmlns:a16="http://schemas.microsoft.com/office/drawing/2014/main" id="{3A89A4C1-04AD-44E1-BDA0-2562210B24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386732" y="2547601"/>
            <a:ext cx="5457267" cy="3421062"/>
          </a:xfrm>
        </p:spPr>
        <p:txBody>
          <a:bodyPr/>
          <a:lstStyle/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3000" b="1" dirty="0">
                <a:latin typeface="Meta Offc Pro" panose="020B0504030101020102" pitchFamily="34" charset="0"/>
              </a:rPr>
              <a:t>Lisa Schlichter</a:t>
            </a: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dirty="0">
              <a:latin typeface="Meta Offc Pro" panose="020B0504030101020102" pitchFamily="34" charset="0"/>
            </a:endParaRPr>
          </a:p>
          <a:p>
            <a:pPr>
              <a:spcBef>
                <a:spcPct val="20000"/>
              </a:spcBef>
              <a:buSzPct val="85000"/>
            </a:pPr>
            <a:r>
              <a:rPr lang="de-DE" altLang="de-DE" dirty="0">
                <a:latin typeface="Meta Offc Pro" panose="020B0504030101020102" pitchFamily="34" charset="0"/>
              </a:rPr>
              <a:t>Organisch-Chemisches Institut,</a:t>
            </a:r>
          </a:p>
          <a:p>
            <a:pPr>
              <a:spcBef>
                <a:spcPct val="20000"/>
              </a:spcBef>
              <a:buSzPct val="85000"/>
            </a:pPr>
            <a:r>
              <a:rPr lang="en-US" altLang="de-DE" dirty="0">
                <a:latin typeface="Meta Offc Pro" panose="020B0504030101020102" pitchFamily="34" charset="0"/>
              </a:rPr>
              <a:t>Graduate School of Molecules and Interfaces</a:t>
            </a:r>
            <a:endParaRPr lang="de-DE" altLang="de-DE" dirty="0">
              <a:latin typeface="Meta Offc Pro" panose="020B0504030101020102" pitchFamily="34" charset="0"/>
            </a:endParaRPr>
          </a:p>
          <a:p>
            <a:pPr algn="just">
              <a:spcBef>
                <a:spcPct val="20000"/>
              </a:spcBef>
              <a:buSzPct val="85000"/>
            </a:pPr>
            <a:endParaRPr lang="de-DE" altLang="de-DE" dirty="0">
              <a:latin typeface="Meta Offc Pro" panose="020B0504030101020102" pitchFamily="34" charset="0"/>
            </a:endParaRPr>
          </a:p>
          <a:p>
            <a:pPr algn="just">
              <a:spcBef>
                <a:spcPct val="20000"/>
              </a:spcBef>
              <a:buSzPct val="85000"/>
            </a:pPr>
            <a:r>
              <a:rPr lang="de-DE" altLang="de-DE" dirty="0">
                <a:latin typeface="Meta Offc Pro" panose="020B0504030101020102" pitchFamily="34" charset="0"/>
              </a:rPr>
              <a:t>Betreuer:</a:t>
            </a:r>
          </a:p>
          <a:p>
            <a:pPr algn="just">
              <a:spcBef>
                <a:spcPct val="20000"/>
              </a:spcBef>
              <a:buSzPct val="85000"/>
            </a:pPr>
            <a:r>
              <a:rPr lang="de-DE" altLang="de-DE" dirty="0">
                <a:latin typeface="Meta Offc Pro" panose="020B0504030101020102" pitchFamily="34" charset="0"/>
              </a:rPr>
              <a:t>Prof. Dr. B. J. </a:t>
            </a:r>
            <a:r>
              <a:rPr lang="de-DE" altLang="de-DE" dirty="0" err="1">
                <a:latin typeface="Meta Offc Pro" panose="020B0504030101020102" pitchFamily="34" charset="0"/>
              </a:rPr>
              <a:t>Ravoo</a:t>
            </a:r>
            <a:endParaRPr lang="de-DE" altLang="de-DE" dirty="0">
              <a:latin typeface="Meta Offc Pro" panose="020B0504030101020102" pitchFamily="34" charset="0"/>
            </a:endParaRPr>
          </a:p>
          <a:p>
            <a:pPr algn="just">
              <a:spcBef>
                <a:spcPct val="20000"/>
              </a:spcBef>
              <a:buSzPct val="85000"/>
            </a:pPr>
            <a:r>
              <a:rPr lang="de-DE" altLang="de-DE" dirty="0">
                <a:latin typeface="Meta Offc Pro" panose="020B0504030101020102" pitchFamily="34" charset="0"/>
              </a:rPr>
              <a:t>Prof. Dr. W. G. van der </a:t>
            </a:r>
            <a:r>
              <a:rPr lang="de-DE" altLang="de-DE" dirty="0" err="1">
                <a:latin typeface="Meta Offc Pro" panose="020B0504030101020102" pitchFamily="34" charset="0"/>
              </a:rPr>
              <a:t>Wiel</a:t>
            </a:r>
            <a:endParaRPr lang="de-DE" altLang="de-DE" dirty="0">
              <a:latin typeface="Meta Offc Pro" panose="020B0504030101020102" pitchFamily="34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EF9BED27-C426-44ED-A447-1F2E3F415926}"/>
              </a:ext>
            </a:extLst>
          </p:cNvPr>
          <p:cNvSpPr/>
          <p:nvPr/>
        </p:nvSpPr>
        <p:spPr>
          <a:xfrm flipV="1">
            <a:off x="0" y="6102313"/>
            <a:ext cx="12204700" cy="45719"/>
          </a:xfrm>
          <a:prstGeom prst="rect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48D920C9-5BF8-46CB-BF96-05EDA55C0168}"/>
              </a:ext>
            </a:extLst>
          </p:cNvPr>
          <p:cNvSpPr/>
          <p:nvPr/>
        </p:nvSpPr>
        <p:spPr>
          <a:xfrm flipV="1">
            <a:off x="0" y="2307368"/>
            <a:ext cx="12204700" cy="45719"/>
          </a:xfrm>
          <a:prstGeom prst="rect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EC716AC-60A3-42A6-AD75-EE8812CB028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49824" y="93662"/>
            <a:ext cx="1295400" cy="12573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E1D16A0-E35F-4084-80FB-CC24186B9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351" y="2593320"/>
            <a:ext cx="4273264" cy="320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9584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2FD06E5-06FF-7835-C729-54BD19E2F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75251" y="1548817"/>
            <a:ext cx="12204700" cy="562252"/>
          </a:xfrm>
        </p:spPr>
        <p:txBody>
          <a:bodyPr/>
          <a:lstStyle/>
          <a:p>
            <a:pPr algn="ctr"/>
            <a:r>
              <a:rPr lang="de-DE" sz="2000" dirty="0">
                <a:solidFill>
                  <a:srgbClr val="000000"/>
                </a:solidFill>
                <a:latin typeface="Meta Offc Pro" panose="020B0504030101020102" pitchFamily="34" charset="0"/>
              </a:rPr>
              <a:t>Neue </a:t>
            </a:r>
            <a:r>
              <a:rPr lang="de-DE" sz="2000" dirty="0" err="1">
                <a:solidFill>
                  <a:srgbClr val="000000"/>
                </a:solidFill>
                <a:latin typeface="Meta Offc Pro" panose="020B0504030101020102" pitchFamily="34" charset="0"/>
              </a:rPr>
              <a:t>Synthesenmethoden</a:t>
            </a:r>
            <a:r>
              <a:rPr lang="de-DE" sz="2000" dirty="0">
                <a:solidFill>
                  <a:srgbClr val="000000"/>
                </a:solidFill>
                <a:latin typeface="Meta Offc Pro" panose="020B0504030101020102" pitchFamily="34" charset="0"/>
              </a:rPr>
              <a:t> und Reaktivitätsstudien</a:t>
            </a:r>
            <a:br>
              <a:rPr lang="de-DE" sz="2000" dirty="0">
                <a:solidFill>
                  <a:srgbClr val="000000"/>
                </a:solidFill>
                <a:latin typeface="Meta Offc Pro" panose="020B0504030101020102" pitchFamily="34" charset="0"/>
              </a:rPr>
            </a:br>
            <a:r>
              <a:rPr lang="de-DE" sz="2000" dirty="0">
                <a:solidFill>
                  <a:srgbClr val="000000"/>
                </a:solidFill>
                <a:latin typeface="Meta Offc Pro" panose="020B0504030101020102" pitchFamily="34" charset="0"/>
              </a:rPr>
              <a:t>bororganischer Verbindungen</a:t>
            </a:r>
            <a:endParaRPr lang="en-US" sz="2000" dirty="0">
              <a:solidFill>
                <a:srgbClr val="FF0000"/>
              </a:solidFill>
              <a:latin typeface="Meta Offc Pro" panose="020B0504030101020102" pitchFamily="34" charset="0"/>
            </a:endParaRPr>
          </a:p>
        </p:txBody>
      </p:sp>
      <p:sp>
        <p:nvSpPr>
          <p:cNvPr id="8" name="Vertikaler Textplatzhalter 3">
            <a:extLst>
              <a:ext uri="{FF2B5EF4-FFF2-40B4-BE49-F238E27FC236}">
                <a16:creationId xmlns:a16="http://schemas.microsoft.com/office/drawing/2014/main" id="{3A89A4C1-04AD-44E1-BDA0-2562210B24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386732" y="2547601"/>
            <a:ext cx="5457267" cy="3421062"/>
          </a:xfrm>
        </p:spPr>
        <p:txBody>
          <a:bodyPr/>
          <a:lstStyle/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3000" b="1" dirty="0">
                <a:latin typeface="Meta Offc Pro" panose="020B0504030101020102" pitchFamily="34" charset="0"/>
              </a:rPr>
              <a:t>Gesa Anna Luise Seidler</a:t>
            </a: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dirty="0">
              <a:latin typeface="Meta Offc Pro" panose="020B0504030101020102" pitchFamily="34" charset="0"/>
            </a:endParaRPr>
          </a:p>
          <a:p>
            <a:pPr>
              <a:spcBef>
                <a:spcPct val="20000"/>
              </a:spcBef>
              <a:buSzPct val="85000"/>
            </a:pPr>
            <a:r>
              <a:rPr lang="de-DE" altLang="de-DE" dirty="0">
                <a:latin typeface="Meta Offc Pro" panose="020B0504030101020102" pitchFamily="34" charset="0"/>
              </a:rPr>
              <a:t>Organisch-Chemisches Institut</a:t>
            </a:r>
          </a:p>
          <a:p>
            <a:pPr>
              <a:spcBef>
                <a:spcPct val="20000"/>
              </a:spcBef>
              <a:buSzPct val="85000"/>
            </a:pPr>
            <a:endParaRPr lang="de-DE" altLang="de-DE" dirty="0">
              <a:latin typeface="Meta Offc Pro" panose="020B0504030101020102" pitchFamily="34" charset="0"/>
            </a:endParaRPr>
          </a:p>
          <a:p>
            <a:pPr>
              <a:spcBef>
                <a:spcPct val="20000"/>
              </a:spcBef>
              <a:buSzPct val="85000"/>
            </a:pPr>
            <a:endParaRPr lang="de-DE" altLang="de-DE" dirty="0">
              <a:latin typeface="Meta Offc Pro" panose="020B0504030101020102" pitchFamily="34" charset="0"/>
            </a:endParaRPr>
          </a:p>
          <a:p>
            <a:pPr>
              <a:spcBef>
                <a:spcPct val="20000"/>
              </a:spcBef>
              <a:buSzPct val="85000"/>
            </a:pPr>
            <a:endParaRPr lang="de-DE" altLang="de-DE" dirty="0">
              <a:latin typeface="Meta Offc Pro" panose="020B0504030101020102" pitchFamily="34" charset="0"/>
            </a:endParaRPr>
          </a:p>
          <a:p>
            <a:pPr algn="just">
              <a:spcBef>
                <a:spcPct val="20000"/>
              </a:spcBef>
              <a:buSzPct val="85000"/>
            </a:pPr>
            <a:r>
              <a:rPr lang="de-DE" altLang="de-DE" dirty="0">
                <a:latin typeface="Meta Offc Pro" panose="020B0504030101020102" pitchFamily="34" charset="0"/>
              </a:rPr>
              <a:t>Betreuer:</a:t>
            </a:r>
          </a:p>
          <a:p>
            <a:pPr algn="just">
              <a:spcBef>
                <a:spcPct val="20000"/>
              </a:spcBef>
              <a:buSzPct val="85000"/>
            </a:pPr>
            <a:r>
              <a:rPr lang="de-DE" altLang="de-DE" dirty="0">
                <a:latin typeface="Meta Offc Pro" panose="020B0504030101020102" pitchFamily="34" charset="0"/>
              </a:rPr>
              <a:t>Prof. Dr. A. Studer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EF9BED27-C426-44ED-A447-1F2E3F415926}"/>
              </a:ext>
            </a:extLst>
          </p:cNvPr>
          <p:cNvSpPr/>
          <p:nvPr/>
        </p:nvSpPr>
        <p:spPr>
          <a:xfrm flipV="1">
            <a:off x="0" y="6102313"/>
            <a:ext cx="12204700" cy="45719"/>
          </a:xfrm>
          <a:prstGeom prst="rect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48D920C9-5BF8-46CB-BF96-05EDA55C0168}"/>
              </a:ext>
            </a:extLst>
          </p:cNvPr>
          <p:cNvSpPr/>
          <p:nvPr/>
        </p:nvSpPr>
        <p:spPr>
          <a:xfrm flipV="1">
            <a:off x="0" y="2307368"/>
            <a:ext cx="12204700" cy="45719"/>
          </a:xfrm>
          <a:prstGeom prst="rect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EC716AC-60A3-42A6-AD75-EE8812CB028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49824" y="93662"/>
            <a:ext cx="1295400" cy="12573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EA21B2D7-2727-47E8-BD68-79EFB0DB19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9245" y="2664380"/>
            <a:ext cx="2092152" cy="313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4293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2FD06E5-06FF-7835-C729-54BD19E2F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75251" y="1278479"/>
            <a:ext cx="12204700" cy="971551"/>
          </a:xfrm>
        </p:spPr>
        <p:txBody>
          <a:bodyPr/>
          <a:lstStyle/>
          <a:p>
            <a:pPr algn="ctr"/>
            <a:br>
              <a:rPr lang="en-US" sz="2000" i="0" u="none" strike="noStrike" dirty="0">
                <a:solidFill>
                  <a:srgbClr val="000000"/>
                </a:solidFill>
                <a:effectLst/>
                <a:latin typeface="Meta Offc Pro" panose="020B0504030101020102" pitchFamily="34" charset="0"/>
              </a:rPr>
            </a:br>
            <a:r>
              <a:rPr lang="en-US" sz="2000" i="0" u="none" strike="noStrike" dirty="0">
                <a:solidFill>
                  <a:srgbClr val="000000"/>
                </a:solidFill>
                <a:effectLst/>
                <a:latin typeface="Meta Offc Pro" panose="020B0504030101020102" pitchFamily="34" charset="0"/>
              </a:rPr>
              <a:t>Function-Driven Synthesis of Fluorinated Glycostructures</a:t>
            </a:r>
            <a:br>
              <a:rPr lang="en-US" sz="2000" i="0" u="none" strike="noStrike" dirty="0">
                <a:solidFill>
                  <a:srgbClr val="000000"/>
                </a:solidFill>
                <a:effectLst/>
                <a:latin typeface="Meta Offc Pro" panose="020B0504030101020102" pitchFamily="34" charset="0"/>
              </a:rPr>
            </a:br>
            <a:r>
              <a:rPr lang="en-US" sz="2000" i="0" u="none" strike="noStrike" dirty="0">
                <a:solidFill>
                  <a:srgbClr val="000000"/>
                </a:solidFill>
                <a:effectLst/>
                <a:latin typeface="Meta Offc Pro" panose="020B0504030101020102" pitchFamily="34" charset="0"/>
              </a:rPr>
              <a:t>and Application in Chemical Biology</a:t>
            </a:r>
            <a:r>
              <a:rPr lang="en-US" sz="2000" dirty="0">
                <a:latin typeface="Meta Offc Pro" panose="020B0504030101020102" pitchFamily="34" charset="0"/>
              </a:rPr>
              <a:t> </a:t>
            </a:r>
            <a:endParaRPr lang="en-US" sz="2000" dirty="0">
              <a:solidFill>
                <a:srgbClr val="FF0000"/>
              </a:solidFill>
              <a:latin typeface="Meta Offc Pro" panose="020B0504030101020102" pitchFamily="34" charset="0"/>
            </a:endParaRPr>
          </a:p>
        </p:txBody>
      </p:sp>
      <p:sp>
        <p:nvSpPr>
          <p:cNvPr id="8" name="Vertikaler Textplatzhalter 3">
            <a:extLst>
              <a:ext uri="{FF2B5EF4-FFF2-40B4-BE49-F238E27FC236}">
                <a16:creationId xmlns:a16="http://schemas.microsoft.com/office/drawing/2014/main" id="{3A89A4C1-04AD-44E1-BDA0-2562210B24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386732" y="2547601"/>
            <a:ext cx="5457267" cy="3421062"/>
          </a:xfrm>
        </p:spPr>
        <p:txBody>
          <a:bodyPr/>
          <a:lstStyle/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3000" b="1" dirty="0">
                <a:latin typeface="Meta Offc Pro" panose="020B0504030101020102" pitchFamily="34" charset="0"/>
              </a:rPr>
              <a:t>Kathrin Siebold</a:t>
            </a: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dirty="0">
              <a:latin typeface="Meta Offc Pro" panose="020B0504030101020102" pitchFamily="34" charset="0"/>
            </a:endParaRPr>
          </a:p>
          <a:p>
            <a:pPr>
              <a:spcBef>
                <a:spcPct val="20000"/>
              </a:spcBef>
              <a:buSzPct val="85000"/>
            </a:pPr>
            <a:r>
              <a:rPr lang="de-DE" altLang="de-DE" dirty="0">
                <a:solidFill>
                  <a:schemeClr val="bg2"/>
                </a:solidFill>
                <a:latin typeface="Meta Offc Pro" panose="020B0504030101020102" pitchFamily="34" charset="0"/>
              </a:rPr>
              <a:t>Organisch-Chemisches </a:t>
            </a:r>
            <a:r>
              <a:rPr lang="de-DE" altLang="de-DE" dirty="0">
                <a:latin typeface="Meta Offc Pro" panose="020B0504030101020102" pitchFamily="34" charset="0"/>
              </a:rPr>
              <a:t>Institut</a:t>
            </a:r>
          </a:p>
          <a:p>
            <a:pPr algn="just">
              <a:spcBef>
                <a:spcPct val="20000"/>
              </a:spcBef>
              <a:buSzPct val="85000"/>
            </a:pPr>
            <a:endParaRPr lang="de-DE" altLang="de-DE" dirty="0">
              <a:latin typeface="Meta Offc Pro" panose="020B0504030101020102" pitchFamily="34" charset="0"/>
            </a:endParaRPr>
          </a:p>
          <a:p>
            <a:pPr algn="just">
              <a:spcBef>
                <a:spcPct val="20000"/>
              </a:spcBef>
              <a:buSzPct val="85000"/>
            </a:pPr>
            <a:endParaRPr lang="de-DE" altLang="de-DE" dirty="0">
              <a:latin typeface="Meta Offc Pro" panose="020B0504030101020102" pitchFamily="34" charset="0"/>
            </a:endParaRPr>
          </a:p>
          <a:p>
            <a:pPr algn="just">
              <a:spcBef>
                <a:spcPct val="20000"/>
              </a:spcBef>
              <a:buSzPct val="85000"/>
            </a:pPr>
            <a:endParaRPr lang="de-DE" altLang="de-DE" dirty="0">
              <a:latin typeface="Meta Offc Pro" panose="020B0504030101020102" pitchFamily="34" charset="0"/>
            </a:endParaRPr>
          </a:p>
          <a:p>
            <a:pPr algn="just">
              <a:spcBef>
                <a:spcPct val="20000"/>
              </a:spcBef>
              <a:buSzPct val="85000"/>
            </a:pPr>
            <a:r>
              <a:rPr lang="de-DE" altLang="de-DE" dirty="0">
                <a:latin typeface="Meta Offc Pro" panose="020B0504030101020102" pitchFamily="34" charset="0"/>
              </a:rPr>
              <a:t>Betreuer:</a:t>
            </a:r>
          </a:p>
          <a:p>
            <a:pPr algn="just">
              <a:spcBef>
                <a:spcPct val="20000"/>
              </a:spcBef>
              <a:buSzPct val="85000"/>
            </a:pPr>
            <a:r>
              <a:rPr lang="de-DE" altLang="de-DE" dirty="0">
                <a:latin typeface="Meta Offc Pro" panose="020B0504030101020102" pitchFamily="34" charset="0"/>
              </a:rPr>
              <a:t>Prof. Dr. R. Gilmour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EF9BED27-C426-44ED-A447-1F2E3F415926}"/>
              </a:ext>
            </a:extLst>
          </p:cNvPr>
          <p:cNvSpPr/>
          <p:nvPr/>
        </p:nvSpPr>
        <p:spPr>
          <a:xfrm flipV="1">
            <a:off x="0" y="6102313"/>
            <a:ext cx="12204700" cy="45719"/>
          </a:xfrm>
          <a:prstGeom prst="rect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48D920C9-5BF8-46CB-BF96-05EDA55C0168}"/>
              </a:ext>
            </a:extLst>
          </p:cNvPr>
          <p:cNvSpPr/>
          <p:nvPr/>
        </p:nvSpPr>
        <p:spPr>
          <a:xfrm flipV="1">
            <a:off x="0" y="2307368"/>
            <a:ext cx="12204700" cy="45719"/>
          </a:xfrm>
          <a:prstGeom prst="rect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EC716AC-60A3-42A6-AD75-EE8812CB028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49824" y="93662"/>
            <a:ext cx="1295400" cy="12573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B47D6C1-9568-4E79-B3C3-CE49F4B004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6710" y="2517169"/>
            <a:ext cx="2565797" cy="342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7015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2FD06E5-06FF-7835-C729-54BD19E2F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41303"/>
            <a:ext cx="12204700" cy="971551"/>
          </a:xfrm>
        </p:spPr>
        <p:txBody>
          <a:bodyPr/>
          <a:lstStyle/>
          <a:p>
            <a:pPr algn="ctr"/>
            <a:br>
              <a:rPr lang="en-US" sz="2000" i="0" u="none" strike="noStrike" dirty="0">
                <a:solidFill>
                  <a:srgbClr val="000000"/>
                </a:solidFill>
                <a:effectLst/>
                <a:latin typeface="Meta Offc Pro" panose="020B0504030101020102" pitchFamily="34" charset="0"/>
              </a:rPr>
            </a:br>
            <a:r>
              <a:rPr lang="en-US" sz="2000" i="0" u="none" strike="noStrike" dirty="0">
                <a:solidFill>
                  <a:srgbClr val="000000"/>
                </a:solidFill>
                <a:effectLst/>
                <a:latin typeface="Meta Offc Pro" panose="020B0504030101020102" pitchFamily="34" charset="0"/>
              </a:rPr>
              <a:t>Mechanism-Guided Strategies to Enable Reactivity</a:t>
            </a:r>
            <a:br>
              <a:rPr lang="en-US" sz="2000" i="0" u="none" strike="noStrike" dirty="0">
                <a:solidFill>
                  <a:srgbClr val="000000"/>
                </a:solidFill>
                <a:effectLst/>
                <a:latin typeface="Meta Offc Pro" panose="020B0504030101020102" pitchFamily="34" charset="0"/>
              </a:rPr>
            </a:br>
            <a:r>
              <a:rPr lang="en-US" sz="2000" i="0" u="none" strike="noStrike" dirty="0">
                <a:solidFill>
                  <a:srgbClr val="000000"/>
                </a:solidFill>
                <a:effectLst/>
                <a:latin typeface="Meta Offc Pro" panose="020B0504030101020102" pitchFamily="34" charset="0"/>
              </a:rPr>
              <a:t>and Selectivity in Photocatalysis</a:t>
            </a:r>
            <a:endParaRPr lang="en-US" sz="2000" dirty="0">
              <a:solidFill>
                <a:srgbClr val="FF0000"/>
              </a:solidFill>
              <a:latin typeface="Meta Offc Pro" panose="020B0504030101020102" pitchFamily="34" charset="0"/>
            </a:endParaRPr>
          </a:p>
        </p:txBody>
      </p:sp>
      <p:sp>
        <p:nvSpPr>
          <p:cNvPr id="8" name="Vertikaler Textplatzhalter 3">
            <a:extLst>
              <a:ext uri="{FF2B5EF4-FFF2-40B4-BE49-F238E27FC236}">
                <a16:creationId xmlns:a16="http://schemas.microsoft.com/office/drawing/2014/main" id="{3A89A4C1-04AD-44E1-BDA0-2562210B24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386732" y="2547601"/>
            <a:ext cx="5457267" cy="3421062"/>
          </a:xfrm>
        </p:spPr>
        <p:txBody>
          <a:bodyPr/>
          <a:lstStyle/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3000" b="1" dirty="0">
                <a:latin typeface="Meta Offc Pro" panose="020B0504030101020102" pitchFamily="34" charset="0"/>
              </a:rPr>
              <a:t>Julia Soika</a:t>
            </a: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dirty="0">
              <a:latin typeface="Meta Offc Pro" panose="020B0504030101020102" pitchFamily="34" charset="0"/>
            </a:endParaRPr>
          </a:p>
          <a:p>
            <a:pPr>
              <a:spcBef>
                <a:spcPct val="20000"/>
              </a:spcBef>
              <a:buSzPct val="85000"/>
            </a:pPr>
            <a:r>
              <a:rPr lang="de-DE" altLang="de-DE" dirty="0">
                <a:solidFill>
                  <a:schemeClr val="bg2"/>
                </a:solidFill>
                <a:latin typeface="Meta Offc Pro" panose="020B0504030101020102" pitchFamily="34" charset="0"/>
              </a:rPr>
              <a:t>Organisch-Chemisches </a:t>
            </a:r>
            <a:r>
              <a:rPr lang="de-DE" altLang="de-DE" dirty="0">
                <a:latin typeface="Meta Offc Pro" panose="020B0504030101020102" pitchFamily="34" charset="0"/>
              </a:rPr>
              <a:t>Institut</a:t>
            </a:r>
          </a:p>
          <a:p>
            <a:pPr algn="just">
              <a:spcBef>
                <a:spcPct val="20000"/>
              </a:spcBef>
              <a:buSzPct val="85000"/>
            </a:pPr>
            <a:endParaRPr lang="de-DE" altLang="de-DE" dirty="0">
              <a:latin typeface="Meta Offc Pro" panose="020B0504030101020102" pitchFamily="34" charset="0"/>
            </a:endParaRPr>
          </a:p>
          <a:p>
            <a:pPr algn="just">
              <a:spcBef>
                <a:spcPct val="20000"/>
              </a:spcBef>
              <a:buSzPct val="85000"/>
            </a:pPr>
            <a:endParaRPr lang="de-DE" altLang="de-DE" dirty="0">
              <a:latin typeface="Meta Offc Pro" panose="020B0504030101020102" pitchFamily="34" charset="0"/>
            </a:endParaRPr>
          </a:p>
          <a:p>
            <a:pPr algn="just">
              <a:spcBef>
                <a:spcPct val="20000"/>
              </a:spcBef>
              <a:buSzPct val="85000"/>
            </a:pPr>
            <a:endParaRPr lang="de-DE" altLang="de-DE" dirty="0">
              <a:latin typeface="Meta Offc Pro" panose="020B0504030101020102" pitchFamily="34" charset="0"/>
            </a:endParaRPr>
          </a:p>
          <a:p>
            <a:pPr algn="just">
              <a:spcBef>
                <a:spcPct val="20000"/>
              </a:spcBef>
              <a:buSzPct val="85000"/>
            </a:pPr>
            <a:r>
              <a:rPr lang="de-DE" altLang="de-DE" dirty="0">
                <a:latin typeface="Meta Offc Pro" panose="020B0504030101020102" pitchFamily="34" charset="0"/>
              </a:rPr>
              <a:t>Betreuer:</a:t>
            </a:r>
          </a:p>
          <a:p>
            <a:pPr algn="just">
              <a:spcBef>
                <a:spcPct val="20000"/>
              </a:spcBef>
              <a:buSzPct val="85000"/>
            </a:pPr>
            <a:r>
              <a:rPr lang="de-DE" altLang="de-DE" dirty="0">
                <a:latin typeface="Meta Offc Pro" panose="020B0504030101020102" pitchFamily="34" charset="0"/>
              </a:rPr>
              <a:t>Prof. Dr. R. Gilmour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EF9BED27-C426-44ED-A447-1F2E3F415926}"/>
              </a:ext>
            </a:extLst>
          </p:cNvPr>
          <p:cNvSpPr/>
          <p:nvPr/>
        </p:nvSpPr>
        <p:spPr>
          <a:xfrm flipV="1">
            <a:off x="0" y="6102313"/>
            <a:ext cx="12204700" cy="45719"/>
          </a:xfrm>
          <a:prstGeom prst="rect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48D920C9-5BF8-46CB-BF96-05EDA55C0168}"/>
              </a:ext>
            </a:extLst>
          </p:cNvPr>
          <p:cNvSpPr/>
          <p:nvPr/>
        </p:nvSpPr>
        <p:spPr>
          <a:xfrm flipV="1">
            <a:off x="0" y="2307368"/>
            <a:ext cx="12204700" cy="45719"/>
          </a:xfrm>
          <a:prstGeom prst="rect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EC716AC-60A3-42A6-AD75-EE8812CB028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49824" y="93662"/>
            <a:ext cx="1295400" cy="12573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C584491E-CE70-4AA7-948D-6EDD46858E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1579" y="2644308"/>
            <a:ext cx="3316076" cy="248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7884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2FD06E5-06FF-7835-C729-54BD19E2F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82" y="1195645"/>
            <a:ext cx="9863381" cy="971551"/>
          </a:xfrm>
        </p:spPr>
        <p:txBody>
          <a:bodyPr/>
          <a:lstStyle/>
          <a:p>
            <a:pPr algn="ctr"/>
            <a:r>
              <a:rPr lang="de-DE" sz="2000" dirty="0">
                <a:latin typeface="Meta Offc Pro" panose="020B0504030101020102" pitchFamily="34" charset="0"/>
              </a:rPr>
              <a:t>Inhibitoren der cytosolischen </a:t>
            </a:r>
            <a:r>
              <a:rPr lang="de-DE" sz="2000" dirty="0" err="1">
                <a:latin typeface="Meta Offc Pro" panose="020B0504030101020102" pitchFamily="34" charset="0"/>
              </a:rPr>
              <a:t>Phospholipase</a:t>
            </a:r>
            <a:r>
              <a:rPr lang="de-DE" sz="2000" dirty="0">
                <a:latin typeface="Meta Offc Pro" panose="020B0504030101020102" pitchFamily="34" charset="0"/>
              </a:rPr>
              <a:t> A</a:t>
            </a:r>
            <a:r>
              <a:rPr lang="de-DE" sz="2000" baseline="-25000" dirty="0">
                <a:latin typeface="Meta Offc Pro" panose="020B0504030101020102" pitchFamily="34" charset="0"/>
              </a:rPr>
              <a:t>2</a:t>
            </a:r>
            <a:r>
              <a:rPr lang="de-DE" sz="2000" dirty="0">
                <a:latin typeface="Meta Offc Pro" panose="020B0504030101020102" pitchFamily="34" charset="0"/>
              </a:rPr>
              <a:t>α:</a:t>
            </a:r>
            <a:br>
              <a:rPr lang="de-DE" sz="2000" dirty="0">
                <a:latin typeface="Meta Offc Pro" panose="020B0504030101020102" pitchFamily="34" charset="0"/>
              </a:rPr>
            </a:br>
            <a:r>
              <a:rPr lang="de-DE" sz="2000" dirty="0">
                <a:latin typeface="Meta Offc Pro" panose="020B0504030101020102" pitchFamily="34" charset="0"/>
              </a:rPr>
              <a:t>Synthesen, Struktur-Wirkungsbeziehungen und</a:t>
            </a:r>
            <a:br>
              <a:rPr lang="de-DE" sz="2000" dirty="0">
                <a:latin typeface="Meta Offc Pro" panose="020B0504030101020102" pitchFamily="34" charset="0"/>
              </a:rPr>
            </a:br>
            <a:r>
              <a:rPr lang="de-DE" sz="2000" i="1" dirty="0">
                <a:latin typeface="Meta Offc Pro" panose="020B0504030101020102" pitchFamily="34" charset="0"/>
              </a:rPr>
              <a:t>in vitro </a:t>
            </a:r>
            <a:r>
              <a:rPr lang="de-DE" sz="2000" dirty="0">
                <a:latin typeface="Meta Offc Pro" panose="020B0504030101020102" pitchFamily="34" charset="0"/>
              </a:rPr>
              <a:t>Untersuchungen zur Pharmakokinetik</a:t>
            </a:r>
            <a:endParaRPr lang="en-US" sz="2000" dirty="0">
              <a:solidFill>
                <a:srgbClr val="FF0000"/>
              </a:solidFill>
              <a:latin typeface="Meta Offc Pro" panose="020B0504030101020102" pitchFamily="34" charset="0"/>
            </a:endParaRPr>
          </a:p>
        </p:txBody>
      </p:sp>
      <p:sp>
        <p:nvSpPr>
          <p:cNvPr id="8" name="Vertikaler Textplatzhalter 3">
            <a:extLst>
              <a:ext uri="{FF2B5EF4-FFF2-40B4-BE49-F238E27FC236}">
                <a16:creationId xmlns:a16="http://schemas.microsoft.com/office/drawing/2014/main" id="{3A89A4C1-04AD-44E1-BDA0-2562210B24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386732" y="2547601"/>
            <a:ext cx="5457267" cy="3421062"/>
          </a:xfrm>
        </p:spPr>
        <p:txBody>
          <a:bodyPr/>
          <a:lstStyle/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3000" b="1" dirty="0">
                <a:latin typeface="Meta Offc Pro" panose="020B0504030101020102" pitchFamily="34" charset="0"/>
              </a:rPr>
              <a:t>Judith </a:t>
            </a:r>
            <a:r>
              <a:rPr lang="de-DE" altLang="de-DE" sz="3000" b="1" dirty="0" err="1">
                <a:latin typeface="Meta Offc Pro" panose="020B0504030101020102" pitchFamily="34" charset="0"/>
              </a:rPr>
              <a:t>Sollbach</a:t>
            </a:r>
            <a:endParaRPr lang="de-DE" altLang="de-DE" sz="3000" b="1" dirty="0"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dirty="0">
              <a:latin typeface="Meta Offc Pro" panose="020B0504030101020102" pitchFamily="34" charset="0"/>
            </a:endParaRPr>
          </a:p>
          <a:p>
            <a:pPr>
              <a:spcBef>
                <a:spcPct val="20000"/>
              </a:spcBef>
              <a:buSzPct val="85000"/>
            </a:pPr>
            <a:r>
              <a:rPr lang="de-DE" altLang="de-DE" dirty="0">
                <a:solidFill>
                  <a:schemeClr val="bg2"/>
                </a:solidFill>
                <a:latin typeface="Meta Offc Pro" panose="020B0504030101020102" pitchFamily="34" charset="0"/>
              </a:rPr>
              <a:t>Institut für Pharmazeutische</a:t>
            </a:r>
          </a:p>
          <a:p>
            <a:pPr>
              <a:spcBef>
                <a:spcPct val="20000"/>
              </a:spcBef>
              <a:buSzPct val="85000"/>
            </a:pPr>
            <a:r>
              <a:rPr lang="de-DE" altLang="de-DE" dirty="0">
                <a:solidFill>
                  <a:schemeClr val="bg2"/>
                </a:solidFill>
                <a:latin typeface="Meta Offc Pro" panose="020B0504030101020102" pitchFamily="34" charset="0"/>
              </a:rPr>
              <a:t>und Medizinische Chemie</a:t>
            </a:r>
            <a:endParaRPr lang="de-DE" altLang="de-DE" dirty="0">
              <a:latin typeface="Meta Offc Pro" panose="020B0504030101020102" pitchFamily="34" charset="0"/>
            </a:endParaRPr>
          </a:p>
          <a:p>
            <a:pPr algn="just">
              <a:spcBef>
                <a:spcPct val="20000"/>
              </a:spcBef>
              <a:buSzPct val="85000"/>
            </a:pPr>
            <a:endParaRPr lang="de-DE" altLang="de-DE" dirty="0">
              <a:latin typeface="Meta Offc Pro" panose="020B0504030101020102" pitchFamily="34" charset="0"/>
            </a:endParaRPr>
          </a:p>
          <a:p>
            <a:pPr algn="just">
              <a:spcBef>
                <a:spcPct val="20000"/>
              </a:spcBef>
              <a:buSzPct val="85000"/>
            </a:pPr>
            <a:endParaRPr lang="de-DE" altLang="de-DE" dirty="0">
              <a:latin typeface="Meta Offc Pro" panose="020B0504030101020102" pitchFamily="34" charset="0"/>
            </a:endParaRPr>
          </a:p>
          <a:p>
            <a:pPr algn="just">
              <a:spcBef>
                <a:spcPct val="20000"/>
              </a:spcBef>
              <a:buSzPct val="85000"/>
            </a:pPr>
            <a:r>
              <a:rPr lang="de-DE" altLang="de-DE" dirty="0">
                <a:latin typeface="Meta Offc Pro" panose="020B0504030101020102" pitchFamily="34" charset="0"/>
              </a:rPr>
              <a:t>Betreuer:</a:t>
            </a:r>
          </a:p>
          <a:p>
            <a:pPr algn="just">
              <a:spcBef>
                <a:spcPct val="20000"/>
              </a:spcBef>
              <a:buSzPct val="85000"/>
            </a:pPr>
            <a:r>
              <a:rPr lang="de-DE" altLang="de-DE" dirty="0">
                <a:latin typeface="Meta Offc Pro" panose="020B0504030101020102" pitchFamily="34" charset="0"/>
              </a:rPr>
              <a:t>Prof. Dr. M. Lehr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EF9BED27-C426-44ED-A447-1F2E3F415926}"/>
              </a:ext>
            </a:extLst>
          </p:cNvPr>
          <p:cNvSpPr/>
          <p:nvPr/>
        </p:nvSpPr>
        <p:spPr>
          <a:xfrm flipV="1">
            <a:off x="0" y="6102313"/>
            <a:ext cx="12204700" cy="45719"/>
          </a:xfrm>
          <a:prstGeom prst="rect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48D920C9-5BF8-46CB-BF96-05EDA55C0168}"/>
              </a:ext>
            </a:extLst>
          </p:cNvPr>
          <p:cNvSpPr/>
          <p:nvPr/>
        </p:nvSpPr>
        <p:spPr>
          <a:xfrm flipV="1">
            <a:off x="0" y="2307368"/>
            <a:ext cx="12204700" cy="45719"/>
          </a:xfrm>
          <a:prstGeom prst="rect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EC716AC-60A3-42A6-AD75-EE8812CB028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49824" y="93662"/>
            <a:ext cx="1295400" cy="12573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68CA6C3-8536-43D8-B18A-892E12993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9077" y="2627373"/>
            <a:ext cx="3200654" cy="3200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2700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2FD06E5-06FF-7835-C729-54BD19E2F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82" y="1556793"/>
            <a:ext cx="9863381" cy="971551"/>
          </a:xfrm>
        </p:spPr>
        <p:txBody>
          <a:bodyPr/>
          <a:lstStyle/>
          <a:p>
            <a:pPr algn="ctr"/>
            <a:r>
              <a:rPr lang="en-US" sz="2000" dirty="0">
                <a:latin typeface="Meta Offc Pro" panose="020B0504030101020102" pitchFamily="34" charset="0"/>
              </a:rPr>
              <a:t>Identification of peripheral immune signatures in</a:t>
            </a:r>
            <a:br>
              <a:rPr lang="en-US" sz="2000" dirty="0">
                <a:latin typeface="Meta Offc Pro" panose="020B0504030101020102" pitchFamily="34" charset="0"/>
              </a:rPr>
            </a:br>
            <a:r>
              <a:rPr lang="en-US" sz="2000" dirty="0">
                <a:latin typeface="Meta Offc Pro" panose="020B0504030101020102" pitchFamily="34" charset="0"/>
              </a:rPr>
              <a:t>multiple sclerosis</a:t>
            </a:r>
          </a:p>
        </p:txBody>
      </p:sp>
      <p:sp>
        <p:nvSpPr>
          <p:cNvPr id="8" name="Vertikaler Textplatzhalter 3">
            <a:extLst>
              <a:ext uri="{FF2B5EF4-FFF2-40B4-BE49-F238E27FC236}">
                <a16:creationId xmlns:a16="http://schemas.microsoft.com/office/drawing/2014/main" id="{3A89A4C1-04AD-44E1-BDA0-2562210B24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386732" y="2547601"/>
            <a:ext cx="5457267" cy="3421062"/>
          </a:xfrm>
        </p:spPr>
        <p:txBody>
          <a:bodyPr/>
          <a:lstStyle/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3000" b="1" dirty="0">
                <a:latin typeface="Meta Offc Pro" panose="020B0504030101020102" pitchFamily="34" charset="0"/>
              </a:rPr>
              <a:t>Olga </a:t>
            </a:r>
            <a:r>
              <a:rPr lang="de-DE" altLang="de-DE" sz="3000" b="1" dirty="0" err="1">
                <a:latin typeface="Meta Offc Pro" panose="020B0504030101020102" pitchFamily="34" charset="0"/>
              </a:rPr>
              <a:t>Vsevolodivna</a:t>
            </a:r>
            <a:r>
              <a:rPr lang="de-DE" altLang="de-DE" sz="3000" b="1" dirty="0">
                <a:latin typeface="Meta Offc Pro" panose="020B0504030101020102" pitchFamily="34" charset="0"/>
              </a:rPr>
              <a:t> Steinberg</a:t>
            </a: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dirty="0">
              <a:latin typeface="Meta Offc Pro" panose="020B0504030101020102" pitchFamily="34" charset="0"/>
            </a:endParaRPr>
          </a:p>
          <a:p>
            <a:pPr>
              <a:spcBef>
                <a:spcPct val="20000"/>
              </a:spcBef>
              <a:buSzPct val="85000"/>
            </a:pPr>
            <a:r>
              <a:rPr lang="de-DE" altLang="de-DE" dirty="0">
                <a:solidFill>
                  <a:schemeClr val="bg2"/>
                </a:solidFill>
                <a:latin typeface="Meta Offc Pro" panose="020B0504030101020102" pitchFamily="34" charset="0"/>
              </a:rPr>
              <a:t>Institut für Pharmazeutische</a:t>
            </a:r>
          </a:p>
          <a:p>
            <a:pPr>
              <a:spcBef>
                <a:spcPct val="20000"/>
              </a:spcBef>
              <a:buSzPct val="85000"/>
            </a:pPr>
            <a:r>
              <a:rPr lang="de-DE" altLang="de-DE" dirty="0">
                <a:solidFill>
                  <a:schemeClr val="bg2"/>
                </a:solidFill>
                <a:latin typeface="Meta Offc Pro" panose="020B0504030101020102" pitchFamily="34" charset="0"/>
              </a:rPr>
              <a:t>und Medizinische Chemie,</a:t>
            </a:r>
          </a:p>
          <a:p>
            <a:pPr>
              <a:spcBef>
                <a:spcPct val="20000"/>
              </a:spcBef>
              <a:buSzPct val="85000"/>
            </a:pPr>
            <a:r>
              <a:rPr lang="de-DE" altLang="de-DE" dirty="0">
                <a:solidFill>
                  <a:schemeClr val="bg2"/>
                </a:solidFill>
                <a:latin typeface="Meta Offc Pro" panose="020B0504030101020102" pitchFamily="34" charset="0"/>
              </a:rPr>
              <a:t>UKM, Klinik für Neurologie</a:t>
            </a:r>
          </a:p>
          <a:p>
            <a:pPr algn="just">
              <a:spcBef>
                <a:spcPct val="20000"/>
              </a:spcBef>
              <a:buSzPct val="85000"/>
            </a:pPr>
            <a:endParaRPr lang="de-DE" altLang="de-DE" sz="1100" dirty="0">
              <a:solidFill>
                <a:schemeClr val="bg2"/>
              </a:solidFill>
              <a:latin typeface="Meta Offc Pro" panose="020B0504030101020102" pitchFamily="34" charset="0"/>
            </a:endParaRPr>
          </a:p>
          <a:p>
            <a:pPr algn="just">
              <a:spcBef>
                <a:spcPct val="20000"/>
              </a:spcBef>
              <a:buSzPct val="85000"/>
            </a:pPr>
            <a:r>
              <a:rPr lang="de-DE" altLang="de-DE" dirty="0">
                <a:solidFill>
                  <a:schemeClr val="bg2"/>
                </a:solidFill>
                <a:latin typeface="Meta Offc Pro" panose="020B0504030101020102" pitchFamily="34" charset="0"/>
              </a:rPr>
              <a:t>Betreuerin:</a:t>
            </a:r>
          </a:p>
          <a:p>
            <a:pPr algn="just">
              <a:spcBef>
                <a:spcPct val="20000"/>
              </a:spcBef>
              <a:buSzPct val="85000"/>
            </a:pPr>
            <a:r>
              <a:rPr lang="de-DE" altLang="de-DE" dirty="0">
                <a:solidFill>
                  <a:schemeClr val="bg2"/>
                </a:solidFill>
                <a:latin typeface="Meta Offc Pro" panose="020B0504030101020102" pitchFamily="34" charset="0"/>
              </a:rPr>
              <a:t>Prof.‘in Dr. M. Düfer</a:t>
            </a:r>
          </a:p>
          <a:p>
            <a:pPr algn="just">
              <a:spcBef>
                <a:spcPct val="20000"/>
              </a:spcBef>
              <a:buSzPct val="85000"/>
            </a:pPr>
            <a:r>
              <a:rPr lang="de-DE" altLang="de-DE" dirty="0">
                <a:solidFill>
                  <a:schemeClr val="bg2"/>
                </a:solidFill>
                <a:latin typeface="Meta Offc Pro" panose="020B0504030101020102" pitchFamily="34" charset="0"/>
              </a:rPr>
              <a:t>Prof.‘in Dr. L. Klotz</a:t>
            </a:r>
            <a:endParaRPr lang="de-DE" altLang="de-DE" dirty="0">
              <a:latin typeface="Meta Offc Pro" panose="020B0504030101020102" pitchFamily="34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EF9BED27-C426-44ED-A447-1F2E3F415926}"/>
              </a:ext>
            </a:extLst>
          </p:cNvPr>
          <p:cNvSpPr/>
          <p:nvPr/>
        </p:nvSpPr>
        <p:spPr>
          <a:xfrm flipV="1">
            <a:off x="0" y="6102313"/>
            <a:ext cx="12204700" cy="45719"/>
          </a:xfrm>
          <a:prstGeom prst="rect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48D920C9-5BF8-46CB-BF96-05EDA55C0168}"/>
              </a:ext>
            </a:extLst>
          </p:cNvPr>
          <p:cNvSpPr/>
          <p:nvPr/>
        </p:nvSpPr>
        <p:spPr>
          <a:xfrm flipV="1">
            <a:off x="0" y="2307368"/>
            <a:ext cx="12204700" cy="45719"/>
          </a:xfrm>
          <a:prstGeom prst="rect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EC716AC-60A3-42A6-AD75-EE8812CB028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49824" y="93662"/>
            <a:ext cx="1295400" cy="12573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926" y="2528344"/>
            <a:ext cx="2204609" cy="3317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7939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2FD06E5-06FF-7835-C729-54BD19E2F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82" y="1479953"/>
            <a:ext cx="9863381" cy="971551"/>
          </a:xfrm>
        </p:spPr>
        <p:txBody>
          <a:bodyPr/>
          <a:lstStyle/>
          <a:p>
            <a:pPr algn="ctr"/>
            <a:r>
              <a:rPr lang="en-US" sz="2000" dirty="0">
                <a:latin typeface="Meta Offc Pro" panose="020B0504030101020102" pitchFamily="34" charset="0"/>
              </a:rPr>
              <a:t>Novel Photocatalytic Methods for the Late-Stage</a:t>
            </a:r>
            <a:br>
              <a:rPr lang="en-US" sz="2000" dirty="0">
                <a:latin typeface="Meta Offc Pro" panose="020B0504030101020102" pitchFamily="34" charset="0"/>
              </a:rPr>
            </a:br>
            <a:r>
              <a:rPr lang="en-US" sz="2000" dirty="0">
                <a:latin typeface="Meta Offc Pro" panose="020B0504030101020102" pitchFamily="34" charset="0"/>
              </a:rPr>
              <a:t>Functionalization of Biologically Active Molecules</a:t>
            </a:r>
            <a:endParaRPr lang="en-US" sz="2000" dirty="0">
              <a:solidFill>
                <a:srgbClr val="FF0000"/>
              </a:solidFill>
              <a:latin typeface="Meta Offc Pro" panose="020B0504030101020102" pitchFamily="34" charset="0"/>
            </a:endParaRPr>
          </a:p>
        </p:txBody>
      </p:sp>
      <p:sp>
        <p:nvSpPr>
          <p:cNvPr id="8" name="Vertikaler Textplatzhalter 3">
            <a:extLst>
              <a:ext uri="{FF2B5EF4-FFF2-40B4-BE49-F238E27FC236}">
                <a16:creationId xmlns:a16="http://schemas.microsoft.com/office/drawing/2014/main" id="{3A89A4C1-04AD-44E1-BDA0-2562210B24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386732" y="2547601"/>
            <a:ext cx="5457267" cy="3421062"/>
          </a:xfrm>
        </p:spPr>
        <p:txBody>
          <a:bodyPr/>
          <a:lstStyle/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3000" b="1" dirty="0">
                <a:latin typeface="Meta Offc Pro" panose="020B0504030101020102" pitchFamily="34" charset="0"/>
              </a:rPr>
              <a:t>Martin Florian </a:t>
            </a:r>
            <a:r>
              <a:rPr lang="de-DE" altLang="de-DE" sz="3000" b="1" dirty="0" err="1">
                <a:latin typeface="Meta Offc Pro" panose="020B0504030101020102" pitchFamily="34" charset="0"/>
              </a:rPr>
              <a:t>Stinglhamer</a:t>
            </a:r>
            <a:endParaRPr lang="de-DE" altLang="de-DE" sz="3000" b="1" dirty="0"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dirty="0">
              <a:latin typeface="Meta Offc Pro" panose="020B0504030101020102" pitchFamily="34" charset="0"/>
            </a:endParaRPr>
          </a:p>
          <a:p>
            <a:pPr>
              <a:spcBef>
                <a:spcPct val="20000"/>
              </a:spcBef>
              <a:buSzPct val="85000"/>
            </a:pPr>
            <a:r>
              <a:rPr lang="de-DE" altLang="de-DE" dirty="0">
                <a:solidFill>
                  <a:schemeClr val="bg2"/>
                </a:solidFill>
                <a:latin typeface="Meta Offc Pro" panose="020B0504030101020102" pitchFamily="34" charset="0"/>
              </a:rPr>
              <a:t>Organisch-Chemisches Institut</a:t>
            </a:r>
          </a:p>
          <a:p>
            <a:pPr>
              <a:spcBef>
                <a:spcPct val="20000"/>
              </a:spcBef>
              <a:buSzPct val="85000"/>
            </a:pPr>
            <a:endParaRPr lang="de-DE" altLang="de-DE" dirty="0">
              <a:latin typeface="Meta Offc Pro" panose="020B0504030101020102" pitchFamily="34" charset="0"/>
            </a:endParaRPr>
          </a:p>
          <a:p>
            <a:pPr algn="just">
              <a:spcBef>
                <a:spcPct val="20000"/>
              </a:spcBef>
              <a:buSzPct val="85000"/>
            </a:pPr>
            <a:endParaRPr lang="de-DE" altLang="de-DE" dirty="0">
              <a:latin typeface="Meta Offc Pro" panose="020B0504030101020102" pitchFamily="34" charset="0"/>
            </a:endParaRPr>
          </a:p>
          <a:p>
            <a:pPr algn="just">
              <a:spcBef>
                <a:spcPct val="20000"/>
              </a:spcBef>
              <a:buSzPct val="85000"/>
            </a:pPr>
            <a:r>
              <a:rPr lang="de-DE" altLang="de-DE" dirty="0">
                <a:latin typeface="Meta Offc Pro" panose="020B0504030101020102" pitchFamily="34" charset="0"/>
              </a:rPr>
              <a:t>Betreuerin:</a:t>
            </a:r>
          </a:p>
          <a:p>
            <a:pPr algn="just">
              <a:spcBef>
                <a:spcPct val="20000"/>
              </a:spcBef>
              <a:buSzPct val="85000"/>
            </a:pPr>
            <a:r>
              <a:rPr lang="de-DE" altLang="de-DE" dirty="0">
                <a:latin typeface="Meta Offc Pro" panose="020B0504030101020102" pitchFamily="34" charset="0"/>
              </a:rPr>
              <a:t>Prof.‘in Dr. O. Garcia </a:t>
            </a:r>
            <a:r>
              <a:rPr lang="de-DE" altLang="de-DE" dirty="0" err="1">
                <a:latin typeface="Meta Offc Pro" panose="020B0504030101020102" pitchFamily="34" charset="0"/>
              </a:rPr>
              <a:t>Mancheño</a:t>
            </a:r>
            <a:endParaRPr lang="de-DE" altLang="de-DE" dirty="0">
              <a:latin typeface="Meta Offc Pro" panose="020B0504030101020102" pitchFamily="34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EF9BED27-C426-44ED-A447-1F2E3F415926}"/>
              </a:ext>
            </a:extLst>
          </p:cNvPr>
          <p:cNvSpPr/>
          <p:nvPr/>
        </p:nvSpPr>
        <p:spPr>
          <a:xfrm flipV="1">
            <a:off x="0" y="6102313"/>
            <a:ext cx="12204700" cy="45719"/>
          </a:xfrm>
          <a:prstGeom prst="rect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48D920C9-5BF8-46CB-BF96-05EDA55C0168}"/>
              </a:ext>
            </a:extLst>
          </p:cNvPr>
          <p:cNvSpPr/>
          <p:nvPr/>
        </p:nvSpPr>
        <p:spPr>
          <a:xfrm flipV="1">
            <a:off x="0" y="2307368"/>
            <a:ext cx="12204700" cy="45719"/>
          </a:xfrm>
          <a:prstGeom prst="rect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EC716AC-60A3-42A6-AD75-EE8812CB028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49824" y="93662"/>
            <a:ext cx="1295400" cy="12573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E14B6BAE-F0BD-4A2C-9388-6822B89765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2650007"/>
            <a:ext cx="2098284" cy="279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374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2FD06E5-06FF-7835-C729-54BD19E2F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75251" y="1167165"/>
            <a:ext cx="12204700" cy="971551"/>
          </a:xfrm>
        </p:spPr>
        <p:txBody>
          <a:bodyPr/>
          <a:lstStyle/>
          <a:p>
            <a:pPr algn="ctr"/>
            <a:br>
              <a:rPr lang="en-US" sz="2000" i="0" u="none" strike="noStrike" dirty="0">
                <a:solidFill>
                  <a:srgbClr val="000000"/>
                </a:solidFill>
                <a:effectLst/>
                <a:latin typeface="Meta Offc Pro" panose="020B0504030101020102" pitchFamily="34" charset="0"/>
              </a:rPr>
            </a:br>
            <a:r>
              <a:rPr lang="en-US" sz="2000" i="0" u="none" strike="noStrike" dirty="0">
                <a:solidFill>
                  <a:srgbClr val="000000"/>
                </a:solidFill>
                <a:effectLst/>
                <a:latin typeface="Meta Offc Pro" panose="020B0504030101020102" pitchFamily="34" charset="0"/>
              </a:rPr>
              <a:t>Enzymatic Cascade Reactions to</a:t>
            </a:r>
            <a:br>
              <a:rPr lang="en-US" sz="2000" i="0" u="none" strike="noStrike" dirty="0">
                <a:solidFill>
                  <a:srgbClr val="000000"/>
                </a:solidFill>
                <a:effectLst/>
                <a:latin typeface="Meta Offc Pro" panose="020B0504030101020102" pitchFamily="34" charset="0"/>
              </a:rPr>
            </a:br>
            <a:r>
              <a:rPr lang="en-US" sz="2000" i="0" u="none" strike="noStrike" dirty="0">
                <a:solidFill>
                  <a:srgbClr val="000000"/>
                </a:solidFill>
                <a:effectLst/>
                <a:latin typeface="Meta Offc Pro" panose="020B0504030101020102" pitchFamily="34" charset="0"/>
              </a:rPr>
              <a:t>Regulate Biological Functions</a:t>
            </a:r>
            <a:r>
              <a:rPr lang="en-US" sz="2000" dirty="0">
                <a:latin typeface="Meta Offc Pro" panose="020B0504030101020102" pitchFamily="34" charset="0"/>
              </a:rPr>
              <a:t> </a:t>
            </a:r>
            <a:endParaRPr lang="en-US" sz="2000" dirty="0">
              <a:solidFill>
                <a:srgbClr val="FF0000"/>
              </a:solidFill>
              <a:latin typeface="Meta Offc Pro" panose="020B0504030101020102" pitchFamily="34" charset="0"/>
            </a:endParaRPr>
          </a:p>
        </p:txBody>
      </p:sp>
      <p:sp>
        <p:nvSpPr>
          <p:cNvPr id="8" name="Vertikaler Textplatzhalter 3">
            <a:extLst>
              <a:ext uri="{FF2B5EF4-FFF2-40B4-BE49-F238E27FC236}">
                <a16:creationId xmlns:a16="http://schemas.microsoft.com/office/drawing/2014/main" id="{3A89A4C1-04AD-44E1-BDA0-2562210B24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386732" y="2547601"/>
            <a:ext cx="5457267" cy="3421062"/>
          </a:xfrm>
        </p:spPr>
        <p:txBody>
          <a:bodyPr/>
          <a:lstStyle/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3000" b="1" dirty="0">
                <a:latin typeface="Meta Offc Pro" panose="020B0504030101020102" pitchFamily="34" charset="0"/>
              </a:rPr>
              <a:t>Aileen </a:t>
            </a:r>
            <a:r>
              <a:rPr lang="de-DE" altLang="de-DE" sz="3000" b="1" dirty="0" err="1">
                <a:latin typeface="Meta Offc Pro" panose="020B0504030101020102" pitchFamily="34" charset="0"/>
              </a:rPr>
              <a:t>Tekath</a:t>
            </a:r>
            <a:endParaRPr lang="de-DE" altLang="de-DE" sz="3000" b="1" dirty="0"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dirty="0">
              <a:latin typeface="Meta Offc Pro" panose="020B0504030101020102" pitchFamily="34" charset="0"/>
            </a:endParaRPr>
          </a:p>
          <a:p>
            <a:pPr>
              <a:spcBef>
                <a:spcPct val="20000"/>
              </a:spcBef>
              <a:buSzPct val="85000"/>
            </a:pPr>
            <a:r>
              <a:rPr lang="de-DE" altLang="de-DE" dirty="0">
                <a:latin typeface="Meta Offc Pro" panose="020B0504030101020102" pitchFamily="34" charset="0"/>
              </a:rPr>
              <a:t>Institut für Biochemie,</a:t>
            </a:r>
          </a:p>
          <a:p>
            <a:pPr>
              <a:spcBef>
                <a:spcPct val="20000"/>
              </a:spcBef>
              <a:buSzPct val="85000"/>
            </a:pPr>
            <a:r>
              <a:rPr lang="de-DE" altLang="de-DE" sz="1800" dirty="0">
                <a:latin typeface="Meta Offc Pro" panose="020B0504030101020102" pitchFamily="34" charset="0"/>
              </a:rPr>
              <a:t>Institut für Physiologische Chemie und Pathobiochemie</a:t>
            </a:r>
          </a:p>
          <a:p>
            <a:pPr algn="just">
              <a:spcBef>
                <a:spcPct val="20000"/>
              </a:spcBef>
              <a:buSzPct val="85000"/>
            </a:pPr>
            <a:endParaRPr lang="de-DE" altLang="de-DE" dirty="0">
              <a:latin typeface="Meta Offc Pro" panose="020B0504030101020102" pitchFamily="34" charset="0"/>
            </a:endParaRPr>
          </a:p>
          <a:p>
            <a:pPr algn="just">
              <a:spcBef>
                <a:spcPct val="20000"/>
              </a:spcBef>
              <a:buSzPct val="85000"/>
            </a:pPr>
            <a:r>
              <a:rPr lang="de-DE" altLang="de-DE" dirty="0">
                <a:latin typeface="Meta Offc Pro" panose="020B0504030101020102" pitchFamily="34" charset="0"/>
              </a:rPr>
              <a:t>Betreuerin:</a:t>
            </a:r>
          </a:p>
          <a:p>
            <a:pPr algn="just">
              <a:spcBef>
                <a:spcPct val="20000"/>
              </a:spcBef>
              <a:buSzPct val="85000"/>
            </a:pPr>
            <a:r>
              <a:rPr lang="de-DE" altLang="de-DE" dirty="0">
                <a:latin typeface="Meta Offc Pro" panose="020B0504030101020102" pitchFamily="34" charset="0"/>
              </a:rPr>
              <a:t>Prof.‘in Dr. A. Rentmeister</a:t>
            </a:r>
          </a:p>
          <a:p>
            <a:pPr algn="just">
              <a:spcBef>
                <a:spcPct val="20000"/>
              </a:spcBef>
              <a:buSzPct val="85000"/>
            </a:pPr>
            <a:r>
              <a:rPr lang="de-DE" altLang="de-DE" dirty="0">
                <a:latin typeface="Meta Offc Pro" panose="020B0504030101020102" pitchFamily="34" charset="0"/>
              </a:rPr>
              <a:t>Prof.‘in Dr. S. Wegner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EF9BED27-C426-44ED-A447-1F2E3F415926}"/>
              </a:ext>
            </a:extLst>
          </p:cNvPr>
          <p:cNvSpPr/>
          <p:nvPr/>
        </p:nvSpPr>
        <p:spPr>
          <a:xfrm flipV="1">
            <a:off x="0" y="6102313"/>
            <a:ext cx="12204700" cy="45719"/>
          </a:xfrm>
          <a:prstGeom prst="rect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48D920C9-5BF8-46CB-BF96-05EDA55C0168}"/>
              </a:ext>
            </a:extLst>
          </p:cNvPr>
          <p:cNvSpPr/>
          <p:nvPr/>
        </p:nvSpPr>
        <p:spPr>
          <a:xfrm flipV="1">
            <a:off x="0" y="2307368"/>
            <a:ext cx="12204700" cy="45719"/>
          </a:xfrm>
          <a:prstGeom prst="rect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EC716AC-60A3-42A6-AD75-EE8812CB028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49824" y="93662"/>
            <a:ext cx="1295400" cy="12573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CD8D739A-EDA9-4852-9D99-4BFFB19C76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068"/>
          <a:stretch/>
        </p:blipFill>
        <p:spPr>
          <a:xfrm>
            <a:off x="2275881" y="2612570"/>
            <a:ext cx="2580428" cy="318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766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2FD06E5-06FF-7835-C729-54BD19E2F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82" y="1479953"/>
            <a:ext cx="9863381" cy="971551"/>
          </a:xfrm>
        </p:spPr>
        <p:txBody>
          <a:bodyPr/>
          <a:lstStyle/>
          <a:p>
            <a:pPr algn="ctr"/>
            <a:r>
              <a:rPr lang="en-US" sz="2000" i="0" u="none" strike="noStrike" dirty="0">
                <a:solidFill>
                  <a:srgbClr val="000000"/>
                </a:solidFill>
                <a:effectLst/>
                <a:latin typeface="Meta Offc Pro" panose="020B0504030101020102" pitchFamily="34" charset="0"/>
              </a:rPr>
              <a:t>NMR Analysis of Structure, Dynamics, and Electrochemistry of High-Capacity </a:t>
            </a:r>
            <a:br>
              <a:rPr lang="en-US" sz="2000" i="0" u="none" strike="noStrike" dirty="0">
                <a:solidFill>
                  <a:srgbClr val="000000"/>
                </a:solidFill>
                <a:effectLst/>
                <a:latin typeface="Meta Offc Pro" panose="020B0504030101020102" pitchFamily="34" charset="0"/>
              </a:rPr>
            </a:br>
            <a:r>
              <a:rPr lang="en-US" sz="2000" i="0" u="none" strike="noStrike" dirty="0">
                <a:solidFill>
                  <a:srgbClr val="000000"/>
                </a:solidFill>
                <a:effectLst/>
                <a:latin typeface="Meta Offc Pro" panose="020B0504030101020102" pitchFamily="34" charset="0"/>
              </a:rPr>
              <a:t>Anode Materials and Solid-State Electrolytes for Lithium-Ion Batteries</a:t>
            </a:r>
            <a:r>
              <a:rPr lang="en-US" sz="2000" dirty="0">
                <a:latin typeface="Meta Offc Pro" panose="020B0504030101020102" pitchFamily="34" charset="0"/>
              </a:rPr>
              <a:t> </a:t>
            </a:r>
            <a:endParaRPr lang="en-US" sz="2000" dirty="0">
              <a:solidFill>
                <a:srgbClr val="FF0000"/>
              </a:solidFill>
              <a:latin typeface="Meta Offc Pro" panose="020B0504030101020102" pitchFamily="34" charset="0"/>
            </a:endParaRPr>
          </a:p>
        </p:txBody>
      </p:sp>
      <p:sp>
        <p:nvSpPr>
          <p:cNvPr id="8" name="Vertikaler Textplatzhalter 3">
            <a:extLst>
              <a:ext uri="{FF2B5EF4-FFF2-40B4-BE49-F238E27FC236}">
                <a16:creationId xmlns:a16="http://schemas.microsoft.com/office/drawing/2014/main" id="{3A89A4C1-04AD-44E1-BDA0-2562210B24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386732" y="2547601"/>
            <a:ext cx="5457267" cy="3421062"/>
          </a:xfrm>
        </p:spPr>
        <p:txBody>
          <a:bodyPr/>
          <a:lstStyle/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3000" b="1" dirty="0">
                <a:latin typeface="Meta Offc Pro" panose="020B0504030101020102" pitchFamily="34" charset="0"/>
              </a:rPr>
              <a:t>Björn </a:t>
            </a:r>
            <a:r>
              <a:rPr lang="de-DE" altLang="de-DE" sz="3000" b="1" dirty="0" err="1">
                <a:latin typeface="Meta Offc Pro" panose="020B0504030101020102" pitchFamily="34" charset="0"/>
              </a:rPr>
              <a:t>Wankmiller</a:t>
            </a:r>
            <a:endParaRPr lang="de-DE" altLang="de-DE" sz="3000" b="1" dirty="0"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dirty="0">
              <a:latin typeface="Meta Offc Pro" panose="020B0504030101020102" pitchFamily="34" charset="0"/>
            </a:endParaRPr>
          </a:p>
          <a:p>
            <a:pPr>
              <a:spcBef>
                <a:spcPct val="20000"/>
              </a:spcBef>
              <a:buSzPct val="85000"/>
            </a:pPr>
            <a:r>
              <a:rPr lang="de-DE" altLang="de-DE" dirty="0">
                <a:solidFill>
                  <a:schemeClr val="bg2"/>
                </a:solidFill>
                <a:latin typeface="Meta Offc Pro" panose="020B0504030101020102" pitchFamily="34" charset="0"/>
              </a:rPr>
              <a:t>Institut für Physikalische Chemie</a:t>
            </a:r>
          </a:p>
          <a:p>
            <a:pPr>
              <a:spcBef>
                <a:spcPct val="20000"/>
              </a:spcBef>
              <a:buSzPct val="85000"/>
            </a:pPr>
            <a:endParaRPr lang="de-DE" altLang="de-DE" dirty="0">
              <a:latin typeface="Meta Offc Pro" panose="020B0504030101020102" pitchFamily="34" charset="0"/>
            </a:endParaRPr>
          </a:p>
          <a:p>
            <a:pPr algn="just">
              <a:spcBef>
                <a:spcPct val="20000"/>
              </a:spcBef>
              <a:buSzPct val="85000"/>
            </a:pPr>
            <a:endParaRPr lang="de-DE" altLang="de-DE" dirty="0">
              <a:latin typeface="Meta Offc Pro" panose="020B0504030101020102" pitchFamily="34" charset="0"/>
            </a:endParaRPr>
          </a:p>
          <a:p>
            <a:pPr algn="just">
              <a:spcBef>
                <a:spcPct val="20000"/>
              </a:spcBef>
              <a:buSzPct val="85000"/>
            </a:pPr>
            <a:endParaRPr lang="de-DE" altLang="de-DE" dirty="0">
              <a:latin typeface="Meta Offc Pro" panose="020B0504030101020102" pitchFamily="34" charset="0"/>
            </a:endParaRPr>
          </a:p>
          <a:p>
            <a:pPr algn="just">
              <a:spcBef>
                <a:spcPct val="20000"/>
              </a:spcBef>
              <a:buSzPct val="85000"/>
            </a:pPr>
            <a:r>
              <a:rPr lang="de-DE" altLang="de-DE" dirty="0">
                <a:latin typeface="Meta Offc Pro" panose="020B0504030101020102" pitchFamily="34" charset="0"/>
              </a:rPr>
              <a:t>Betreuer:</a:t>
            </a:r>
          </a:p>
          <a:p>
            <a:pPr algn="just">
              <a:spcBef>
                <a:spcPct val="20000"/>
              </a:spcBef>
              <a:buSzPct val="85000"/>
            </a:pPr>
            <a:r>
              <a:rPr lang="de-DE" altLang="de-DE" dirty="0">
                <a:latin typeface="Meta Offc Pro" panose="020B0504030101020102" pitchFamily="34" charset="0"/>
              </a:rPr>
              <a:t>Prof. Dr. M. R. Hansen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EF9BED27-C426-44ED-A447-1F2E3F415926}"/>
              </a:ext>
            </a:extLst>
          </p:cNvPr>
          <p:cNvSpPr/>
          <p:nvPr/>
        </p:nvSpPr>
        <p:spPr>
          <a:xfrm flipV="1">
            <a:off x="0" y="6102313"/>
            <a:ext cx="12204700" cy="45719"/>
          </a:xfrm>
          <a:prstGeom prst="rect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48D920C9-5BF8-46CB-BF96-05EDA55C0168}"/>
              </a:ext>
            </a:extLst>
          </p:cNvPr>
          <p:cNvSpPr/>
          <p:nvPr/>
        </p:nvSpPr>
        <p:spPr>
          <a:xfrm flipV="1">
            <a:off x="0" y="2307368"/>
            <a:ext cx="12204700" cy="45719"/>
          </a:xfrm>
          <a:prstGeom prst="rect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EC716AC-60A3-42A6-AD75-EE8812CB028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49824" y="93662"/>
            <a:ext cx="1295400" cy="12573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89CCC08-28EB-4656-AB9D-4A140A12A1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2449" y="2630427"/>
            <a:ext cx="3202816" cy="320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4833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7" descr="http://www.mygeo.info/landkarten/welt/a3_rl1w_plain_winkel_0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1" t="16138" r="2298" b="22595"/>
          <a:stretch>
            <a:fillRect/>
          </a:stretch>
        </p:blipFill>
        <p:spPr bwMode="auto">
          <a:xfrm>
            <a:off x="1524129" y="946601"/>
            <a:ext cx="8459788" cy="433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0"/>
          <p:cNvSpPr txBox="1">
            <a:spLocks noChangeArrowheads="1"/>
          </p:cNvSpPr>
          <p:nvPr/>
        </p:nvSpPr>
        <p:spPr>
          <a:xfrm>
            <a:off x="4012407" y="263525"/>
            <a:ext cx="4929187" cy="5730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200" b="1" i="0" kern="1200" baseline="0">
                <a:solidFill>
                  <a:schemeClr val="bg2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de-DE" altLang="de-DE" sz="2000" dirty="0"/>
              <a:t>Promovenden*innen aus</a:t>
            </a:r>
            <a:br>
              <a:rPr lang="de-DE" altLang="de-DE" sz="2000" dirty="0"/>
            </a:br>
            <a:r>
              <a:rPr lang="de-DE" altLang="de-DE" sz="2000" dirty="0"/>
              <a:t>folgenden Ländern ab 2010</a:t>
            </a:r>
          </a:p>
        </p:txBody>
      </p:sp>
      <p:sp>
        <p:nvSpPr>
          <p:cNvPr id="6" name="Text Box 52"/>
          <p:cNvSpPr txBox="1">
            <a:spLocks noChangeArrowheads="1"/>
          </p:cNvSpPr>
          <p:nvPr/>
        </p:nvSpPr>
        <p:spPr bwMode="auto">
          <a:xfrm>
            <a:off x="714741" y="3804900"/>
            <a:ext cx="1152000" cy="2285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ts val="450"/>
              </a:spcBef>
            </a:pPr>
            <a:r>
              <a:rPr lang="de-DE" altLang="de-DE" sz="1050" b="1" dirty="0">
                <a:solidFill>
                  <a:srgbClr val="007CA8"/>
                </a:solidFill>
                <a:latin typeface="MetaNormalLF-Roman" panose="020B0502030000020004" pitchFamily="34" charset="0"/>
              </a:rPr>
              <a:t>Ägypten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>
                <a:solidFill>
                  <a:srgbClr val="007CA8"/>
                </a:solidFill>
                <a:latin typeface="MetaNormalLF-Roman" panose="020B0502030000020004" pitchFamily="34" charset="0"/>
              </a:rPr>
              <a:t>Afghanistan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>
                <a:solidFill>
                  <a:srgbClr val="007CA8"/>
                </a:solidFill>
                <a:latin typeface="MetaNormalLF-Roman" panose="020B0502030000020004" pitchFamily="34" charset="0"/>
              </a:rPr>
              <a:t>Albanien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>
                <a:solidFill>
                  <a:srgbClr val="007CA8"/>
                </a:solidFill>
                <a:latin typeface="MetaNormalLF-Roman" panose="020B0502030000020004" pitchFamily="34" charset="0"/>
              </a:rPr>
              <a:t>Argentinien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>
                <a:solidFill>
                  <a:srgbClr val="007CA8"/>
                </a:solidFill>
                <a:latin typeface="MetaNormalLF-Roman" panose="020B0502030000020004" pitchFamily="34" charset="0"/>
              </a:rPr>
              <a:t>Armenien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>
                <a:solidFill>
                  <a:srgbClr val="007CA8"/>
                </a:solidFill>
                <a:latin typeface="MetaNormalLF-Roman" panose="020B0502030000020004" pitchFamily="34" charset="0"/>
              </a:rPr>
              <a:t>Bolivien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>
                <a:solidFill>
                  <a:srgbClr val="007CA8"/>
                </a:solidFill>
                <a:latin typeface="MetaNormalLF-Roman" panose="020B0502030000020004" pitchFamily="34" charset="0"/>
              </a:rPr>
              <a:t>Brasilien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>
                <a:solidFill>
                  <a:srgbClr val="007CA8"/>
                </a:solidFill>
                <a:latin typeface="MetaNormalLF-Roman" panose="020B0502030000020004" pitchFamily="34" charset="0"/>
              </a:rPr>
              <a:t>Bulgarien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>
                <a:solidFill>
                  <a:srgbClr val="007CA8"/>
                </a:solidFill>
                <a:latin typeface="MetaNormalLF-Roman" panose="020B0502030000020004" pitchFamily="34" charset="0"/>
              </a:rPr>
              <a:t>China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>
                <a:solidFill>
                  <a:srgbClr val="007CA8"/>
                </a:solidFill>
                <a:latin typeface="MetaNormalLF-Roman" panose="020B0502030000020004" pitchFamily="34" charset="0"/>
              </a:rPr>
              <a:t>Costa Rica</a:t>
            </a:r>
          </a:p>
        </p:txBody>
      </p:sp>
      <p:sp>
        <p:nvSpPr>
          <p:cNvPr id="7" name="Text Box 52"/>
          <p:cNvSpPr txBox="1">
            <a:spLocks noChangeArrowheads="1"/>
          </p:cNvSpPr>
          <p:nvPr/>
        </p:nvSpPr>
        <p:spPr bwMode="auto">
          <a:xfrm>
            <a:off x="3476719" y="4238073"/>
            <a:ext cx="1152000" cy="205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ts val="450"/>
              </a:spcBef>
            </a:pPr>
            <a:endParaRPr lang="de-DE" altLang="de-DE" sz="1050" b="1" dirty="0">
              <a:solidFill>
                <a:srgbClr val="007CA8"/>
              </a:solidFill>
              <a:latin typeface="MetaNormalLF-Roman" panose="020B0502030000020004" pitchFamily="34" charset="0"/>
            </a:endParaRPr>
          </a:p>
          <a:p>
            <a:pPr>
              <a:spcBef>
                <a:spcPts val="450"/>
              </a:spcBef>
            </a:pPr>
            <a:endParaRPr lang="de-DE" altLang="de-DE" sz="1050" b="1" dirty="0">
              <a:solidFill>
                <a:srgbClr val="007CA8"/>
              </a:solidFill>
              <a:latin typeface="MetaNormalLF-Roman" panose="020B0502030000020004" pitchFamily="34" charset="0"/>
            </a:endParaRPr>
          </a:p>
          <a:p>
            <a:pPr>
              <a:spcBef>
                <a:spcPts val="450"/>
              </a:spcBef>
            </a:pPr>
            <a:r>
              <a:rPr lang="de-DE" altLang="de-DE" sz="1050" b="1" dirty="0">
                <a:solidFill>
                  <a:srgbClr val="007CA8"/>
                </a:solidFill>
                <a:latin typeface="MetaNormalLF-Roman" panose="020B0502030000020004" pitchFamily="34" charset="0"/>
              </a:rPr>
              <a:t>Indonesien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>
                <a:solidFill>
                  <a:srgbClr val="007CA8"/>
                </a:solidFill>
                <a:latin typeface="MetaNormalLF-Roman" panose="020B0502030000020004" pitchFamily="34" charset="0"/>
              </a:rPr>
              <a:t>Iran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>
                <a:solidFill>
                  <a:srgbClr val="007CA8"/>
                </a:solidFill>
                <a:latin typeface="MetaNormalLF-Roman" panose="020B0502030000020004" pitchFamily="34" charset="0"/>
              </a:rPr>
              <a:t>Israel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>
                <a:solidFill>
                  <a:srgbClr val="007CA8"/>
                </a:solidFill>
                <a:latin typeface="MetaNormalLF-Roman" panose="020B0502030000020004" pitchFamily="34" charset="0"/>
              </a:rPr>
              <a:t>Italien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>
                <a:solidFill>
                  <a:srgbClr val="007CA8"/>
                </a:solidFill>
                <a:latin typeface="MetaNormalLF-Roman" panose="020B0502030000020004" pitchFamily="34" charset="0"/>
              </a:rPr>
              <a:t>Japan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>
                <a:solidFill>
                  <a:srgbClr val="007CA8"/>
                </a:solidFill>
                <a:latin typeface="MetaNormalLF-Roman" panose="020B0502030000020004" pitchFamily="34" charset="0"/>
              </a:rPr>
              <a:t>Kamerun</a:t>
            </a:r>
          </a:p>
          <a:p>
            <a:pPr>
              <a:spcBef>
                <a:spcPts val="450"/>
              </a:spcBef>
            </a:pPr>
            <a:endParaRPr lang="de-DE" altLang="de-DE" sz="1050" b="1" dirty="0">
              <a:solidFill>
                <a:srgbClr val="0099CC"/>
              </a:solidFill>
              <a:latin typeface="MetaNormalLF-Roman" panose="020B0502030000020004" pitchFamily="34" charset="0"/>
            </a:endParaRPr>
          </a:p>
        </p:txBody>
      </p:sp>
      <p:sp>
        <p:nvSpPr>
          <p:cNvPr id="8" name="Text Box 52"/>
          <p:cNvSpPr txBox="1">
            <a:spLocks noChangeArrowheads="1"/>
          </p:cNvSpPr>
          <p:nvPr/>
        </p:nvSpPr>
        <p:spPr bwMode="auto">
          <a:xfrm>
            <a:off x="7610486" y="4241048"/>
            <a:ext cx="1152000" cy="205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ts val="450"/>
              </a:spcBef>
            </a:pPr>
            <a:endParaRPr lang="de-DE" altLang="de-DE" sz="1050" b="1" dirty="0">
              <a:solidFill>
                <a:srgbClr val="007CA8"/>
              </a:solidFill>
              <a:latin typeface="MetaNormalLF-Roman" panose="020B0502030000020004" pitchFamily="34" charset="0"/>
            </a:endParaRPr>
          </a:p>
          <a:p>
            <a:pPr>
              <a:spcBef>
                <a:spcPts val="450"/>
              </a:spcBef>
            </a:pPr>
            <a:endParaRPr lang="de-DE" altLang="de-DE" sz="1050" b="1" dirty="0">
              <a:solidFill>
                <a:srgbClr val="007CA8"/>
              </a:solidFill>
              <a:latin typeface="MetaNormalLF-Roman" panose="020B0502030000020004" pitchFamily="34" charset="0"/>
            </a:endParaRPr>
          </a:p>
          <a:p>
            <a:pPr>
              <a:spcBef>
                <a:spcPts val="450"/>
              </a:spcBef>
            </a:pPr>
            <a:endParaRPr lang="de-DE" altLang="de-DE" sz="1050" b="1" dirty="0">
              <a:solidFill>
                <a:srgbClr val="007CA8"/>
              </a:solidFill>
              <a:latin typeface="MetaNormalLF-Roman" panose="020B0502030000020004" pitchFamily="34" charset="0"/>
            </a:endParaRPr>
          </a:p>
          <a:p>
            <a:pPr>
              <a:spcBef>
                <a:spcPts val="450"/>
              </a:spcBef>
            </a:pPr>
            <a:r>
              <a:rPr lang="de-DE" altLang="de-DE" sz="1050" b="1" dirty="0">
                <a:solidFill>
                  <a:srgbClr val="007CA8"/>
                </a:solidFill>
                <a:latin typeface="MetaNormalLF-Roman" panose="020B0502030000020004" pitchFamily="34" charset="0"/>
              </a:rPr>
              <a:t>Mexiko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>
                <a:solidFill>
                  <a:srgbClr val="007CA8"/>
                </a:solidFill>
                <a:latin typeface="MetaNormalLF-Roman" panose="020B0502030000020004" pitchFamily="34" charset="0"/>
              </a:rPr>
              <a:t>Niederlande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>
                <a:solidFill>
                  <a:srgbClr val="007CA8"/>
                </a:solidFill>
                <a:latin typeface="MetaNormalLF-Roman" panose="020B0502030000020004" pitchFamily="34" charset="0"/>
              </a:rPr>
              <a:t>Nigeria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>
                <a:solidFill>
                  <a:srgbClr val="007CA8"/>
                </a:solidFill>
                <a:latin typeface="MetaNormalLF-Roman" panose="020B0502030000020004" pitchFamily="34" charset="0"/>
              </a:rPr>
              <a:t>Österreich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>
                <a:solidFill>
                  <a:srgbClr val="007CA8"/>
                </a:solidFill>
                <a:latin typeface="MetaNormalLF-Roman" panose="020B0502030000020004" pitchFamily="34" charset="0"/>
              </a:rPr>
              <a:t>Pakistan</a:t>
            </a:r>
          </a:p>
          <a:p>
            <a:pPr>
              <a:spcBef>
                <a:spcPts val="450"/>
              </a:spcBef>
            </a:pPr>
            <a:endParaRPr lang="de-DE" altLang="de-DE" sz="1050" b="1" dirty="0">
              <a:solidFill>
                <a:srgbClr val="0099CC"/>
              </a:solidFill>
              <a:latin typeface="MetaNormalLF-Roman" panose="020B0502030000020004" pitchFamily="34" charset="0"/>
            </a:endParaRPr>
          </a:p>
        </p:txBody>
      </p:sp>
      <p:sp>
        <p:nvSpPr>
          <p:cNvPr id="9" name="Text Box 52"/>
          <p:cNvSpPr txBox="1">
            <a:spLocks noChangeArrowheads="1"/>
          </p:cNvSpPr>
          <p:nvPr/>
        </p:nvSpPr>
        <p:spPr bwMode="auto">
          <a:xfrm>
            <a:off x="8916511" y="4241269"/>
            <a:ext cx="1260000" cy="1833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ts val="450"/>
              </a:spcBef>
            </a:pPr>
            <a:endParaRPr lang="de-DE" altLang="de-DE" sz="1050" b="1" dirty="0">
              <a:solidFill>
                <a:srgbClr val="007CA8"/>
              </a:solidFill>
              <a:latin typeface="MetaNormalLF-Roman" panose="020B0502030000020004" pitchFamily="34" charset="0"/>
            </a:endParaRPr>
          </a:p>
          <a:p>
            <a:pPr>
              <a:spcBef>
                <a:spcPts val="450"/>
              </a:spcBef>
            </a:pPr>
            <a:endParaRPr lang="de-DE" altLang="de-DE" sz="1050" b="1" dirty="0">
              <a:solidFill>
                <a:srgbClr val="007CA8"/>
              </a:solidFill>
              <a:latin typeface="MetaNormalLF-Roman" panose="020B0502030000020004" pitchFamily="34" charset="0"/>
            </a:endParaRPr>
          </a:p>
          <a:p>
            <a:pPr>
              <a:spcBef>
                <a:spcPts val="450"/>
              </a:spcBef>
            </a:pPr>
            <a:r>
              <a:rPr lang="de-DE" altLang="de-DE" sz="1050" b="1" dirty="0">
                <a:solidFill>
                  <a:srgbClr val="007CA8"/>
                </a:solidFill>
                <a:latin typeface="MetaNormalLF-Roman" panose="020B0502030000020004" pitchFamily="34" charset="0"/>
              </a:rPr>
              <a:t>Polen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>
                <a:solidFill>
                  <a:srgbClr val="007CA8"/>
                </a:solidFill>
                <a:latin typeface="MetaNormalLF-Roman" panose="020B0502030000020004" pitchFamily="34" charset="0"/>
              </a:rPr>
              <a:t>Portugal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>
                <a:solidFill>
                  <a:srgbClr val="007CA8"/>
                </a:solidFill>
                <a:latin typeface="MetaNormalLF-Roman" panose="020B0502030000020004" pitchFamily="34" charset="0"/>
              </a:rPr>
              <a:t>Rep. Kongo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>
                <a:solidFill>
                  <a:srgbClr val="007CA8"/>
                </a:solidFill>
                <a:latin typeface="MetaNormalLF-Roman" panose="020B0502030000020004" pitchFamily="34" charset="0"/>
              </a:rPr>
              <a:t>Rumänien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>
                <a:solidFill>
                  <a:srgbClr val="007CA8"/>
                </a:solidFill>
                <a:latin typeface="MetaNormalLF-Roman" panose="020B0502030000020004" pitchFamily="34" charset="0"/>
              </a:rPr>
              <a:t>Russ. </a:t>
            </a:r>
            <a:r>
              <a:rPr lang="de-DE" altLang="de-DE" sz="1050" b="1" dirty="0" err="1">
                <a:solidFill>
                  <a:srgbClr val="007CA8"/>
                </a:solidFill>
                <a:latin typeface="MetaNormalLF-Roman" panose="020B0502030000020004" pitchFamily="34" charset="0"/>
              </a:rPr>
              <a:t>Förderation</a:t>
            </a:r>
            <a:endParaRPr lang="de-DE" altLang="de-DE" sz="1050" b="1" dirty="0">
              <a:solidFill>
                <a:srgbClr val="007CA8"/>
              </a:solidFill>
              <a:latin typeface="MetaNormalLF-Roman" panose="020B0502030000020004" pitchFamily="34" charset="0"/>
            </a:endParaRPr>
          </a:p>
          <a:p>
            <a:pPr>
              <a:spcBef>
                <a:spcPts val="450"/>
              </a:spcBef>
            </a:pPr>
            <a:r>
              <a:rPr lang="de-DE" altLang="de-DE" sz="1050" b="1" dirty="0">
                <a:solidFill>
                  <a:srgbClr val="007CA8"/>
                </a:solidFill>
                <a:latin typeface="MetaNormalLF-Roman" panose="020B0502030000020004" pitchFamily="34" charset="0"/>
              </a:rPr>
              <a:t>Schweden</a:t>
            </a:r>
          </a:p>
        </p:txBody>
      </p:sp>
      <p:sp>
        <p:nvSpPr>
          <p:cNvPr id="33" name="Text Box 43"/>
          <p:cNvSpPr txBox="1">
            <a:spLocks noChangeArrowheads="1"/>
          </p:cNvSpPr>
          <p:nvPr/>
        </p:nvSpPr>
        <p:spPr bwMode="auto">
          <a:xfrm>
            <a:off x="7345775" y="6165305"/>
            <a:ext cx="22320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de-DE" sz="600" dirty="0">
                <a:solidFill>
                  <a:srgbClr val="0099CC"/>
                </a:solidFill>
                <a:latin typeface="MetaNormal-Roman" panose="020B0502030000020004" pitchFamily="34" charset="0"/>
              </a:rPr>
              <a:t>Quelle: www.mygeo.info/weltkarten.html</a:t>
            </a:r>
            <a:r>
              <a:rPr lang="de-DE" altLang="de-DE" sz="600" dirty="0"/>
              <a:t> </a:t>
            </a:r>
            <a:r>
              <a:rPr lang="de-DE" altLang="de-DE" sz="600" dirty="0">
                <a:solidFill>
                  <a:srgbClr val="0099CC"/>
                </a:solidFill>
                <a:latin typeface="MetaNormal-Roman" panose="020B0502030000020004" pitchFamily="34" charset="0"/>
              </a:rPr>
              <a:t>www.mygeo.info/landkarten/welt/a3_rl1w_plain_winkel_0.png</a:t>
            </a:r>
          </a:p>
        </p:txBody>
      </p:sp>
      <p:pic>
        <p:nvPicPr>
          <p:cNvPr id="34" name="Picture 28" descr="http://www.mygeo.info/landkarten/welt/a3_rl1w_plain_winkel_0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" t="95412" r="1158" b="2173"/>
          <a:stretch>
            <a:fillRect/>
          </a:stretch>
        </p:blipFill>
        <p:spPr bwMode="auto">
          <a:xfrm>
            <a:off x="583297" y="6237311"/>
            <a:ext cx="7304991" cy="131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Text Box 52"/>
          <p:cNvSpPr txBox="1">
            <a:spLocks noChangeArrowheads="1"/>
          </p:cNvSpPr>
          <p:nvPr/>
        </p:nvSpPr>
        <p:spPr bwMode="auto">
          <a:xfrm>
            <a:off x="10365292" y="4002061"/>
            <a:ext cx="1152000" cy="205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ts val="450"/>
              </a:spcBef>
            </a:pPr>
            <a:r>
              <a:rPr lang="de-DE" altLang="de-DE" sz="1050" b="1" dirty="0">
                <a:solidFill>
                  <a:srgbClr val="007CA8"/>
                </a:solidFill>
                <a:latin typeface="MetaNormalLF-Roman" panose="020B0502030000020004" pitchFamily="34" charset="0"/>
              </a:rPr>
              <a:t>Schweiz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>
                <a:solidFill>
                  <a:srgbClr val="007CA8"/>
                </a:solidFill>
                <a:latin typeface="MetaNormalLF-Roman" panose="020B0502030000020004" pitchFamily="34" charset="0"/>
              </a:rPr>
              <a:t>Slowakei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>
                <a:solidFill>
                  <a:srgbClr val="007CA8"/>
                </a:solidFill>
                <a:latin typeface="MetaNormalLF-Roman" panose="020B0502030000020004" pitchFamily="34" charset="0"/>
              </a:rPr>
              <a:t>Spanien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>
                <a:solidFill>
                  <a:srgbClr val="007CA8"/>
                </a:solidFill>
                <a:latin typeface="MetaNormalLF-Roman" panose="020B0502030000020004" pitchFamily="34" charset="0"/>
              </a:rPr>
              <a:t>Sri Lanka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>
                <a:solidFill>
                  <a:srgbClr val="007CA8"/>
                </a:solidFill>
                <a:latin typeface="MetaNormalLF-Roman" panose="020B0502030000020004" pitchFamily="34" charset="0"/>
              </a:rPr>
              <a:t>Syrien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>
                <a:solidFill>
                  <a:srgbClr val="007CA8"/>
                </a:solidFill>
                <a:latin typeface="MetaNormalLF-Roman" panose="020B0502030000020004" pitchFamily="34" charset="0"/>
              </a:rPr>
              <a:t>Taiwan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>
                <a:solidFill>
                  <a:srgbClr val="007CA8"/>
                </a:solidFill>
                <a:latin typeface="MetaNormalLF-Roman" panose="020B0502030000020004" pitchFamily="34" charset="0"/>
              </a:rPr>
              <a:t>Ukraine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>
                <a:solidFill>
                  <a:srgbClr val="007CA8"/>
                </a:solidFill>
                <a:latin typeface="MetaNormalLF-Roman" panose="020B0502030000020004" pitchFamily="34" charset="0"/>
              </a:rPr>
              <a:t>Ungarn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>
                <a:solidFill>
                  <a:srgbClr val="007CA8"/>
                </a:solidFill>
                <a:latin typeface="MetaNormalLF-Roman" panose="020B0502030000020004" pitchFamily="34" charset="0"/>
              </a:rPr>
              <a:t>USA</a:t>
            </a:r>
          </a:p>
        </p:txBody>
      </p:sp>
      <p:sp>
        <p:nvSpPr>
          <p:cNvPr id="70" name="Text Box 52"/>
          <p:cNvSpPr txBox="1">
            <a:spLocks noChangeArrowheads="1"/>
          </p:cNvSpPr>
          <p:nvPr/>
        </p:nvSpPr>
        <p:spPr bwMode="auto">
          <a:xfrm>
            <a:off x="1969655" y="4238441"/>
            <a:ext cx="1152000" cy="2510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ts val="450"/>
              </a:spcBef>
            </a:pPr>
            <a:endParaRPr lang="de-DE" altLang="de-DE" sz="1050" b="1" dirty="0">
              <a:solidFill>
                <a:srgbClr val="007CA8"/>
              </a:solidFill>
              <a:latin typeface="MetaNormalLF-Roman" panose="020B0502030000020004" pitchFamily="34" charset="0"/>
            </a:endParaRPr>
          </a:p>
          <a:p>
            <a:pPr>
              <a:spcBef>
                <a:spcPts val="450"/>
              </a:spcBef>
            </a:pPr>
            <a:r>
              <a:rPr lang="de-DE" altLang="de-DE" sz="1050" b="1" dirty="0">
                <a:solidFill>
                  <a:srgbClr val="007CA8"/>
                </a:solidFill>
                <a:latin typeface="MetaNormalLF-Roman" panose="020B0502030000020004" pitchFamily="34" charset="0"/>
              </a:rPr>
              <a:t>Deutschland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>
                <a:solidFill>
                  <a:srgbClr val="007CA8"/>
                </a:solidFill>
                <a:latin typeface="MetaNormalLF-Roman" panose="020B0502030000020004" pitchFamily="34" charset="0"/>
              </a:rPr>
              <a:t>Griechenland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>
                <a:solidFill>
                  <a:srgbClr val="007CA8"/>
                </a:solidFill>
                <a:latin typeface="MetaNormalLF-Roman" panose="020B0502030000020004" pitchFamily="34" charset="0"/>
              </a:rPr>
              <a:t>Großbritannien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>
                <a:solidFill>
                  <a:srgbClr val="007CA8"/>
                </a:solidFill>
                <a:latin typeface="MetaNormalLF-Roman" panose="020B0502030000020004" pitchFamily="34" charset="0"/>
              </a:rPr>
              <a:t>Frankreich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>
                <a:solidFill>
                  <a:srgbClr val="FF0000"/>
                </a:solidFill>
                <a:latin typeface="MetaNormalLF-Roman" panose="020B0502030000020004" pitchFamily="34" charset="0"/>
              </a:rPr>
              <a:t>Georgien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>
                <a:solidFill>
                  <a:srgbClr val="007CA8"/>
                </a:solidFill>
                <a:latin typeface="MetaNormalLF-Roman" panose="020B0502030000020004" pitchFamily="34" charset="0"/>
              </a:rPr>
              <a:t>Ghana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>
                <a:solidFill>
                  <a:srgbClr val="007CA8"/>
                </a:solidFill>
                <a:latin typeface="MetaNormalLF-Roman" panose="020B0502030000020004" pitchFamily="34" charset="0"/>
              </a:rPr>
              <a:t>Indien</a:t>
            </a:r>
          </a:p>
          <a:p>
            <a:pPr>
              <a:spcBef>
                <a:spcPts val="450"/>
              </a:spcBef>
            </a:pPr>
            <a:endParaRPr lang="de-DE" altLang="de-DE" sz="1050" b="1" dirty="0">
              <a:solidFill>
                <a:srgbClr val="007CA8"/>
              </a:solidFill>
              <a:latin typeface="MetaNormalLF-Roman" panose="020B0502030000020004" pitchFamily="34" charset="0"/>
            </a:endParaRPr>
          </a:p>
          <a:p>
            <a:pPr>
              <a:spcBef>
                <a:spcPts val="450"/>
              </a:spcBef>
            </a:pPr>
            <a:endParaRPr lang="de-DE" altLang="de-DE" sz="1050" b="1" dirty="0">
              <a:solidFill>
                <a:srgbClr val="007CA8"/>
              </a:solidFill>
              <a:latin typeface="MetaNormalLF-Roman" panose="020B0502030000020004" pitchFamily="34" charset="0"/>
            </a:endParaRPr>
          </a:p>
          <a:p>
            <a:pPr>
              <a:spcBef>
                <a:spcPts val="450"/>
              </a:spcBef>
            </a:pPr>
            <a:endParaRPr lang="de-DE" altLang="de-DE" sz="1050" b="1" dirty="0">
              <a:solidFill>
                <a:srgbClr val="0099CC"/>
              </a:solidFill>
              <a:latin typeface="MetaNormalLF-Roman" panose="020B0502030000020004" pitchFamily="34" charset="0"/>
            </a:endParaRPr>
          </a:p>
        </p:txBody>
      </p:sp>
      <p:sp>
        <p:nvSpPr>
          <p:cNvPr id="14369" name="Rechteck 14368"/>
          <p:cNvSpPr/>
          <p:nvPr/>
        </p:nvSpPr>
        <p:spPr>
          <a:xfrm>
            <a:off x="598356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 </a:t>
            </a:r>
          </a:p>
        </p:txBody>
      </p:sp>
      <p:sp>
        <p:nvSpPr>
          <p:cNvPr id="102" name="Text Box 52">
            <a:extLst>
              <a:ext uri="{FF2B5EF4-FFF2-40B4-BE49-F238E27FC236}">
                <a16:creationId xmlns:a16="http://schemas.microsoft.com/office/drawing/2014/main" id="{1E7FCEB9-73FC-4362-94D8-62FBE5DE42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7505" y="4915638"/>
            <a:ext cx="1152000" cy="1156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ts val="450"/>
              </a:spcBef>
            </a:pPr>
            <a:endParaRPr lang="de-DE" altLang="de-DE" sz="1050" b="1" dirty="0">
              <a:solidFill>
                <a:srgbClr val="007CA8"/>
              </a:solidFill>
              <a:latin typeface="MetaNormalLF-Roman" panose="020B0502030000020004" pitchFamily="34" charset="0"/>
            </a:endParaRPr>
          </a:p>
          <a:p>
            <a:pPr>
              <a:spcBef>
                <a:spcPts val="450"/>
              </a:spcBef>
            </a:pPr>
            <a:r>
              <a:rPr lang="de-DE" altLang="de-DE" sz="1050" b="1" dirty="0">
                <a:solidFill>
                  <a:srgbClr val="007CA8"/>
                </a:solidFill>
                <a:latin typeface="MetaNormalLF-Roman" panose="020B0502030000020004" pitchFamily="34" charset="0"/>
              </a:rPr>
              <a:t>Kasachstan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>
                <a:solidFill>
                  <a:srgbClr val="007CA8"/>
                </a:solidFill>
                <a:latin typeface="MetaNormalLF-Roman" panose="020B0502030000020004" pitchFamily="34" charset="0"/>
              </a:rPr>
              <a:t>Kenia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>
                <a:solidFill>
                  <a:srgbClr val="007CA8"/>
                </a:solidFill>
                <a:latin typeface="MetaNormalLF-Roman" panose="020B0502030000020004" pitchFamily="34" charset="0"/>
              </a:rPr>
              <a:t>Kirgisistan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>
                <a:solidFill>
                  <a:srgbClr val="007CA8"/>
                </a:solidFill>
                <a:latin typeface="MetaNormalLF-Roman" panose="020B0502030000020004" pitchFamily="34" charset="0"/>
              </a:rPr>
              <a:t>Kolumbien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194EE52-0D91-4F0C-ACBB-E33805C7EF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2104" y="4717063"/>
            <a:ext cx="216122" cy="216902"/>
          </a:xfrm>
          <a:prstGeom prst="rect">
            <a:avLst/>
          </a:prstGeom>
        </p:spPr>
      </p:pic>
      <p:sp>
        <p:nvSpPr>
          <p:cNvPr id="107" name="Text Box 52">
            <a:extLst>
              <a:ext uri="{FF2B5EF4-FFF2-40B4-BE49-F238E27FC236}">
                <a16:creationId xmlns:a16="http://schemas.microsoft.com/office/drawing/2014/main" id="{CC2A33B6-5BC0-4563-8415-965429956C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7001" y="4241048"/>
            <a:ext cx="1152000" cy="1833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ts val="450"/>
              </a:spcBef>
            </a:pPr>
            <a:endParaRPr lang="de-DE" altLang="de-DE" sz="1050" b="1" dirty="0">
              <a:solidFill>
                <a:srgbClr val="007CA8"/>
              </a:solidFill>
              <a:latin typeface="MetaNormalLF-Roman" panose="020B0502030000020004" pitchFamily="34" charset="0"/>
            </a:endParaRPr>
          </a:p>
          <a:p>
            <a:pPr>
              <a:spcBef>
                <a:spcPts val="450"/>
              </a:spcBef>
            </a:pPr>
            <a:endParaRPr lang="de-DE" altLang="de-DE" sz="1050" b="1" dirty="0">
              <a:solidFill>
                <a:srgbClr val="007CA8"/>
              </a:solidFill>
              <a:latin typeface="MetaNormalLF-Roman" panose="020B0502030000020004" pitchFamily="34" charset="0"/>
            </a:endParaRPr>
          </a:p>
          <a:p>
            <a:pPr>
              <a:spcBef>
                <a:spcPts val="450"/>
              </a:spcBef>
            </a:pPr>
            <a:endParaRPr lang="de-DE" altLang="de-DE" sz="1050" b="1" dirty="0">
              <a:solidFill>
                <a:srgbClr val="007CA8"/>
              </a:solidFill>
              <a:latin typeface="MetaNormalLF-Roman" panose="020B0502030000020004" pitchFamily="34" charset="0"/>
            </a:endParaRPr>
          </a:p>
          <a:p>
            <a:pPr>
              <a:spcBef>
                <a:spcPts val="450"/>
              </a:spcBef>
            </a:pPr>
            <a:endParaRPr lang="de-DE" altLang="de-DE" sz="1050" b="1" dirty="0">
              <a:solidFill>
                <a:srgbClr val="007CA8"/>
              </a:solidFill>
              <a:latin typeface="MetaNormalLF-Roman" panose="020B0502030000020004" pitchFamily="34" charset="0"/>
            </a:endParaRPr>
          </a:p>
          <a:p>
            <a:pPr>
              <a:spcBef>
                <a:spcPts val="450"/>
              </a:spcBef>
            </a:pPr>
            <a:endParaRPr lang="de-DE" altLang="de-DE" sz="1050" b="1" dirty="0">
              <a:solidFill>
                <a:srgbClr val="007CA8"/>
              </a:solidFill>
              <a:latin typeface="MetaNormalLF-Roman" panose="020B0502030000020004" pitchFamily="34" charset="0"/>
            </a:endParaRPr>
          </a:p>
          <a:p>
            <a:pPr>
              <a:spcBef>
                <a:spcPts val="450"/>
              </a:spcBef>
            </a:pPr>
            <a:r>
              <a:rPr lang="de-DE" altLang="de-DE" sz="1050" b="1" dirty="0">
                <a:solidFill>
                  <a:srgbClr val="007CA8"/>
                </a:solidFill>
                <a:latin typeface="MetaNormalLF-Roman" panose="020B0502030000020004" pitchFamily="34" charset="0"/>
              </a:rPr>
              <a:t>Libanon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>
                <a:solidFill>
                  <a:srgbClr val="007CA8"/>
                </a:solidFill>
                <a:latin typeface="MetaNormalLF-Roman" panose="020B0502030000020004" pitchFamily="34" charset="0"/>
              </a:rPr>
              <a:t>Malaysia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>
                <a:solidFill>
                  <a:srgbClr val="007CA8"/>
                </a:solidFill>
                <a:latin typeface="MetaNormalLF-Roman" panose="020B0502030000020004" pitchFamily="34" charset="0"/>
              </a:rPr>
              <a:t>Mazedonien</a:t>
            </a:r>
          </a:p>
        </p:txBody>
      </p:sp>
      <p:sp>
        <p:nvSpPr>
          <p:cNvPr id="108" name="Abgerundetes Rechteck 138">
            <a:extLst>
              <a:ext uri="{FF2B5EF4-FFF2-40B4-BE49-F238E27FC236}">
                <a16:creationId xmlns:a16="http://schemas.microsoft.com/office/drawing/2014/main" id="{C579EBF6-A949-414C-8BF5-65C8DAB35BEE}"/>
              </a:ext>
            </a:extLst>
          </p:cNvPr>
          <p:cNvSpPr/>
          <p:nvPr/>
        </p:nvSpPr>
        <p:spPr>
          <a:xfrm>
            <a:off x="6211241" y="2688631"/>
            <a:ext cx="38100" cy="3968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</a:endParaRPr>
          </a:p>
        </p:txBody>
      </p:sp>
      <p:sp>
        <p:nvSpPr>
          <p:cNvPr id="111" name="Abgerundetes Rechteck 138">
            <a:extLst>
              <a:ext uri="{FF2B5EF4-FFF2-40B4-BE49-F238E27FC236}">
                <a16:creationId xmlns:a16="http://schemas.microsoft.com/office/drawing/2014/main" id="{1A2D2AA5-7860-4D11-B6EA-D325D8CBAFBF}"/>
              </a:ext>
            </a:extLst>
          </p:cNvPr>
          <p:cNvSpPr/>
          <p:nvPr/>
        </p:nvSpPr>
        <p:spPr>
          <a:xfrm>
            <a:off x="7124186" y="2450285"/>
            <a:ext cx="38100" cy="3968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</a:endParaRPr>
          </a:p>
        </p:txBody>
      </p:sp>
      <p:sp>
        <p:nvSpPr>
          <p:cNvPr id="114" name="Abgerundetes Rechteck 138">
            <a:extLst>
              <a:ext uri="{FF2B5EF4-FFF2-40B4-BE49-F238E27FC236}">
                <a16:creationId xmlns:a16="http://schemas.microsoft.com/office/drawing/2014/main" id="{B11528F0-1B83-4D84-A5CC-3FB612EBD7C8}"/>
              </a:ext>
            </a:extLst>
          </p:cNvPr>
          <p:cNvSpPr/>
          <p:nvPr/>
        </p:nvSpPr>
        <p:spPr>
          <a:xfrm>
            <a:off x="6021667" y="2250853"/>
            <a:ext cx="38100" cy="3968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</a:endParaRPr>
          </a:p>
        </p:txBody>
      </p:sp>
      <p:sp>
        <p:nvSpPr>
          <p:cNvPr id="115" name="Abgerundetes Rechteck 138">
            <a:extLst>
              <a:ext uri="{FF2B5EF4-FFF2-40B4-BE49-F238E27FC236}">
                <a16:creationId xmlns:a16="http://schemas.microsoft.com/office/drawing/2014/main" id="{DFDE8954-0EE9-4A73-BD3A-364AAECB7F2C}"/>
              </a:ext>
            </a:extLst>
          </p:cNvPr>
          <p:cNvSpPr/>
          <p:nvPr/>
        </p:nvSpPr>
        <p:spPr>
          <a:xfrm>
            <a:off x="6548186" y="2231009"/>
            <a:ext cx="38100" cy="3968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</a:endParaRPr>
          </a:p>
        </p:txBody>
      </p:sp>
      <p:sp>
        <p:nvSpPr>
          <p:cNvPr id="119" name="Abgerundetes Rechteck 138">
            <a:extLst>
              <a:ext uri="{FF2B5EF4-FFF2-40B4-BE49-F238E27FC236}">
                <a16:creationId xmlns:a16="http://schemas.microsoft.com/office/drawing/2014/main" id="{BABE8655-BFC6-444B-AADF-4F314C40C095}"/>
              </a:ext>
            </a:extLst>
          </p:cNvPr>
          <p:cNvSpPr/>
          <p:nvPr/>
        </p:nvSpPr>
        <p:spPr>
          <a:xfrm>
            <a:off x="4133389" y="4073283"/>
            <a:ext cx="38100" cy="3968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</a:endParaRPr>
          </a:p>
        </p:txBody>
      </p:sp>
      <p:sp>
        <p:nvSpPr>
          <p:cNvPr id="120" name="Abgerundetes Rechteck 138">
            <a:extLst>
              <a:ext uri="{FF2B5EF4-FFF2-40B4-BE49-F238E27FC236}">
                <a16:creationId xmlns:a16="http://schemas.microsoft.com/office/drawing/2014/main" id="{D05C0C59-89E5-49BC-83AE-8219A1BEAE8A}"/>
              </a:ext>
            </a:extLst>
          </p:cNvPr>
          <p:cNvSpPr/>
          <p:nvPr/>
        </p:nvSpPr>
        <p:spPr>
          <a:xfrm>
            <a:off x="4394646" y="3817446"/>
            <a:ext cx="38100" cy="3968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</a:endParaRPr>
          </a:p>
        </p:txBody>
      </p:sp>
      <p:sp>
        <p:nvSpPr>
          <p:cNvPr id="121" name="Abgerundetes Rechteck 138">
            <a:extLst>
              <a:ext uri="{FF2B5EF4-FFF2-40B4-BE49-F238E27FC236}">
                <a16:creationId xmlns:a16="http://schemas.microsoft.com/office/drawing/2014/main" id="{B2673588-5165-402F-9B47-1F102ECE7756}"/>
              </a:ext>
            </a:extLst>
          </p:cNvPr>
          <p:cNvSpPr/>
          <p:nvPr/>
        </p:nvSpPr>
        <p:spPr>
          <a:xfrm>
            <a:off x="6161527" y="2191321"/>
            <a:ext cx="38100" cy="3968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</a:endParaRPr>
          </a:p>
        </p:txBody>
      </p:sp>
      <p:sp>
        <p:nvSpPr>
          <p:cNvPr id="122" name="Abgerundetes Rechteck 138">
            <a:extLst>
              <a:ext uri="{FF2B5EF4-FFF2-40B4-BE49-F238E27FC236}">
                <a16:creationId xmlns:a16="http://schemas.microsoft.com/office/drawing/2014/main" id="{868C8705-228B-4600-9121-D71CFE4A6C13}"/>
              </a:ext>
            </a:extLst>
          </p:cNvPr>
          <p:cNvSpPr/>
          <p:nvPr/>
        </p:nvSpPr>
        <p:spPr>
          <a:xfrm>
            <a:off x="7888288" y="2450285"/>
            <a:ext cx="38100" cy="3968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</a:endParaRPr>
          </a:p>
        </p:txBody>
      </p:sp>
      <p:sp>
        <p:nvSpPr>
          <p:cNvPr id="123" name="Abgerundetes Rechteck 138">
            <a:extLst>
              <a:ext uri="{FF2B5EF4-FFF2-40B4-BE49-F238E27FC236}">
                <a16:creationId xmlns:a16="http://schemas.microsoft.com/office/drawing/2014/main" id="{BD381709-51DC-4FBD-A120-F183856BF9AF}"/>
              </a:ext>
            </a:extLst>
          </p:cNvPr>
          <p:cNvSpPr/>
          <p:nvPr/>
        </p:nvSpPr>
        <p:spPr>
          <a:xfrm>
            <a:off x="3546533" y="3159627"/>
            <a:ext cx="38100" cy="3968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</a:endParaRPr>
          </a:p>
        </p:txBody>
      </p:sp>
      <p:sp>
        <p:nvSpPr>
          <p:cNvPr id="124" name="Abgerundetes Rechteck 138">
            <a:extLst>
              <a:ext uri="{FF2B5EF4-FFF2-40B4-BE49-F238E27FC236}">
                <a16:creationId xmlns:a16="http://schemas.microsoft.com/office/drawing/2014/main" id="{68A44D2F-E6D5-4104-875B-FDF47FBA5B33}"/>
              </a:ext>
            </a:extLst>
          </p:cNvPr>
          <p:cNvSpPr/>
          <p:nvPr/>
        </p:nvSpPr>
        <p:spPr>
          <a:xfrm>
            <a:off x="5800455" y="1941647"/>
            <a:ext cx="38100" cy="3968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</a:endParaRPr>
          </a:p>
        </p:txBody>
      </p:sp>
      <p:sp>
        <p:nvSpPr>
          <p:cNvPr id="125" name="Abgerundetes Rechteck 138">
            <a:extLst>
              <a:ext uri="{FF2B5EF4-FFF2-40B4-BE49-F238E27FC236}">
                <a16:creationId xmlns:a16="http://schemas.microsoft.com/office/drawing/2014/main" id="{F3752D9B-A65E-465F-8061-1FBAB7730705}"/>
              </a:ext>
            </a:extLst>
          </p:cNvPr>
          <p:cNvSpPr/>
          <p:nvPr/>
        </p:nvSpPr>
        <p:spPr>
          <a:xfrm>
            <a:off x="6092555" y="2348953"/>
            <a:ext cx="38100" cy="3968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</a:endParaRPr>
          </a:p>
        </p:txBody>
      </p:sp>
      <p:sp>
        <p:nvSpPr>
          <p:cNvPr id="126" name="Abgerundetes Rechteck 138">
            <a:extLst>
              <a:ext uri="{FF2B5EF4-FFF2-40B4-BE49-F238E27FC236}">
                <a16:creationId xmlns:a16="http://schemas.microsoft.com/office/drawing/2014/main" id="{06072824-0B9E-413C-A0EF-1F678ABAD2D5}"/>
              </a:ext>
            </a:extLst>
          </p:cNvPr>
          <p:cNvSpPr/>
          <p:nvPr/>
        </p:nvSpPr>
        <p:spPr>
          <a:xfrm>
            <a:off x="5553712" y="1901959"/>
            <a:ext cx="38100" cy="3968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</a:endParaRPr>
          </a:p>
        </p:txBody>
      </p:sp>
      <p:sp>
        <p:nvSpPr>
          <p:cNvPr id="127" name="Abgerundetes Rechteck 138">
            <a:extLst>
              <a:ext uri="{FF2B5EF4-FFF2-40B4-BE49-F238E27FC236}">
                <a16:creationId xmlns:a16="http://schemas.microsoft.com/office/drawing/2014/main" id="{C9C3B5F8-6C89-4C64-BE76-6184C17D3E90}"/>
              </a:ext>
            </a:extLst>
          </p:cNvPr>
          <p:cNvSpPr/>
          <p:nvPr/>
        </p:nvSpPr>
        <p:spPr>
          <a:xfrm>
            <a:off x="5668012" y="2074203"/>
            <a:ext cx="38100" cy="3968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</a:endParaRPr>
          </a:p>
        </p:txBody>
      </p:sp>
      <p:sp>
        <p:nvSpPr>
          <p:cNvPr id="128" name="Abgerundetes Rechteck 138">
            <a:extLst>
              <a:ext uri="{FF2B5EF4-FFF2-40B4-BE49-F238E27FC236}">
                <a16:creationId xmlns:a16="http://schemas.microsoft.com/office/drawing/2014/main" id="{3F920790-013E-49F4-B57A-44DCD67D245A}"/>
              </a:ext>
            </a:extLst>
          </p:cNvPr>
          <p:cNvSpPr/>
          <p:nvPr/>
        </p:nvSpPr>
        <p:spPr>
          <a:xfrm>
            <a:off x="5534662" y="3241905"/>
            <a:ext cx="38100" cy="3968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</a:endParaRPr>
          </a:p>
        </p:txBody>
      </p:sp>
      <p:sp>
        <p:nvSpPr>
          <p:cNvPr id="129" name="Abgerundetes Rechteck 138">
            <a:extLst>
              <a:ext uri="{FF2B5EF4-FFF2-40B4-BE49-F238E27FC236}">
                <a16:creationId xmlns:a16="http://schemas.microsoft.com/office/drawing/2014/main" id="{07207A17-8EC0-4931-830D-0F2A6E07459C}"/>
              </a:ext>
            </a:extLst>
          </p:cNvPr>
          <p:cNvSpPr/>
          <p:nvPr/>
        </p:nvSpPr>
        <p:spPr>
          <a:xfrm>
            <a:off x="7457826" y="2728319"/>
            <a:ext cx="38100" cy="3968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</a:endParaRPr>
          </a:p>
        </p:txBody>
      </p:sp>
      <p:sp>
        <p:nvSpPr>
          <p:cNvPr id="130" name="Abgerundetes Rechteck 138">
            <a:extLst>
              <a:ext uri="{FF2B5EF4-FFF2-40B4-BE49-F238E27FC236}">
                <a16:creationId xmlns:a16="http://schemas.microsoft.com/office/drawing/2014/main" id="{15BE102D-98A9-44F0-97A4-0B0998C0A653}"/>
              </a:ext>
            </a:extLst>
          </p:cNvPr>
          <p:cNvSpPr/>
          <p:nvPr/>
        </p:nvSpPr>
        <p:spPr>
          <a:xfrm>
            <a:off x="8091514" y="3539904"/>
            <a:ext cx="38100" cy="3968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</a:endParaRPr>
          </a:p>
        </p:txBody>
      </p:sp>
      <p:sp>
        <p:nvSpPr>
          <p:cNvPr id="131" name="Abgerundetes Rechteck 138">
            <a:extLst>
              <a:ext uri="{FF2B5EF4-FFF2-40B4-BE49-F238E27FC236}">
                <a16:creationId xmlns:a16="http://schemas.microsoft.com/office/drawing/2014/main" id="{0D262AAF-B6CE-4C5D-B19C-261B2371D585}"/>
              </a:ext>
            </a:extLst>
          </p:cNvPr>
          <p:cNvSpPr/>
          <p:nvPr/>
        </p:nvSpPr>
        <p:spPr>
          <a:xfrm>
            <a:off x="6902655" y="2510681"/>
            <a:ext cx="38100" cy="3968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</a:endParaRPr>
          </a:p>
        </p:txBody>
      </p:sp>
      <p:sp>
        <p:nvSpPr>
          <p:cNvPr id="132" name="Abgerundetes Rechteck 138">
            <a:extLst>
              <a:ext uri="{FF2B5EF4-FFF2-40B4-BE49-F238E27FC236}">
                <a16:creationId xmlns:a16="http://schemas.microsoft.com/office/drawing/2014/main" id="{90CADB36-4119-4091-A9CF-67875192FD53}"/>
              </a:ext>
            </a:extLst>
          </p:cNvPr>
          <p:cNvSpPr/>
          <p:nvPr/>
        </p:nvSpPr>
        <p:spPr>
          <a:xfrm>
            <a:off x="6398184" y="2507448"/>
            <a:ext cx="38100" cy="3968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</a:endParaRPr>
          </a:p>
        </p:txBody>
      </p:sp>
      <p:sp>
        <p:nvSpPr>
          <p:cNvPr id="133" name="Abgerundetes Rechteck 138">
            <a:extLst>
              <a:ext uri="{FF2B5EF4-FFF2-40B4-BE49-F238E27FC236}">
                <a16:creationId xmlns:a16="http://schemas.microsoft.com/office/drawing/2014/main" id="{A61F6D98-C640-4025-A422-58A71EA03C7D}"/>
              </a:ext>
            </a:extLst>
          </p:cNvPr>
          <p:cNvSpPr/>
          <p:nvPr/>
        </p:nvSpPr>
        <p:spPr>
          <a:xfrm>
            <a:off x="5879218" y="2218573"/>
            <a:ext cx="38100" cy="3968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</a:endParaRPr>
          </a:p>
        </p:txBody>
      </p:sp>
      <p:sp>
        <p:nvSpPr>
          <p:cNvPr id="134" name="Abgerundetes Rechteck 138">
            <a:extLst>
              <a:ext uri="{FF2B5EF4-FFF2-40B4-BE49-F238E27FC236}">
                <a16:creationId xmlns:a16="http://schemas.microsoft.com/office/drawing/2014/main" id="{CEF76F13-096F-424C-B57B-547C5D709B8D}"/>
              </a:ext>
            </a:extLst>
          </p:cNvPr>
          <p:cNvSpPr/>
          <p:nvPr/>
        </p:nvSpPr>
        <p:spPr>
          <a:xfrm>
            <a:off x="8630583" y="2270697"/>
            <a:ext cx="38100" cy="3968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</a:endParaRPr>
          </a:p>
        </p:txBody>
      </p:sp>
      <p:sp>
        <p:nvSpPr>
          <p:cNvPr id="135" name="Abgerundetes Rechteck 138">
            <a:extLst>
              <a:ext uri="{FF2B5EF4-FFF2-40B4-BE49-F238E27FC236}">
                <a16:creationId xmlns:a16="http://schemas.microsoft.com/office/drawing/2014/main" id="{44E60193-AAA3-473F-B06F-3D4C559C3075}"/>
              </a:ext>
            </a:extLst>
          </p:cNvPr>
          <p:cNvSpPr/>
          <p:nvPr/>
        </p:nvSpPr>
        <p:spPr>
          <a:xfrm>
            <a:off x="5920565" y="3343451"/>
            <a:ext cx="38100" cy="3968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</a:endParaRPr>
          </a:p>
        </p:txBody>
      </p:sp>
      <p:sp>
        <p:nvSpPr>
          <p:cNvPr id="136" name="Abgerundetes Rechteck 138">
            <a:extLst>
              <a:ext uri="{FF2B5EF4-FFF2-40B4-BE49-F238E27FC236}">
                <a16:creationId xmlns:a16="http://schemas.microsoft.com/office/drawing/2014/main" id="{2833E118-2751-49CD-A400-78B5ED5E7106}"/>
              </a:ext>
            </a:extLst>
          </p:cNvPr>
          <p:cNvSpPr/>
          <p:nvPr/>
        </p:nvSpPr>
        <p:spPr>
          <a:xfrm>
            <a:off x="7143228" y="2074203"/>
            <a:ext cx="38100" cy="3968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</a:endParaRPr>
          </a:p>
        </p:txBody>
      </p:sp>
      <p:sp>
        <p:nvSpPr>
          <p:cNvPr id="137" name="Abgerundetes Rechteck 138">
            <a:extLst>
              <a:ext uri="{FF2B5EF4-FFF2-40B4-BE49-F238E27FC236}">
                <a16:creationId xmlns:a16="http://schemas.microsoft.com/office/drawing/2014/main" id="{1B760BE9-8604-4E2B-9C94-C4682C61C990}"/>
              </a:ext>
            </a:extLst>
          </p:cNvPr>
          <p:cNvSpPr/>
          <p:nvPr/>
        </p:nvSpPr>
        <p:spPr>
          <a:xfrm>
            <a:off x="6548186" y="3469898"/>
            <a:ext cx="38100" cy="3968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</a:endParaRPr>
          </a:p>
        </p:txBody>
      </p:sp>
      <p:sp>
        <p:nvSpPr>
          <p:cNvPr id="138" name="Abgerundetes Rechteck 138">
            <a:extLst>
              <a:ext uri="{FF2B5EF4-FFF2-40B4-BE49-F238E27FC236}">
                <a16:creationId xmlns:a16="http://schemas.microsoft.com/office/drawing/2014/main" id="{017BE22B-FE40-4D11-BCB0-F3C753A26DC0}"/>
              </a:ext>
            </a:extLst>
          </p:cNvPr>
          <p:cNvSpPr/>
          <p:nvPr/>
        </p:nvSpPr>
        <p:spPr>
          <a:xfrm>
            <a:off x="7390476" y="2211165"/>
            <a:ext cx="38100" cy="3968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</a:endParaRPr>
          </a:p>
        </p:txBody>
      </p:sp>
      <p:sp>
        <p:nvSpPr>
          <p:cNvPr id="139" name="Abgerundetes Rechteck 138">
            <a:extLst>
              <a:ext uri="{FF2B5EF4-FFF2-40B4-BE49-F238E27FC236}">
                <a16:creationId xmlns:a16="http://schemas.microsoft.com/office/drawing/2014/main" id="{FEAD4A0F-4AA2-43A8-B0FE-631F860112DA}"/>
              </a:ext>
            </a:extLst>
          </p:cNvPr>
          <p:cNvSpPr/>
          <p:nvPr/>
        </p:nvSpPr>
        <p:spPr>
          <a:xfrm>
            <a:off x="3818439" y="3323607"/>
            <a:ext cx="38100" cy="3968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</a:endParaRPr>
          </a:p>
        </p:txBody>
      </p:sp>
      <p:sp>
        <p:nvSpPr>
          <p:cNvPr id="140" name="Abgerundetes Rechteck 138">
            <a:extLst>
              <a:ext uri="{FF2B5EF4-FFF2-40B4-BE49-F238E27FC236}">
                <a16:creationId xmlns:a16="http://schemas.microsoft.com/office/drawing/2014/main" id="{158B4663-BB10-4E1D-A77B-E417496C52CD}"/>
              </a:ext>
            </a:extLst>
          </p:cNvPr>
          <p:cNvSpPr/>
          <p:nvPr/>
        </p:nvSpPr>
        <p:spPr>
          <a:xfrm>
            <a:off x="6012779" y="3478138"/>
            <a:ext cx="38100" cy="3968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</a:endParaRPr>
          </a:p>
        </p:txBody>
      </p:sp>
      <p:sp>
        <p:nvSpPr>
          <p:cNvPr id="141" name="Abgerundetes Rechteck 138">
            <a:extLst>
              <a:ext uri="{FF2B5EF4-FFF2-40B4-BE49-F238E27FC236}">
                <a16:creationId xmlns:a16="http://schemas.microsoft.com/office/drawing/2014/main" id="{60FF2D4B-DEE9-4008-8E08-84DB0890CFEC}"/>
              </a:ext>
            </a:extLst>
          </p:cNvPr>
          <p:cNvSpPr/>
          <p:nvPr/>
        </p:nvSpPr>
        <p:spPr>
          <a:xfrm>
            <a:off x="6415152" y="2438398"/>
            <a:ext cx="38100" cy="3968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</a:endParaRPr>
          </a:p>
        </p:txBody>
      </p:sp>
      <p:sp>
        <p:nvSpPr>
          <p:cNvPr id="142" name="Abgerundetes Rechteck 138">
            <a:extLst>
              <a:ext uri="{FF2B5EF4-FFF2-40B4-BE49-F238E27FC236}">
                <a16:creationId xmlns:a16="http://schemas.microsoft.com/office/drawing/2014/main" id="{6D9D1A52-E1EF-4B15-8704-DA02A9C99BA1}"/>
              </a:ext>
            </a:extLst>
          </p:cNvPr>
          <p:cNvSpPr/>
          <p:nvPr/>
        </p:nvSpPr>
        <p:spPr>
          <a:xfrm>
            <a:off x="8073350" y="3332195"/>
            <a:ext cx="38100" cy="3968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</a:endParaRPr>
          </a:p>
        </p:txBody>
      </p:sp>
      <p:sp>
        <p:nvSpPr>
          <p:cNvPr id="143" name="Abgerundetes Rechteck 138">
            <a:extLst>
              <a:ext uri="{FF2B5EF4-FFF2-40B4-BE49-F238E27FC236}">
                <a16:creationId xmlns:a16="http://schemas.microsoft.com/office/drawing/2014/main" id="{CD11D073-FF58-4A47-B3B3-14BE3B0E3E60}"/>
              </a:ext>
            </a:extLst>
          </p:cNvPr>
          <p:cNvSpPr/>
          <p:nvPr/>
        </p:nvSpPr>
        <p:spPr>
          <a:xfrm>
            <a:off x="6095803" y="2238582"/>
            <a:ext cx="38100" cy="3968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</a:endParaRPr>
          </a:p>
        </p:txBody>
      </p:sp>
      <p:sp>
        <p:nvSpPr>
          <p:cNvPr id="144" name="Abgerundetes Rechteck 138">
            <a:extLst>
              <a:ext uri="{FF2B5EF4-FFF2-40B4-BE49-F238E27FC236}">
                <a16:creationId xmlns:a16="http://schemas.microsoft.com/office/drawing/2014/main" id="{A9207079-C618-40D9-BDCD-C1F55C307284}"/>
              </a:ext>
            </a:extLst>
          </p:cNvPr>
          <p:cNvSpPr/>
          <p:nvPr/>
        </p:nvSpPr>
        <p:spPr>
          <a:xfrm>
            <a:off x="3206270" y="2799874"/>
            <a:ext cx="38100" cy="3968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</a:endParaRPr>
          </a:p>
        </p:txBody>
      </p:sp>
      <p:sp>
        <p:nvSpPr>
          <p:cNvPr id="145" name="Abgerundetes Rechteck 138">
            <a:extLst>
              <a:ext uri="{FF2B5EF4-FFF2-40B4-BE49-F238E27FC236}">
                <a16:creationId xmlns:a16="http://schemas.microsoft.com/office/drawing/2014/main" id="{B33BDEC6-EE44-486F-A5DF-53F053688B0E}"/>
              </a:ext>
            </a:extLst>
          </p:cNvPr>
          <p:cNvSpPr/>
          <p:nvPr/>
        </p:nvSpPr>
        <p:spPr>
          <a:xfrm>
            <a:off x="5706112" y="1919335"/>
            <a:ext cx="38100" cy="3968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</a:endParaRPr>
          </a:p>
        </p:txBody>
      </p:sp>
      <p:sp>
        <p:nvSpPr>
          <p:cNvPr id="146" name="Abgerundetes Rechteck 138">
            <a:extLst>
              <a:ext uri="{FF2B5EF4-FFF2-40B4-BE49-F238E27FC236}">
                <a16:creationId xmlns:a16="http://schemas.microsoft.com/office/drawing/2014/main" id="{EE6BE261-DCA1-495C-AE68-5797DA03B5FD}"/>
              </a:ext>
            </a:extLst>
          </p:cNvPr>
          <p:cNvSpPr/>
          <p:nvPr/>
        </p:nvSpPr>
        <p:spPr>
          <a:xfrm>
            <a:off x="5787623" y="3198202"/>
            <a:ext cx="38100" cy="3968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</a:endParaRPr>
          </a:p>
        </p:txBody>
      </p:sp>
      <p:sp>
        <p:nvSpPr>
          <p:cNvPr id="147" name="Abgerundetes Rechteck 138">
            <a:extLst>
              <a:ext uri="{FF2B5EF4-FFF2-40B4-BE49-F238E27FC236}">
                <a16:creationId xmlns:a16="http://schemas.microsoft.com/office/drawing/2014/main" id="{5893EAC1-1683-41C2-B044-A1B4A1D62762}"/>
              </a:ext>
            </a:extLst>
          </p:cNvPr>
          <p:cNvSpPr/>
          <p:nvPr/>
        </p:nvSpPr>
        <p:spPr>
          <a:xfrm>
            <a:off x="5879218" y="2048070"/>
            <a:ext cx="38100" cy="3968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</a:endParaRPr>
          </a:p>
        </p:txBody>
      </p:sp>
      <p:sp>
        <p:nvSpPr>
          <p:cNvPr id="148" name="Abgerundetes Rechteck 138">
            <a:extLst>
              <a:ext uri="{FF2B5EF4-FFF2-40B4-BE49-F238E27FC236}">
                <a16:creationId xmlns:a16="http://schemas.microsoft.com/office/drawing/2014/main" id="{4A97FD62-B0C7-4D1C-9E46-853693FB203B}"/>
              </a:ext>
            </a:extLst>
          </p:cNvPr>
          <p:cNvSpPr/>
          <p:nvPr/>
        </p:nvSpPr>
        <p:spPr>
          <a:xfrm>
            <a:off x="7194161" y="2587003"/>
            <a:ext cx="38100" cy="3968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</a:endParaRPr>
          </a:p>
        </p:txBody>
      </p:sp>
      <p:sp>
        <p:nvSpPr>
          <p:cNvPr id="149" name="Abgerundetes Rechteck 138">
            <a:extLst>
              <a:ext uri="{FF2B5EF4-FFF2-40B4-BE49-F238E27FC236}">
                <a16:creationId xmlns:a16="http://schemas.microsoft.com/office/drawing/2014/main" id="{FC1E8804-3264-44C6-BE8C-B46A748EF791}"/>
              </a:ext>
            </a:extLst>
          </p:cNvPr>
          <p:cNvSpPr/>
          <p:nvPr/>
        </p:nvSpPr>
        <p:spPr>
          <a:xfrm>
            <a:off x="5949408" y="1919335"/>
            <a:ext cx="38100" cy="3968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</a:endParaRPr>
          </a:p>
        </p:txBody>
      </p:sp>
      <p:sp>
        <p:nvSpPr>
          <p:cNvPr id="150" name="Abgerundetes Rechteck 138">
            <a:extLst>
              <a:ext uri="{FF2B5EF4-FFF2-40B4-BE49-F238E27FC236}">
                <a16:creationId xmlns:a16="http://schemas.microsoft.com/office/drawing/2014/main" id="{8EC114A9-5E33-4DD1-9CA2-ED8E024EABC9}"/>
              </a:ext>
            </a:extLst>
          </p:cNvPr>
          <p:cNvSpPr/>
          <p:nvPr/>
        </p:nvSpPr>
        <p:spPr>
          <a:xfrm>
            <a:off x="5423288" y="2281958"/>
            <a:ext cx="38100" cy="3968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</a:endParaRPr>
          </a:p>
        </p:txBody>
      </p:sp>
      <p:sp>
        <p:nvSpPr>
          <p:cNvPr id="151" name="Abgerundetes Rechteck 138">
            <a:extLst>
              <a:ext uri="{FF2B5EF4-FFF2-40B4-BE49-F238E27FC236}">
                <a16:creationId xmlns:a16="http://schemas.microsoft.com/office/drawing/2014/main" id="{D417D750-621A-4E0F-8D1E-43D5F7109EBC}"/>
              </a:ext>
            </a:extLst>
          </p:cNvPr>
          <p:cNvSpPr/>
          <p:nvPr/>
        </p:nvSpPr>
        <p:spPr>
          <a:xfrm>
            <a:off x="6425908" y="3085624"/>
            <a:ext cx="38100" cy="3968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</a:endParaRPr>
          </a:p>
        </p:txBody>
      </p:sp>
      <p:sp>
        <p:nvSpPr>
          <p:cNvPr id="152" name="Abgerundetes Rechteck 138">
            <a:extLst>
              <a:ext uri="{FF2B5EF4-FFF2-40B4-BE49-F238E27FC236}">
                <a16:creationId xmlns:a16="http://schemas.microsoft.com/office/drawing/2014/main" id="{BD686475-557F-460A-800F-4137881CD2DA}"/>
              </a:ext>
            </a:extLst>
          </p:cNvPr>
          <p:cNvSpPr/>
          <p:nvPr/>
        </p:nvSpPr>
        <p:spPr>
          <a:xfrm>
            <a:off x="6111605" y="2076351"/>
            <a:ext cx="38100" cy="3968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</a:endParaRPr>
          </a:p>
        </p:txBody>
      </p:sp>
      <p:sp>
        <p:nvSpPr>
          <p:cNvPr id="153" name="Abgerundetes Rechteck 138">
            <a:extLst>
              <a:ext uri="{FF2B5EF4-FFF2-40B4-BE49-F238E27FC236}">
                <a16:creationId xmlns:a16="http://schemas.microsoft.com/office/drawing/2014/main" id="{81F8A78D-B7CD-4336-B4C3-A5382E8A4899}"/>
              </a:ext>
            </a:extLst>
          </p:cNvPr>
          <p:cNvSpPr/>
          <p:nvPr/>
        </p:nvSpPr>
        <p:spPr>
          <a:xfrm>
            <a:off x="7377369" y="1574201"/>
            <a:ext cx="38100" cy="3968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</a:endParaRPr>
          </a:p>
        </p:txBody>
      </p:sp>
      <p:sp>
        <p:nvSpPr>
          <p:cNvPr id="154" name="Abgerundetes Rechteck 138">
            <a:extLst>
              <a:ext uri="{FF2B5EF4-FFF2-40B4-BE49-F238E27FC236}">
                <a16:creationId xmlns:a16="http://schemas.microsoft.com/office/drawing/2014/main" id="{73F5E3F5-43CC-4521-9D6D-2E6D9E6AC96D}"/>
              </a:ext>
            </a:extLst>
          </p:cNvPr>
          <p:cNvSpPr/>
          <p:nvPr/>
        </p:nvSpPr>
        <p:spPr>
          <a:xfrm>
            <a:off x="5863730" y="1670489"/>
            <a:ext cx="45719" cy="45719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</a:endParaRPr>
          </a:p>
        </p:txBody>
      </p:sp>
      <p:sp>
        <p:nvSpPr>
          <p:cNvPr id="155" name="Abgerundetes Rechteck 138">
            <a:extLst>
              <a:ext uri="{FF2B5EF4-FFF2-40B4-BE49-F238E27FC236}">
                <a16:creationId xmlns:a16="http://schemas.microsoft.com/office/drawing/2014/main" id="{A8F920AD-0417-4E0C-B12B-A9E91611C3F3}"/>
              </a:ext>
            </a:extLst>
          </p:cNvPr>
          <p:cNvSpPr/>
          <p:nvPr/>
        </p:nvSpPr>
        <p:spPr>
          <a:xfrm>
            <a:off x="5766298" y="2104789"/>
            <a:ext cx="38100" cy="3968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</a:endParaRPr>
          </a:p>
        </p:txBody>
      </p:sp>
      <p:sp>
        <p:nvSpPr>
          <p:cNvPr id="156" name="Abgerundetes Rechteck 138">
            <a:extLst>
              <a:ext uri="{FF2B5EF4-FFF2-40B4-BE49-F238E27FC236}">
                <a16:creationId xmlns:a16="http://schemas.microsoft.com/office/drawing/2014/main" id="{58AC250F-4539-413C-8DDA-5301CB41D6A5}"/>
              </a:ext>
            </a:extLst>
          </p:cNvPr>
          <p:cNvSpPr/>
          <p:nvPr/>
        </p:nvSpPr>
        <p:spPr>
          <a:xfrm>
            <a:off x="5998553" y="2067914"/>
            <a:ext cx="38100" cy="3968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</a:endParaRPr>
          </a:p>
        </p:txBody>
      </p:sp>
      <p:sp>
        <p:nvSpPr>
          <p:cNvPr id="157" name="Abgerundetes Rechteck 138">
            <a:extLst>
              <a:ext uri="{FF2B5EF4-FFF2-40B4-BE49-F238E27FC236}">
                <a16:creationId xmlns:a16="http://schemas.microsoft.com/office/drawing/2014/main" id="{929419DE-4372-4E66-B33D-4423CB07CF54}"/>
              </a:ext>
            </a:extLst>
          </p:cNvPr>
          <p:cNvSpPr/>
          <p:nvPr/>
        </p:nvSpPr>
        <p:spPr>
          <a:xfrm>
            <a:off x="5534147" y="2278270"/>
            <a:ext cx="38100" cy="3968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</a:endParaRPr>
          </a:p>
        </p:txBody>
      </p:sp>
      <p:sp>
        <p:nvSpPr>
          <p:cNvPr id="158" name="Abgerundetes Rechteck 138">
            <a:extLst>
              <a:ext uri="{FF2B5EF4-FFF2-40B4-BE49-F238E27FC236}">
                <a16:creationId xmlns:a16="http://schemas.microsoft.com/office/drawing/2014/main" id="{EDD402AB-D106-4E2E-AECE-D1EE4E576259}"/>
              </a:ext>
            </a:extLst>
          </p:cNvPr>
          <p:cNvSpPr/>
          <p:nvPr/>
        </p:nvSpPr>
        <p:spPr>
          <a:xfrm>
            <a:off x="7558005" y="3244334"/>
            <a:ext cx="38100" cy="3968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</a:endParaRPr>
          </a:p>
        </p:txBody>
      </p:sp>
      <p:sp>
        <p:nvSpPr>
          <p:cNvPr id="159" name="Abgerundetes Rechteck 138">
            <a:extLst>
              <a:ext uri="{FF2B5EF4-FFF2-40B4-BE49-F238E27FC236}">
                <a16:creationId xmlns:a16="http://schemas.microsoft.com/office/drawing/2014/main" id="{989EF90C-B120-4F4E-B4EA-2373B8B03D81}"/>
              </a:ext>
            </a:extLst>
          </p:cNvPr>
          <p:cNvSpPr/>
          <p:nvPr/>
        </p:nvSpPr>
        <p:spPr>
          <a:xfrm>
            <a:off x="6510086" y="2398710"/>
            <a:ext cx="38100" cy="3968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</a:endParaRPr>
          </a:p>
        </p:txBody>
      </p:sp>
      <p:sp>
        <p:nvSpPr>
          <p:cNvPr id="160" name="Abgerundetes Rechteck 138">
            <a:extLst>
              <a:ext uri="{FF2B5EF4-FFF2-40B4-BE49-F238E27FC236}">
                <a16:creationId xmlns:a16="http://schemas.microsoft.com/office/drawing/2014/main" id="{4D520045-03DD-4621-931A-DF4770B9BB71}"/>
              </a:ext>
            </a:extLst>
          </p:cNvPr>
          <p:cNvSpPr/>
          <p:nvPr/>
        </p:nvSpPr>
        <p:spPr>
          <a:xfrm>
            <a:off x="8416827" y="2688631"/>
            <a:ext cx="38100" cy="3968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</a:endParaRPr>
          </a:p>
        </p:txBody>
      </p:sp>
      <p:sp>
        <p:nvSpPr>
          <p:cNvPr id="161" name="Abgerundetes Rechteck 138">
            <a:extLst>
              <a:ext uri="{FF2B5EF4-FFF2-40B4-BE49-F238E27FC236}">
                <a16:creationId xmlns:a16="http://schemas.microsoft.com/office/drawing/2014/main" id="{C79EE959-547F-4074-8866-321D67456C04}"/>
              </a:ext>
            </a:extLst>
          </p:cNvPr>
          <p:cNvSpPr/>
          <p:nvPr/>
        </p:nvSpPr>
        <p:spPr>
          <a:xfrm>
            <a:off x="6059767" y="2134668"/>
            <a:ext cx="38100" cy="3968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</a:endParaRPr>
          </a:p>
        </p:txBody>
      </p:sp>
      <p:sp>
        <p:nvSpPr>
          <p:cNvPr id="162" name="Abgerundetes Rechteck 138">
            <a:extLst>
              <a:ext uri="{FF2B5EF4-FFF2-40B4-BE49-F238E27FC236}">
                <a16:creationId xmlns:a16="http://schemas.microsoft.com/office/drawing/2014/main" id="{4EFBC41B-359D-4B97-926B-71A27A8547A3}"/>
              </a:ext>
            </a:extLst>
          </p:cNvPr>
          <p:cNvSpPr/>
          <p:nvPr/>
        </p:nvSpPr>
        <p:spPr>
          <a:xfrm>
            <a:off x="3364805" y="2270697"/>
            <a:ext cx="38100" cy="3968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</a:endParaRPr>
          </a:p>
        </p:txBody>
      </p:sp>
      <p:pic>
        <p:nvPicPr>
          <p:cNvPr id="1054" name="Picture 30" descr="Vereinigtes Königreich, British Flag">
            <a:extLst>
              <a:ext uri="{FF2B5EF4-FFF2-40B4-BE49-F238E27FC236}">
                <a16:creationId xmlns:a16="http://schemas.microsoft.com/office/drawing/2014/main" id="{46461F45-9298-43DC-9352-EA0114484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785" y="4940315"/>
            <a:ext cx="220390" cy="213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8" name="Picture 84" descr="Schweiz, Schweizerisch, Flagge, Land">
            <a:extLst>
              <a:ext uri="{FF2B5EF4-FFF2-40B4-BE49-F238E27FC236}">
                <a16:creationId xmlns:a16="http://schemas.microsoft.com/office/drawing/2014/main" id="{152337C4-6E6D-4D27-9A20-3BD6A3150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1673" y="4021854"/>
            <a:ext cx="216000" cy="224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3" name="Abgerundetes Rechteck 138">
            <a:extLst>
              <a:ext uri="{FF2B5EF4-FFF2-40B4-BE49-F238E27FC236}">
                <a16:creationId xmlns:a16="http://schemas.microsoft.com/office/drawing/2014/main" id="{7CD1A10F-F071-40CD-B135-DA6595293651}"/>
              </a:ext>
            </a:extLst>
          </p:cNvPr>
          <p:cNvSpPr/>
          <p:nvPr/>
        </p:nvSpPr>
        <p:spPr>
          <a:xfrm>
            <a:off x="6213742" y="2019387"/>
            <a:ext cx="38100" cy="3968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9239A2CA-7B92-42C7-88D0-6A4F88D430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53655" y="4481378"/>
            <a:ext cx="216000" cy="216000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E074856C-8318-40D8-AAA2-576145DEBF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8127" y="3826152"/>
            <a:ext cx="216000" cy="216000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F914BEBA-348C-4D00-ADFF-50272B3F941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56805" y="5370578"/>
            <a:ext cx="216000" cy="216000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90696EB1-E29F-4E5F-8DAE-5DC173126C2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85942" y="4927147"/>
            <a:ext cx="216000" cy="216000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7C63CA1C-8385-4A49-8579-ECEAE555A4D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85942" y="5372557"/>
            <a:ext cx="216000" cy="216000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67297AA0-3B07-4D9D-B1AC-99FEF7D0DE9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85713" y="5835630"/>
            <a:ext cx="216000" cy="216000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CA311AA6-90D9-4CD7-91A8-FAB615159B2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818717" y="5376040"/>
            <a:ext cx="216000" cy="216000"/>
          </a:xfrm>
          <a:prstGeom prst="rect">
            <a:avLst/>
          </a:prstGeom>
        </p:spPr>
      </p:pic>
      <p:pic>
        <p:nvPicPr>
          <p:cNvPr id="1123" name="Grafik 1122">
            <a:extLst>
              <a:ext uri="{FF2B5EF4-FFF2-40B4-BE49-F238E27FC236}">
                <a16:creationId xmlns:a16="http://schemas.microsoft.com/office/drawing/2014/main" id="{B60C8659-EF48-4881-9CDA-E71C349B291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43851" y="5610556"/>
            <a:ext cx="216000" cy="216000"/>
          </a:xfrm>
          <a:prstGeom prst="rect">
            <a:avLst/>
          </a:prstGeom>
        </p:spPr>
      </p:pic>
      <p:pic>
        <p:nvPicPr>
          <p:cNvPr id="1125" name="Grafik 1124">
            <a:extLst>
              <a:ext uri="{FF2B5EF4-FFF2-40B4-BE49-F238E27FC236}">
                <a16:creationId xmlns:a16="http://schemas.microsoft.com/office/drawing/2014/main" id="{9C31E721-19D4-45B4-9DC3-BE5F44C25F3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40999" y="5140463"/>
            <a:ext cx="238023" cy="238023"/>
          </a:xfrm>
          <a:prstGeom prst="rect">
            <a:avLst/>
          </a:prstGeom>
        </p:spPr>
      </p:pic>
      <p:pic>
        <p:nvPicPr>
          <p:cNvPr id="1127" name="Grafik 1126">
            <a:extLst>
              <a:ext uri="{FF2B5EF4-FFF2-40B4-BE49-F238E27FC236}">
                <a16:creationId xmlns:a16="http://schemas.microsoft.com/office/drawing/2014/main" id="{131D5CAD-EE8E-4285-A59D-6BCFBE8C48A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93846" y="5157410"/>
            <a:ext cx="216000" cy="216000"/>
          </a:xfrm>
          <a:prstGeom prst="rect">
            <a:avLst/>
          </a:prstGeom>
        </p:spPr>
      </p:pic>
      <p:pic>
        <p:nvPicPr>
          <p:cNvPr id="1129" name="Grafik 1128">
            <a:extLst>
              <a:ext uri="{FF2B5EF4-FFF2-40B4-BE49-F238E27FC236}">
                <a16:creationId xmlns:a16="http://schemas.microsoft.com/office/drawing/2014/main" id="{31662CFC-4D53-4E5A-8F31-F30FC1ECBD8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47664" y="5594817"/>
            <a:ext cx="230961" cy="230961"/>
          </a:xfrm>
          <a:prstGeom prst="rect">
            <a:avLst/>
          </a:prstGeom>
        </p:spPr>
      </p:pic>
      <p:pic>
        <p:nvPicPr>
          <p:cNvPr id="1131" name="Grafik 1130">
            <a:extLst>
              <a:ext uri="{FF2B5EF4-FFF2-40B4-BE49-F238E27FC236}">
                <a16:creationId xmlns:a16="http://schemas.microsoft.com/office/drawing/2014/main" id="{41F1F311-60D4-442C-9ADD-E5E02A44FF3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437447" y="5387859"/>
            <a:ext cx="216000" cy="216000"/>
          </a:xfrm>
          <a:prstGeom prst="rect">
            <a:avLst/>
          </a:prstGeom>
        </p:spPr>
      </p:pic>
      <p:pic>
        <p:nvPicPr>
          <p:cNvPr id="1133" name="Grafik 1132">
            <a:extLst>
              <a:ext uri="{FF2B5EF4-FFF2-40B4-BE49-F238E27FC236}">
                <a16:creationId xmlns:a16="http://schemas.microsoft.com/office/drawing/2014/main" id="{905EBD04-EDC1-43F0-A66D-849F9A5C412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758741" y="5371687"/>
            <a:ext cx="216000" cy="216000"/>
          </a:xfrm>
          <a:prstGeom prst="rect">
            <a:avLst/>
          </a:prstGeom>
        </p:spPr>
      </p:pic>
      <p:pic>
        <p:nvPicPr>
          <p:cNvPr id="1135" name="Grafik 1134">
            <a:extLst>
              <a:ext uri="{FF2B5EF4-FFF2-40B4-BE49-F238E27FC236}">
                <a16:creationId xmlns:a16="http://schemas.microsoft.com/office/drawing/2014/main" id="{6D015D06-AAAE-4F2A-A488-DCC645814EB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151673" y="4471852"/>
            <a:ext cx="216000" cy="216000"/>
          </a:xfrm>
          <a:prstGeom prst="rect">
            <a:avLst/>
          </a:prstGeom>
        </p:spPr>
      </p:pic>
      <p:pic>
        <p:nvPicPr>
          <p:cNvPr id="1137" name="Grafik 1136">
            <a:extLst>
              <a:ext uri="{FF2B5EF4-FFF2-40B4-BE49-F238E27FC236}">
                <a16:creationId xmlns:a16="http://schemas.microsoft.com/office/drawing/2014/main" id="{62628022-49FB-45C1-BD71-6E6B7BEF02A1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54827" y="4497950"/>
            <a:ext cx="219115" cy="21911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868FF48C-E845-42CB-B96C-F90CF65E9AC3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694361" y="5378817"/>
            <a:ext cx="216000" cy="2160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B2642B8-04F8-4751-87EC-50B9E03E192F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694357" y="5604580"/>
            <a:ext cx="216000" cy="21600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03530CBE-4B9C-44D9-B578-F9B706EAC217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695931" y="5831402"/>
            <a:ext cx="216000" cy="216000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A6C78BB4-7DE2-4926-A329-F07AF703F1D2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695311" y="4932236"/>
            <a:ext cx="216000" cy="216000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21CC10E7-C3F6-413C-98BA-E8635DB11586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695749" y="4698031"/>
            <a:ext cx="216000" cy="216000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BE7DEFF8-4BF3-409F-97F5-16D6395F5BE5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386455" y="5147472"/>
            <a:ext cx="216000" cy="216000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3AFFBA42-D9BA-42B5-AD54-5AD93BF3B0B4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7396826" y="5605088"/>
            <a:ext cx="216000" cy="216000"/>
          </a:xfrm>
          <a:prstGeom prst="rect">
            <a:avLst/>
          </a:prstGeom>
        </p:spPr>
      </p:pic>
      <p:pic>
        <p:nvPicPr>
          <p:cNvPr id="1121" name="Grafik 1120">
            <a:extLst>
              <a:ext uri="{FF2B5EF4-FFF2-40B4-BE49-F238E27FC236}">
                <a16:creationId xmlns:a16="http://schemas.microsoft.com/office/drawing/2014/main" id="{83734745-6EA5-430B-B128-357610535B75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5818717" y="5598983"/>
            <a:ext cx="216000" cy="216000"/>
          </a:xfrm>
          <a:prstGeom prst="rect">
            <a:avLst/>
          </a:prstGeom>
        </p:spPr>
      </p:pic>
      <p:pic>
        <p:nvPicPr>
          <p:cNvPr id="1126" name="Grafik 1125">
            <a:extLst>
              <a:ext uri="{FF2B5EF4-FFF2-40B4-BE49-F238E27FC236}">
                <a16:creationId xmlns:a16="http://schemas.microsoft.com/office/drawing/2014/main" id="{F361DAA6-4F63-49E7-8AE1-C54F7D4BC68C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5815829" y="5825578"/>
            <a:ext cx="216000" cy="216000"/>
          </a:xfrm>
          <a:prstGeom prst="rect">
            <a:avLst/>
          </a:prstGeom>
        </p:spPr>
      </p:pic>
      <p:pic>
        <p:nvPicPr>
          <p:cNvPr id="1130" name="Grafik 1129">
            <a:extLst>
              <a:ext uri="{FF2B5EF4-FFF2-40B4-BE49-F238E27FC236}">
                <a16:creationId xmlns:a16="http://schemas.microsoft.com/office/drawing/2014/main" id="{1542BBF4-8E99-4287-8A6A-11D1BEBAEA88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4443851" y="5839726"/>
            <a:ext cx="216000" cy="216000"/>
          </a:xfrm>
          <a:prstGeom prst="rect">
            <a:avLst/>
          </a:prstGeom>
        </p:spPr>
      </p:pic>
      <p:pic>
        <p:nvPicPr>
          <p:cNvPr id="1134" name="Grafik 1133">
            <a:extLst>
              <a:ext uri="{FF2B5EF4-FFF2-40B4-BE49-F238E27FC236}">
                <a16:creationId xmlns:a16="http://schemas.microsoft.com/office/drawing/2014/main" id="{34C5F0AE-5F41-4DE9-BEB1-B6487358D1B5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4438163" y="5145327"/>
            <a:ext cx="216000" cy="216000"/>
          </a:xfrm>
          <a:prstGeom prst="rect">
            <a:avLst/>
          </a:prstGeom>
        </p:spPr>
      </p:pic>
      <p:pic>
        <p:nvPicPr>
          <p:cNvPr id="1138" name="Grafik 1137">
            <a:extLst>
              <a:ext uri="{FF2B5EF4-FFF2-40B4-BE49-F238E27FC236}">
                <a16:creationId xmlns:a16="http://schemas.microsoft.com/office/drawing/2014/main" id="{8F0BDBBF-E8D2-4846-AECA-00615DE89B8C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3260719" y="5839726"/>
            <a:ext cx="216000" cy="216000"/>
          </a:xfrm>
          <a:prstGeom prst="rect">
            <a:avLst/>
          </a:prstGeom>
        </p:spPr>
      </p:pic>
      <p:pic>
        <p:nvPicPr>
          <p:cNvPr id="1140" name="Grafik 1139">
            <a:extLst>
              <a:ext uri="{FF2B5EF4-FFF2-40B4-BE49-F238E27FC236}">
                <a16:creationId xmlns:a16="http://schemas.microsoft.com/office/drawing/2014/main" id="{5AAC493C-A538-4436-AC22-4FD54E47EE76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3256805" y="5604580"/>
            <a:ext cx="216000" cy="216000"/>
          </a:xfrm>
          <a:prstGeom prst="rect">
            <a:avLst/>
          </a:prstGeom>
        </p:spPr>
      </p:pic>
      <p:pic>
        <p:nvPicPr>
          <p:cNvPr id="1142" name="Grafik 1141">
            <a:extLst>
              <a:ext uri="{FF2B5EF4-FFF2-40B4-BE49-F238E27FC236}">
                <a16:creationId xmlns:a16="http://schemas.microsoft.com/office/drawing/2014/main" id="{78D818E6-734A-4A1F-B154-959EB35C62F3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3254625" y="5151802"/>
            <a:ext cx="216000" cy="216000"/>
          </a:xfrm>
          <a:prstGeom prst="rect">
            <a:avLst/>
          </a:prstGeom>
        </p:spPr>
      </p:pic>
      <p:pic>
        <p:nvPicPr>
          <p:cNvPr id="1144" name="Grafik 1143">
            <a:extLst>
              <a:ext uri="{FF2B5EF4-FFF2-40B4-BE49-F238E27FC236}">
                <a16:creationId xmlns:a16="http://schemas.microsoft.com/office/drawing/2014/main" id="{CF8AA8CF-4921-4315-AD9E-06D09783C49F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3254855" y="4921707"/>
            <a:ext cx="216000" cy="216000"/>
          </a:xfrm>
          <a:prstGeom prst="rect">
            <a:avLst/>
          </a:prstGeom>
        </p:spPr>
      </p:pic>
      <p:pic>
        <p:nvPicPr>
          <p:cNvPr id="1146" name="Grafik 1145">
            <a:extLst>
              <a:ext uri="{FF2B5EF4-FFF2-40B4-BE49-F238E27FC236}">
                <a16:creationId xmlns:a16="http://schemas.microsoft.com/office/drawing/2014/main" id="{54FAD2C2-EC7B-42AC-95B5-74040BC6A865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3259413" y="4699500"/>
            <a:ext cx="216000" cy="216000"/>
          </a:xfrm>
          <a:prstGeom prst="rect">
            <a:avLst/>
          </a:prstGeom>
        </p:spPr>
      </p:pic>
      <p:pic>
        <p:nvPicPr>
          <p:cNvPr id="1148" name="Grafik 1147">
            <a:extLst>
              <a:ext uri="{FF2B5EF4-FFF2-40B4-BE49-F238E27FC236}">
                <a16:creationId xmlns:a16="http://schemas.microsoft.com/office/drawing/2014/main" id="{DA7537E9-29F0-45A3-99BD-DC1AB22F9F14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1756904" y="5837819"/>
            <a:ext cx="216000" cy="216000"/>
          </a:xfrm>
          <a:prstGeom prst="rect">
            <a:avLst/>
          </a:prstGeom>
        </p:spPr>
      </p:pic>
      <p:pic>
        <p:nvPicPr>
          <p:cNvPr id="1150" name="Grafik 1149">
            <a:extLst>
              <a:ext uri="{FF2B5EF4-FFF2-40B4-BE49-F238E27FC236}">
                <a16:creationId xmlns:a16="http://schemas.microsoft.com/office/drawing/2014/main" id="{D1F4117E-6648-4373-8F8E-D5870F112521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1760847" y="5602181"/>
            <a:ext cx="216000" cy="216000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EA3E9107-7C00-467E-B5AC-3CA4F3897A67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447664" y="5820960"/>
            <a:ext cx="233394" cy="233394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C017E70E-9E63-41E7-A620-DBD2DE197A46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440999" y="5360374"/>
            <a:ext cx="240916" cy="240916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AAF5B725-3DC3-44E0-9744-953BA4831FA8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453378" y="4927147"/>
            <a:ext cx="228537" cy="228537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36CE56A2-5D62-42DA-9A9A-0214CC389564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454827" y="4271255"/>
            <a:ext cx="216000" cy="216000"/>
          </a:xfrm>
          <a:prstGeom prst="rect">
            <a:avLst/>
          </a:prstGeom>
        </p:spPr>
      </p:pic>
      <p:pic>
        <p:nvPicPr>
          <p:cNvPr id="42" name="Grafik 41">
            <a:extLst>
              <a:ext uri="{FF2B5EF4-FFF2-40B4-BE49-F238E27FC236}">
                <a16:creationId xmlns:a16="http://schemas.microsoft.com/office/drawing/2014/main" id="{3EFA3364-391B-4A83-886F-9C123ED90E41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10152418" y="4248282"/>
            <a:ext cx="216000" cy="216000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DC7CBAAA-C53A-43A7-9138-4E9FD01CB32D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10155207" y="4692615"/>
            <a:ext cx="216000" cy="216000"/>
          </a:xfrm>
          <a:prstGeom prst="rect">
            <a:avLst/>
          </a:prstGeom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96F58D10-68C5-4D3E-9178-486FF8DA7607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10161132" y="5361138"/>
            <a:ext cx="216000" cy="216000"/>
          </a:xfrm>
          <a:prstGeom prst="rect">
            <a:avLst/>
          </a:prstGeom>
        </p:spPr>
      </p:pic>
      <p:pic>
        <p:nvPicPr>
          <p:cNvPr id="48" name="Grafik 47">
            <a:extLst>
              <a:ext uri="{FF2B5EF4-FFF2-40B4-BE49-F238E27FC236}">
                <a16:creationId xmlns:a16="http://schemas.microsoft.com/office/drawing/2014/main" id="{17075094-B200-4980-A45B-5D82598203AE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10162034" y="5132244"/>
            <a:ext cx="216000" cy="216000"/>
          </a:xfrm>
          <a:prstGeom prst="rect">
            <a:avLst/>
          </a:prstGeom>
        </p:spPr>
      </p:pic>
      <p:pic>
        <p:nvPicPr>
          <p:cNvPr id="50" name="Grafik 49">
            <a:extLst>
              <a:ext uri="{FF2B5EF4-FFF2-40B4-BE49-F238E27FC236}">
                <a16:creationId xmlns:a16="http://schemas.microsoft.com/office/drawing/2014/main" id="{08EB4AE5-CCBB-480D-B641-F134DE15688B}"/>
              </a:ext>
            </a:extLst>
          </p:cNvPr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10161116" y="5586903"/>
            <a:ext cx="216000" cy="216000"/>
          </a:xfrm>
          <a:prstGeom prst="rect">
            <a:avLst/>
          </a:prstGeom>
        </p:spPr>
      </p:pic>
      <p:pic>
        <p:nvPicPr>
          <p:cNvPr id="54" name="Grafik 53">
            <a:extLst>
              <a:ext uri="{FF2B5EF4-FFF2-40B4-BE49-F238E27FC236}">
                <a16:creationId xmlns:a16="http://schemas.microsoft.com/office/drawing/2014/main" id="{A998AFA5-B9BB-45EC-87F4-AAEF4AB7B439}"/>
              </a:ext>
            </a:extLst>
          </p:cNvPr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1777088" y="5168385"/>
            <a:ext cx="180000" cy="180000"/>
          </a:xfrm>
          <a:prstGeom prst="rect">
            <a:avLst/>
          </a:prstGeom>
        </p:spPr>
      </p:pic>
      <p:pic>
        <p:nvPicPr>
          <p:cNvPr id="56" name="Grafik 55">
            <a:extLst>
              <a:ext uri="{FF2B5EF4-FFF2-40B4-BE49-F238E27FC236}">
                <a16:creationId xmlns:a16="http://schemas.microsoft.com/office/drawing/2014/main" id="{E00C2891-5FAF-4213-8E37-75DA8940E462}"/>
              </a:ext>
            </a:extLst>
          </p:cNvPr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466872" y="4055643"/>
            <a:ext cx="189612" cy="189612"/>
          </a:xfrm>
          <a:prstGeom prst="rect">
            <a:avLst/>
          </a:prstGeom>
        </p:spPr>
      </p:pic>
      <p:pic>
        <p:nvPicPr>
          <p:cNvPr id="58" name="Grafik 57">
            <a:extLst>
              <a:ext uri="{FF2B5EF4-FFF2-40B4-BE49-F238E27FC236}">
                <a16:creationId xmlns:a16="http://schemas.microsoft.com/office/drawing/2014/main" id="{C1CC927F-9164-41B3-BB99-66C00ABA1E20}"/>
              </a:ext>
            </a:extLst>
          </p:cNvPr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10172698" y="4930775"/>
            <a:ext cx="180000" cy="180000"/>
          </a:xfrm>
          <a:prstGeom prst="rect">
            <a:avLst/>
          </a:prstGeom>
        </p:spPr>
      </p:pic>
      <p:pic>
        <p:nvPicPr>
          <p:cNvPr id="60" name="Grafik 59">
            <a:extLst>
              <a:ext uri="{FF2B5EF4-FFF2-40B4-BE49-F238E27FC236}">
                <a16:creationId xmlns:a16="http://schemas.microsoft.com/office/drawing/2014/main" id="{C1DC768D-7C38-4417-801A-5BF234D782CD}"/>
              </a:ext>
            </a:extLst>
          </p:cNvPr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10185382" y="5824538"/>
            <a:ext cx="180000" cy="180000"/>
          </a:xfrm>
          <a:prstGeom prst="rect">
            <a:avLst/>
          </a:prstGeom>
        </p:spPr>
      </p:pic>
      <p:pic>
        <p:nvPicPr>
          <p:cNvPr id="63" name="Grafik 62">
            <a:extLst>
              <a:ext uri="{FF2B5EF4-FFF2-40B4-BE49-F238E27FC236}">
                <a16:creationId xmlns:a16="http://schemas.microsoft.com/office/drawing/2014/main" id="{62A24DD6-D892-4C92-8BBD-2B3DA6330EC8}"/>
              </a:ext>
            </a:extLst>
          </p:cNvPr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462274" y="4717063"/>
            <a:ext cx="200560" cy="20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6590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2FD06E5-06FF-7835-C729-54BD19E2F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96185"/>
            <a:ext cx="12204699" cy="971551"/>
          </a:xfrm>
        </p:spPr>
        <p:txBody>
          <a:bodyPr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Meta Offc Pro" panose="020B0504030101020102" pitchFamily="34" charset="0"/>
              </a:rPr>
              <a:t>A Circular Economy for Electric Vehicle Batteries:</a:t>
            </a:r>
            <a:br>
              <a:rPr lang="en-US" sz="2000" dirty="0">
                <a:solidFill>
                  <a:schemeClr val="tx1"/>
                </a:solidFill>
                <a:latin typeface="Meta Offc Pro" panose="020B0504030101020102" pitchFamily="34" charset="0"/>
              </a:rPr>
            </a:br>
            <a:r>
              <a:rPr lang="en-US" sz="1600" dirty="0">
                <a:solidFill>
                  <a:schemeClr val="tx1"/>
                </a:solidFill>
                <a:latin typeface="Meta Offc Pro" panose="020B0504030101020102" pitchFamily="34" charset="0"/>
              </a:rPr>
              <a:t>An Assessment of Supply Chain Strategies and Business Models</a:t>
            </a:r>
            <a:endParaRPr lang="en-US" sz="2000" dirty="0">
              <a:solidFill>
                <a:srgbClr val="FF0000"/>
              </a:solidFill>
              <a:latin typeface="Meta Offc Pro" panose="020B0504030101020102" pitchFamily="34" charset="0"/>
            </a:endParaRPr>
          </a:p>
        </p:txBody>
      </p:sp>
      <p:sp>
        <p:nvSpPr>
          <p:cNvPr id="8" name="Vertikaler Textplatzhalter 3">
            <a:extLst>
              <a:ext uri="{FF2B5EF4-FFF2-40B4-BE49-F238E27FC236}">
                <a16:creationId xmlns:a16="http://schemas.microsoft.com/office/drawing/2014/main" id="{3A89A4C1-04AD-44E1-BDA0-2562210B24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602638" y="2547601"/>
            <a:ext cx="6241362" cy="3421062"/>
          </a:xfrm>
        </p:spPr>
        <p:txBody>
          <a:bodyPr/>
          <a:lstStyle/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3000" b="1" dirty="0">
                <a:latin typeface="Meta Offc Pro" panose="020B0504030101020102" pitchFamily="34" charset="0"/>
              </a:rPr>
              <a:t>Jannis </a:t>
            </a:r>
            <a:r>
              <a:rPr lang="de-DE" altLang="de-DE" sz="3000" b="1" dirty="0" err="1">
                <a:latin typeface="Meta Offc Pro" panose="020B0504030101020102" pitchFamily="34" charset="0"/>
              </a:rPr>
              <a:t>Wesselkämper</a:t>
            </a:r>
            <a:endParaRPr lang="de-DE" altLang="de-DE" sz="3000" dirty="0">
              <a:latin typeface="Meta Offc Pro" panose="020B0504030101020102" pitchFamily="34" charset="0"/>
            </a:endParaRPr>
          </a:p>
          <a:p>
            <a:pPr>
              <a:spcBef>
                <a:spcPct val="20000"/>
              </a:spcBef>
              <a:buSzPct val="85000"/>
            </a:pPr>
            <a:endParaRPr lang="de-DE" altLang="de-DE" dirty="0">
              <a:latin typeface="Meta Offc Pro" panose="020B0504030101020102" pitchFamily="34" charset="0"/>
            </a:endParaRPr>
          </a:p>
          <a:p>
            <a:pPr>
              <a:spcBef>
                <a:spcPct val="20000"/>
              </a:spcBef>
              <a:buSzPct val="85000"/>
            </a:pPr>
            <a:r>
              <a:rPr lang="de-DE" altLang="de-DE" sz="2000" dirty="0">
                <a:latin typeface="Meta Offc Pro" panose="020B0504030101020102" pitchFamily="34" charset="0"/>
              </a:rPr>
              <a:t>Institut für betriebswirtschaftliches</a:t>
            </a:r>
          </a:p>
          <a:p>
            <a:pPr>
              <a:spcBef>
                <a:spcPct val="20000"/>
              </a:spcBef>
              <a:buSzPct val="85000"/>
            </a:pPr>
            <a:r>
              <a:rPr lang="de-DE" altLang="de-DE" dirty="0">
                <a:latin typeface="Meta Offc Pro" panose="020B0504030101020102" pitchFamily="34" charset="0"/>
              </a:rPr>
              <a:t>Management</a:t>
            </a:r>
            <a:endParaRPr lang="de-DE" altLang="de-DE" sz="2000" dirty="0">
              <a:latin typeface="Meta Offc Pro" panose="020B0504030101020102" pitchFamily="34" charset="0"/>
            </a:endParaRPr>
          </a:p>
          <a:p>
            <a:pPr>
              <a:spcBef>
                <a:spcPct val="20000"/>
              </a:spcBef>
              <a:buSzPct val="85000"/>
            </a:pPr>
            <a:endParaRPr lang="de-DE" altLang="de-DE" sz="2000" dirty="0">
              <a:latin typeface="Meta Offc Pro" panose="020B0504030101020102" pitchFamily="34" charset="0"/>
            </a:endParaRPr>
          </a:p>
          <a:p>
            <a:pPr>
              <a:spcBef>
                <a:spcPct val="20000"/>
              </a:spcBef>
              <a:buSzPct val="85000"/>
            </a:pPr>
            <a:endParaRPr lang="de-DE" altLang="de-DE" sz="1100" dirty="0"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2000" dirty="0">
                <a:latin typeface="Meta Offc Pro" panose="020B0504030101020102" pitchFamily="34" charset="0"/>
              </a:rPr>
              <a:t>Betreuer:</a:t>
            </a:r>
          </a:p>
          <a:p>
            <a:pPr algn="just">
              <a:spcBef>
                <a:spcPct val="20000"/>
              </a:spcBef>
              <a:buSzPct val="85000"/>
            </a:pPr>
            <a:r>
              <a:rPr lang="de-DE" dirty="0">
                <a:latin typeface="Meta Offc Pro" panose="020B0504030101020102" pitchFamily="34" charset="0"/>
              </a:rPr>
              <a:t>Prof. Dr. St. von Delft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2171BA37-9F66-4EC7-9AFC-03E91A39CE0B}"/>
              </a:ext>
            </a:extLst>
          </p:cNvPr>
          <p:cNvSpPr/>
          <p:nvPr/>
        </p:nvSpPr>
        <p:spPr>
          <a:xfrm flipV="1">
            <a:off x="0" y="6091026"/>
            <a:ext cx="12204700" cy="45719"/>
          </a:xfrm>
          <a:prstGeom prst="rect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31CD5D1F-5DFE-4589-ADE1-F6A78FFB9E5F}"/>
              </a:ext>
            </a:extLst>
          </p:cNvPr>
          <p:cNvSpPr/>
          <p:nvPr/>
        </p:nvSpPr>
        <p:spPr>
          <a:xfrm flipV="1">
            <a:off x="0" y="2356659"/>
            <a:ext cx="12204700" cy="45719"/>
          </a:xfrm>
          <a:prstGeom prst="rect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6087C15-95F0-4D23-9BDA-EB7012CCACD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49824" y="93662"/>
            <a:ext cx="1295400" cy="12573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209C14D5-B3E0-45EE-A754-4E0975B7C3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6423" y="2612959"/>
            <a:ext cx="2033776" cy="305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0429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2FD06E5-06FF-7835-C729-54BD19E2F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98144" y="1323414"/>
            <a:ext cx="12204700" cy="971551"/>
          </a:xfrm>
        </p:spPr>
        <p:txBody>
          <a:bodyPr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Meta Offc Pro" panose="020B0504030101020102" pitchFamily="34" charset="0"/>
              </a:rPr>
              <a:t>Modification of the Electronic Structure of Ni-</a:t>
            </a:r>
            <a:br>
              <a:rPr lang="en-US" sz="2000" dirty="0">
                <a:solidFill>
                  <a:schemeClr val="tx1"/>
                </a:solidFill>
                <a:latin typeface="Meta Offc Pro" panose="020B0504030101020102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Meta Offc Pro" panose="020B0504030101020102" pitchFamily="34" charset="0"/>
              </a:rPr>
              <a:t>rich Layered Oxide as Cathode Materials for</a:t>
            </a:r>
            <a:br>
              <a:rPr lang="en-US" sz="2000" dirty="0">
                <a:solidFill>
                  <a:schemeClr val="tx1"/>
                </a:solidFill>
                <a:latin typeface="Meta Offc Pro" panose="020B0504030101020102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Meta Offc Pro" panose="020B0504030101020102" pitchFamily="34" charset="0"/>
              </a:rPr>
              <a:t>Lithium Ion Battery</a:t>
            </a:r>
            <a:endParaRPr lang="en-US" sz="2000" dirty="0">
              <a:solidFill>
                <a:srgbClr val="FF0000"/>
              </a:solidFill>
              <a:latin typeface="Meta Offc Pro" panose="020B0504030101020102" pitchFamily="34" charset="0"/>
            </a:endParaRPr>
          </a:p>
        </p:txBody>
      </p:sp>
      <p:sp>
        <p:nvSpPr>
          <p:cNvPr id="8" name="Vertikaler Textplatzhalter 3">
            <a:extLst>
              <a:ext uri="{FF2B5EF4-FFF2-40B4-BE49-F238E27FC236}">
                <a16:creationId xmlns:a16="http://schemas.microsoft.com/office/drawing/2014/main" id="{3A89A4C1-04AD-44E1-BDA0-2562210B24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386732" y="2547601"/>
            <a:ext cx="5457267" cy="3421062"/>
          </a:xfrm>
        </p:spPr>
        <p:txBody>
          <a:bodyPr/>
          <a:lstStyle/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3000" b="1" dirty="0" err="1">
                <a:latin typeface="Meta Offc Pro" panose="020B0504030101020102" pitchFamily="34" charset="0"/>
              </a:rPr>
              <a:t>Bixian</a:t>
            </a:r>
            <a:r>
              <a:rPr lang="de-DE" altLang="de-DE" sz="3000" b="1" dirty="0">
                <a:latin typeface="Meta Offc Pro" panose="020B0504030101020102" pitchFamily="34" charset="0"/>
              </a:rPr>
              <a:t> Ying</a:t>
            </a:r>
            <a:endParaRPr lang="de-DE" altLang="de-DE" sz="3000" dirty="0">
              <a:latin typeface="Meta Offc Pro" panose="020B0504030101020102" pitchFamily="34" charset="0"/>
            </a:endParaRPr>
          </a:p>
          <a:p>
            <a:pPr>
              <a:spcBef>
                <a:spcPct val="20000"/>
              </a:spcBef>
              <a:buSzPct val="85000"/>
            </a:pPr>
            <a:endParaRPr lang="de-DE" altLang="de-DE" dirty="0">
              <a:latin typeface="Meta Offc Pro" panose="020B0504030101020102" pitchFamily="34" charset="0"/>
            </a:endParaRPr>
          </a:p>
          <a:p>
            <a:pPr>
              <a:spcBef>
                <a:spcPct val="20000"/>
              </a:spcBef>
              <a:buSzPct val="85000"/>
            </a:pPr>
            <a:r>
              <a:rPr lang="de-DE" altLang="de-DE" sz="2000" dirty="0">
                <a:latin typeface="Meta Offc Pro" panose="020B0504030101020102" pitchFamily="34" charset="0"/>
              </a:rPr>
              <a:t>Institut für </a:t>
            </a:r>
            <a:r>
              <a:rPr lang="de-DE" altLang="de-DE" dirty="0">
                <a:latin typeface="Meta Offc Pro" panose="020B0504030101020102" pitchFamily="34" charset="0"/>
              </a:rPr>
              <a:t>Physikalische Chemie,</a:t>
            </a:r>
          </a:p>
          <a:p>
            <a:pPr>
              <a:spcBef>
                <a:spcPct val="20000"/>
              </a:spcBef>
              <a:buSzPct val="85000"/>
            </a:pPr>
            <a:r>
              <a:rPr lang="de-DE" altLang="de-DE" dirty="0">
                <a:latin typeface="Meta Offc Pro" panose="020B0504030101020102" pitchFamily="34" charset="0"/>
              </a:rPr>
              <a:t>RWTH Aachen, Institut für </a:t>
            </a:r>
            <a:r>
              <a:rPr lang="de-DE" altLang="de-DE">
                <a:latin typeface="Meta Offc Pro" panose="020B0504030101020102" pitchFamily="34" charset="0"/>
              </a:rPr>
              <a:t>Physikalische Chemie</a:t>
            </a:r>
            <a:endParaRPr lang="de-DE" altLang="de-DE" sz="2000" dirty="0"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700" dirty="0"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700" dirty="0"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700" dirty="0"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2000" dirty="0">
                <a:latin typeface="Meta Offc Pro" panose="020B0504030101020102" pitchFamily="34" charset="0"/>
              </a:rPr>
              <a:t>Betreuer: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dirty="0">
                <a:latin typeface="Meta Offc Pro" panose="020B0504030101020102" pitchFamily="34" charset="0"/>
              </a:rPr>
              <a:t>Prof. Dr. M. Winter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dirty="0">
                <a:latin typeface="Meta Offc Pro" panose="020B0504030101020102" pitchFamily="34" charset="0"/>
              </a:rPr>
              <a:t>Prof. Dr. F. Hausen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BA8206F8-DB4F-47E4-9933-7BCE8572F634}"/>
              </a:ext>
            </a:extLst>
          </p:cNvPr>
          <p:cNvSpPr/>
          <p:nvPr/>
        </p:nvSpPr>
        <p:spPr>
          <a:xfrm flipV="1">
            <a:off x="-964" y="6130770"/>
            <a:ext cx="12204700" cy="45719"/>
          </a:xfrm>
          <a:prstGeom prst="rect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C0999B23-710C-4105-9615-EF4F176B7AEF}"/>
              </a:ext>
            </a:extLst>
          </p:cNvPr>
          <p:cNvSpPr/>
          <p:nvPr/>
        </p:nvSpPr>
        <p:spPr>
          <a:xfrm flipV="1">
            <a:off x="-964" y="2294327"/>
            <a:ext cx="12204700" cy="45719"/>
          </a:xfrm>
          <a:prstGeom prst="rect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EACFA48-0CA2-4092-88C3-2C1F9D89221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49824" y="93662"/>
            <a:ext cx="1295400" cy="12573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E1D25B2-643C-449F-BBE7-8E2240B1C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8950" y="2679943"/>
            <a:ext cx="3151563" cy="315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8279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2FD06E5-06FF-7835-C729-54BD19E2F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98144" y="1418829"/>
            <a:ext cx="12204700" cy="971551"/>
          </a:xfrm>
        </p:spPr>
        <p:txBody>
          <a:bodyPr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Meta Offc Pro" panose="020B0504030101020102" pitchFamily="34" charset="0"/>
              </a:rPr>
              <a:t>Structure and Transport Property of Halide-</a:t>
            </a:r>
            <a:br>
              <a:rPr lang="en-US" sz="2000" dirty="0">
                <a:solidFill>
                  <a:schemeClr val="tx1"/>
                </a:solidFill>
                <a:latin typeface="Meta Offc Pro" panose="020B0504030101020102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Meta Offc Pro" panose="020B0504030101020102" pitchFamily="34" charset="0"/>
              </a:rPr>
              <a:t>Based Sodium Ionic Conductors</a:t>
            </a:r>
            <a:endParaRPr lang="en-US" sz="2000" dirty="0">
              <a:solidFill>
                <a:srgbClr val="FF0000"/>
              </a:solidFill>
              <a:latin typeface="Meta Offc Pro" panose="020B0504030101020102" pitchFamily="34" charset="0"/>
            </a:endParaRPr>
          </a:p>
        </p:txBody>
      </p:sp>
      <p:sp>
        <p:nvSpPr>
          <p:cNvPr id="8" name="Vertikaler Textplatzhalter 3">
            <a:extLst>
              <a:ext uri="{FF2B5EF4-FFF2-40B4-BE49-F238E27FC236}">
                <a16:creationId xmlns:a16="http://schemas.microsoft.com/office/drawing/2014/main" id="{3A89A4C1-04AD-44E1-BDA0-2562210B24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386732" y="2547601"/>
            <a:ext cx="5457267" cy="3421062"/>
          </a:xfrm>
        </p:spPr>
        <p:txBody>
          <a:bodyPr/>
          <a:lstStyle/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3000" b="1" dirty="0">
                <a:latin typeface="Meta Offc Pro" panose="020B0504030101020102" pitchFamily="34" charset="0"/>
              </a:rPr>
              <a:t>Tong Zhao </a:t>
            </a:r>
            <a:endParaRPr lang="de-DE" altLang="de-DE" sz="3000" dirty="0">
              <a:latin typeface="Meta Offc Pro" panose="020B0504030101020102" pitchFamily="34" charset="0"/>
            </a:endParaRPr>
          </a:p>
          <a:p>
            <a:pPr>
              <a:spcBef>
                <a:spcPct val="20000"/>
              </a:spcBef>
              <a:buSzPct val="85000"/>
            </a:pPr>
            <a:endParaRPr lang="de-DE" altLang="de-DE" dirty="0">
              <a:latin typeface="Meta Offc Pro" panose="020B0504030101020102" pitchFamily="34" charset="0"/>
            </a:endParaRPr>
          </a:p>
          <a:p>
            <a:pPr>
              <a:spcBef>
                <a:spcPct val="20000"/>
              </a:spcBef>
              <a:buSzPct val="85000"/>
            </a:pPr>
            <a:r>
              <a:rPr lang="de-DE" altLang="de-DE" sz="2000" dirty="0">
                <a:latin typeface="Meta Offc Pro" panose="020B0504030101020102" pitchFamily="34" charset="0"/>
              </a:rPr>
              <a:t>Institut für Anorganische</a:t>
            </a:r>
          </a:p>
          <a:p>
            <a:pPr>
              <a:spcBef>
                <a:spcPct val="20000"/>
              </a:spcBef>
              <a:buSzPct val="85000"/>
            </a:pPr>
            <a:r>
              <a:rPr lang="de-DE" altLang="de-DE" sz="2000" dirty="0">
                <a:latin typeface="Meta Offc Pro" panose="020B0504030101020102" pitchFamily="34" charset="0"/>
              </a:rPr>
              <a:t>und Analytische Chemie</a:t>
            </a:r>
          </a:p>
          <a:p>
            <a:pPr>
              <a:spcBef>
                <a:spcPct val="20000"/>
              </a:spcBef>
              <a:buSzPct val="85000"/>
            </a:pPr>
            <a:endParaRPr lang="de-DE" altLang="de-DE" sz="2000" dirty="0">
              <a:latin typeface="Meta Offc Pro" panose="020B0504030101020102" pitchFamily="34" charset="0"/>
            </a:endParaRPr>
          </a:p>
          <a:p>
            <a:pPr>
              <a:spcBef>
                <a:spcPct val="20000"/>
              </a:spcBef>
              <a:buSzPct val="85000"/>
            </a:pPr>
            <a:endParaRPr lang="de-DE" altLang="de-DE" sz="2000" dirty="0"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700" dirty="0"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2000" dirty="0">
                <a:latin typeface="Meta Offc Pro" panose="020B0504030101020102" pitchFamily="34" charset="0"/>
              </a:rPr>
              <a:t>Betreuer: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dirty="0">
                <a:latin typeface="Meta Offc Pro" panose="020B0504030101020102" pitchFamily="34" charset="0"/>
              </a:rPr>
              <a:t>Prof. Dr. W. </a:t>
            </a:r>
            <a:r>
              <a:rPr lang="de-DE" altLang="de-DE" dirty="0" err="1">
                <a:latin typeface="Meta Offc Pro" panose="020B0504030101020102" pitchFamily="34" charset="0"/>
              </a:rPr>
              <a:t>Zeier</a:t>
            </a:r>
            <a:endParaRPr lang="de-DE" altLang="de-DE" dirty="0">
              <a:latin typeface="Meta Offc Pro" panose="020B0504030101020102" pitchFamily="34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BA8206F8-DB4F-47E4-9933-7BCE8572F634}"/>
              </a:ext>
            </a:extLst>
          </p:cNvPr>
          <p:cNvSpPr/>
          <p:nvPr/>
        </p:nvSpPr>
        <p:spPr>
          <a:xfrm flipV="1">
            <a:off x="-964" y="6130770"/>
            <a:ext cx="12204700" cy="45719"/>
          </a:xfrm>
          <a:prstGeom prst="rect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C0999B23-710C-4105-9615-EF4F176B7AEF}"/>
              </a:ext>
            </a:extLst>
          </p:cNvPr>
          <p:cNvSpPr/>
          <p:nvPr/>
        </p:nvSpPr>
        <p:spPr>
          <a:xfrm flipV="1">
            <a:off x="-964" y="2294327"/>
            <a:ext cx="12204700" cy="45719"/>
          </a:xfrm>
          <a:prstGeom prst="rect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EACFA48-0CA2-4092-88C3-2C1F9D89221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49824" y="93662"/>
            <a:ext cx="1295400" cy="12573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D4A3676-8D2D-460B-B9D2-163EE18131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5699" y="2696669"/>
            <a:ext cx="3266889" cy="3271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8611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>
            <a:extLst>
              <a:ext uri="{FF2B5EF4-FFF2-40B4-BE49-F238E27FC236}">
                <a16:creationId xmlns:a16="http://schemas.microsoft.com/office/drawing/2014/main" id="{F634FE27-B655-4016-AB73-E1D2E15A71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1388" y="1340769"/>
            <a:ext cx="7996237" cy="172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de-DE" altLang="de-DE" sz="3200" b="1" dirty="0">
                <a:solidFill>
                  <a:srgbClr val="0099CC"/>
                </a:solidFill>
                <a:latin typeface="MetaNormal-Roman" panose="020B0502030000020004" pitchFamily="34" charset="0"/>
              </a:rPr>
              <a:t>Herzlichen Glückwunsch</a:t>
            </a:r>
            <a:br>
              <a:rPr lang="de-DE" altLang="de-DE" sz="2400" dirty="0">
                <a:solidFill>
                  <a:srgbClr val="0099CC"/>
                </a:solidFill>
                <a:latin typeface="MetaNormal-Roman" panose="020B0502030000020004" pitchFamily="34" charset="0"/>
              </a:rPr>
            </a:br>
            <a:br>
              <a:rPr lang="de-DE" altLang="de-DE" sz="2400" dirty="0">
                <a:solidFill>
                  <a:srgbClr val="0099CC"/>
                </a:solidFill>
                <a:latin typeface="MetaNormal-Roman" panose="020B0502030000020004" pitchFamily="34" charset="0"/>
              </a:rPr>
            </a:br>
            <a:r>
              <a:rPr lang="de-DE" altLang="de-DE" sz="2400" dirty="0">
                <a:solidFill>
                  <a:srgbClr val="0099CC"/>
                </a:solidFill>
                <a:latin typeface="MetaNormal-Roman" panose="020B0502030000020004" pitchFamily="34" charset="0"/>
              </a:rPr>
              <a:t>vom Fachbereich 12</a:t>
            </a:r>
          </a:p>
          <a:p>
            <a:pPr algn="ctr"/>
            <a:r>
              <a:rPr lang="de-DE" altLang="de-DE" sz="2400" dirty="0">
                <a:solidFill>
                  <a:srgbClr val="0099CC"/>
                </a:solidFill>
                <a:latin typeface="MetaNormal-Roman" panose="020B0502030000020004" pitchFamily="34" charset="0"/>
              </a:rPr>
              <a:t>Chemie und Pharmazie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2688B702-6E4E-43BD-9B4D-96DC0C0080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4577" y="3615114"/>
            <a:ext cx="3255546" cy="1902117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F9F754F4-70D6-45BF-9696-CC36B43434B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49824" y="93662"/>
            <a:ext cx="12954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140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E27FE8C9-B3B9-B4C7-7AA7-E5E900B25C3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>
                <a:solidFill>
                  <a:srgbClr val="007CA8"/>
                </a:solidFill>
              </a:rPr>
              <a:t>Promotionsfeier</a:t>
            </a:r>
          </a:p>
        </p:txBody>
      </p:sp>
      <p:sp>
        <p:nvSpPr>
          <p:cNvPr id="4" name="Untertitel 3">
            <a:extLst>
              <a:ext uri="{FF2B5EF4-FFF2-40B4-BE49-F238E27FC236}">
                <a16:creationId xmlns:a16="http://schemas.microsoft.com/office/drawing/2014/main" id="{4598EEA9-C296-AE09-3D65-664D6C3796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Promotionen des Fachbereichs 12</a:t>
            </a:r>
          </a:p>
          <a:p>
            <a:r>
              <a:rPr lang="de-DE" dirty="0"/>
              <a:t>Chemie und Pharmazie</a:t>
            </a:r>
          </a:p>
          <a:p>
            <a:endParaRPr lang="de-DE" dirty="0"/>
          </a:p>
          <a:p>
            <a:r>
              <a:rPr lang="de-DE" dirty="0"/>
              <a:t>25. Oktober 2024</a:t>
            </a:r>
          </a:p>
        </p:txBody>
      </p:sp>
    </p:spTree>
    <p:extLst>
      <p:ext uri="{BB962C8B-B14F-4D97-AF65-F5344CB8AC3E}">
        <p14:creationId xmlns:p14="http://schemas.microsoft.com/office/powerpoint/2010/main" val="25373986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2FD06E5-06FF-7835-C729-54BD19E2F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sz="4000" dirty="0">
                <a:latin typeface="Meta Offc Pro" panose="020B0504030101020102" pitchFamily="34" charset="0"/>
              </a:rPr>
              <a:t>Gelöbnis</a:t>
            </a:r>
          </a:p>
        </p:txBody>
      </p:sp>
      <p:sp>
        <p:nvSpPr>
          <p:cNvPr id="14" name="Abgerundetes Rechteck 1">
            <a:extLst>
              <a:ext uri="{FF2B5EF4-FFF2-40B4-BE49-F238E27FC236}">
                <a16:creationId xmlns:a16="http://schemas.microsoft.com/office/drawing/2014/main" id="{B988A8F0-BAF5-4CB6-86B6-2DE43333BB8E}"/>
              </a:ext>
            </a:extLst>
          </p:cNvPr>
          <p:cNvSpPr/>
          <p:nvPr/>
        </p:nvSpPr>
        <p:spPr>
          <a:xfrm>
            <a:off x="323527" y="2322512"/>
            <a:ext cx="5732767" cy="3482752"/>
          </a:xfrm>
          <a:prstGeom prst="roundRect">
            <a:avLst/>
          </a:prstGeom>
          <a:noFill/>
          <a:ln>
            <a:solidFill>
              <a:srgbClr val="007C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0D210C93-83A0-4AA4-8BD1-3AB57B6A3BDD}"/>
              </a:ext>
            </a:extLst>
          </p:cNvPr>
          <p:cNvSpPr txBox="1">
            <a:spLocks noChangeArrowheads="1"/>
          </p:cNvSpPr>
          <p:nvPr/>
        </p:nvSpPr>
        <p:spPr>
          <a:xfrm>
            <a:off x="505352" y="2629896"/>
            <a:ext cx="5460497" cy="294694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200" b="1" i="0" kern="1200" baseline="0">
                <a:solidFill>
                  <a:schemeClr val="bg2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just"/>
            <a:r>
              <a:rPr lang="de-DE" sz="1200" dirty="0">
                <a:latin typeface="Meta Offc Pro" panose="020B0504030101020102" pitchFamily="34" charset="0"/>
              </a:rPr>
              <a:t>Sie haben in einem ordnungsgemäßen Promotions-verfahren die für die Promotion zum Doktor der Naturwissenschaften oder zum Doktor der Pädagogik geforderten Leistungen erfüllt und Ihre wissenschaftliche Befähigung nachgewiesen.</a:t>
            </a:r>
          </a:p>
          <a:p>
            <a:pPr algn="just"/>
            <a:r>
              <a:rPr lang="de-DE" sz="1200" dirty="0">
                <a:latin typeface="Meta Offc Pro" panose="020B0504030101020102" pitchFamily="34" charset="0"/>
              </a:rPr>
              <a:t> </a:t>
            </a:r>
          </a:p>
          <a:p>
            <a:pPr algn="just"/>
            <a:r>
              <a:rPr lang="de-DE" sz="1200" dirty="0">
                <a:latin typeface="Meta Offc Pro" panose="020B0504030101020102" pitchFamily="34" charset="0"/>
              </a:rPr>
              <a:t>Ich promoviere Sie zum Doktor </a:t>
            </a:r>
            <a:r>
              <a:rPr lang="de-DE" sz="1200">
                <a:latin typeface="Meta Offc Pro" panose="020B0504030101020102" pitchFamily="34" charset="0"/>
              </a:rPr>
              <a:t>der Naturwissenschaften </a:t>
            </a:r>
            <a:r>
              <a:rPr lang="de-DE" sz="1200" dirty="0">
                <a:latin typeface="Meta Offc Pro" panose="020B0504030101020102" pitchFamily="34" charset="0"/>
              </a:rPr>
              <a:t>oder zum Doktor der Pädagogik und nehme Ihnen das Gelöbnis ab,</a:t>
            </a:r>
          </a:p>
          <a:p>
            <a:pPr algn="just"/>
            <a:r>
              <a:rPr lang="de-DE" sz="1200" dirty="0">
                <a:latin typeface="Meta Offc Pro" panose="020B0504030101020102" pitchFamily="34" charset="0"/>
              </a:rPr>
              <a:t> </a:t>
            </a:r>
          </a:p>
          <a:p>
            <a:pPr algn="just"/>
            <a:r>
              <a:rPr lang="de-DE" sz="1200" dirty="0">
                <a:latin typeface="Meta Offc Pro" panose="020B0504030101020102" pitchFamily="34" charset="0"/>
              </a:rPr>
              <a:t>dass Sie jederzeit bestrebt sein wollen, den Ihnen verliehenen Doktorgrad vor jedem Makel zu bewahren,</a:t>
            </a:r>
          </a:p>
          <a:p>
            <a:pPr algn="just"/>
            <a:r>
              <a:rPr lang="de-DE" sz="1200" dirty="0">
                <a:latin typeface="Meta Offc Pro" panose="020B0504030101020102" pitchFamily="34" charset="0"/>
              </a:rPr>
              <a:t> </a:t>
            </a:r>
          </a:p>
          <a:p>
            <a:pPr algn="just"/>
            <a:r>
              <a:rPr lang="de-DE" sz="1200" dirty="0">
                <a:latin typeface="Meta Offc Pro" panose="020B0504030101020102" pitchFamily="34" charset="0"/>
              </a:rPr>
              <a:t>die besondere gesellschaftliche Verantwortung des Doktorgrades anzuerkennen,</a:t>
            </a:r>
          </a:p>
          <a:p>
            <a:pPr algn="just"/>
            <a:r>
              <a:rPr lang="de-DE" sz="1200" dirty="0">
                <a:latin typeface="Meta Offc Pro" panose="020B0504030101020102" pitchFamily="34" charset="0"/>
              </a:rPr>
              <a:t> </a:t>
            </a:r>
          </a:p>
          <a:p>
            <a:pPr algn="just"/>
            <a:r>
              <a:rPr lang="de-DE" sz="1200" dirty="0">
                <a:latin typeface="Meta Offc Pro" panose="020B0504030101020102" pitchFamily="34" charset="0"/>
              </a:rPr>
              <a:t>sich in Ihrer wissenschaftlichen Arbeit dieses Titels würdig zu erweisen</a:t>
            </a:r>
          </a:p>
          <a:p>
            <a:pPr algn="just"/>
            <a:r>
              <a:rPr lang="de-DE" sz="1200" dirty="0">
                <a:latin typeface="Meta Offc Pro" panose="020B0504030101020102" pitchFamily="34" charset="0"/>
              </a:rPr>
              <a:t> </a:t>
            </a:r>
          </a:p>
          <a:p>
            <a:pPr algn="just"/>
            <a:r>
              <a:rPr lang="de-DE" sz="1200" dirty="0">
                <a:latin typeface="Meta Offc Pro" panose="020B0504030101020102" pitchFamily="34" charset="0"/>
              </a:rPr>
              <a:t>und jederzeit nach bestem Wissen und Gewissen die Wahrheit zu suchen und zu bekennen.</a:t>
            </a:r>
          </a:p>
        </p:txBody>
      </p:sp>
      <p:sp>
        <p:nvSpPr>
          <p:cNvPr id="16" name="Abgerundetes Rechteck 7">
            <a:extLst>
              <a:ext uri="{FF2B5EF4-FFF2-40B4-BE49-F238E27FC236}">
                <a16:creationId xmlns:a16="http://schemas.microsoft.com/office/drawing/2014/main" id="{51C5757B-3774-4198-A12C-341ABC965B9A}"/>
              </a:ext>
            </a:extLst>
          </p:cNvPr>
          <p:cNvSpPr/>
          <p:nvPr/>
        </p:nvSpPr>
        <p:spPr>
          <a:xfrm>
            <a:off x="6083398" y="2322512"/>
            <a:ext cx="5733498" cy="3482751"/>
          </a:xfrm>
          <a:prstGeom prst="roundRect">
            <a:avLst/>
          </a:prstGeom>
          <a:noFill/>
          <a:ln>
            <a:solidFill>
              <a:srgbClr val="007C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E0670C88-D604-4BCC-A3FD-CFC0E5C7E0AA}"/>
              </a:ext>
            </a:extLst>
          </p:cNvPr>
          <p:cNvSpPr txBox="1">
            <a:spLocks noChangeArrowheads="1"/>
          </p:cNvSpPr>
          <p:nvPr/>
        </p:nvSpPr>
        <p:spPr>
          <a:xfrm>
            <a:off x="6280350" y="2377437"/>
            <a:ext cx="5461202" cy="328381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200" b="1" i="0" kern="1200" baseline="0">
                <a:solidFill>
                  <a:schemeClr val="bg2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just"/>
            <a:r>
              <a:rPr lang="en-US" sz="1200" dirty="0">
                <a:latin typeface="Meta Offc Pro" panose="020B0504030101020102" pitchFamily="34" charset="0"/>
              </a:rPr>
              <a:t>In accordance with the regulations for a doctoral degree in Natural Sciences (Dr. </a:t>
            </a:r>
            <a:r>
              <a:rPr lang="en-US" sz="1200" dirty="0" err="1">
                <a:latin typeface="Meta Offc Pro" panose="020B0504030101020102" pitchFamily="34" charset="0"/>
              </a:rPr>
              <a:t>rer</a:t>
            </a:r>
            <a:r>
              <a:rPr lang="en-US" sz="1200" dirty="0">
                <a:latin typeface="Meta Offc Pro" panose="020B0504030101020102" pitchFamily="34" charset="0"/>
              </a:rPr>
              <a:t>. nat.) or in Pedagogy (Dr. </a:t>
            </a:r>
            <a:r>
              <a:rPr lang="en-US" sz="1200" dirty="0" err="1">
                <a:latin typeface="Meta Offc Pro" panose="020B0504030101020102" pitchFamily="34" charset="0"/>
              </a:rPr>
              <a:t>paed</a:t>
            </a:r>
            <a:r>
              <a:rPr lang="en-US" sz="1200" dirty="0">
                <a:latin typeface="Meta Offc Pro" panose="020B0504030101020102" pitchFamily="34" charset="0"/>
              </a:rPr>
              <a:t>.), you have met the stipulated requirements and demonstrated your scholarly competence.</a:t>
            </a:r>
            <a:endParaRPr lang="de-DE" sz="1200" dirty="0">
              <a:latin typeface="Meta Offc Pro" panose="020B0504030101020102" pitchFamily="34" charset="0"/>
            </a:endParaRPr>
          </a:p>
          <a:p>
            <a:pPr algn="just"/>
            <a:r>
              <a:rPr lang="en-GB" sz="1200" dirty="0">
                <a:latin typeface="Meta Offc Pro" panose="020B0504030101020102" pitchFamily="34" charset="0"/>
              </a:rPr>
              <a:t> </a:t>
            </a:r>
            <a:endParaRPr lang="de-DE" sz="1200" dirty="0">
              <a:latin typeface="Meta Offc Pro" panose="020B0504030101020102" pitchFamily="34" charset="0"/>
            </a:endParaRPr>
          </a:p>
          <a:p>
            <a:pPr algn="just"/>
            <a:r>
              <a:rPr lang="en-US" sz="1200" dirty="0">
                <a:latin typeface="Meta Offc Pro" panose="020B0504030101020102" pitchFamily="34" charset="0"/>
              </a:rPr>
              <a:t>Therefore, I award to you a doctoral degree in Natural Sciences or in Pedagogy and ask you to solemnly promise</a:t>
            </a:r>
            <a:endParaRPr lang="de-DE" sz="1200" dirty="0">
              <a:latin typeface="Meta Offc Pro" panose="020B0504030101020102" pitchFamily="34" charset="0"/>
            </a:endParaRPr>
          </a:p>
          <a:p>
            <a:pPr algn="just"/>
            <a:r>
              <a:rPr lang="en-GB" sz="1200" dirty="0">
                <a:latin typeface="Meta Offc Pro" panose="020B0504030101020102" pitchFamily="34" charset="0"/>
              </a:rPr>
              <a:t> </a:t>
            </a:r>
            <a:endParaRPr lang="de-DE" sz="1200" dirty="0">
              <a:latin typeface="Meta Offc Pro" panose="020B0504030101020102" pitchFamily="34" charset="0"/>
            </a:endParaRPr>
          </a:p>
          <a:p>
            <a:pPr algn="just"/>
            <a:r>
              <a:rPr lang="en-US" sz="1200" dirty="0">
                <a:latin typeface="Meta Offc Pro" panose="020B0504030101020102" pitchFamily="34" charset="0"/>
              </a:rPr>
              <a:t>that you will strive, at all times, to protect the doctoral title awarded to you from any blemish,</a:t>
            </a:r>
            <a:endParaRPr lang="de-DE" sz="1200" dirty="0">
              <a:latin typeface="Meta Offc Pro" panose="020B0504030101020102" pitchFamily="34" charset="0"/>
            </a:endParaRPr>
          </a:p>
          <a:p>
            <a:pPr algn="just"/>
            <a:r>
              <a:rPr lang="en-US" sz="1200" dirty="0">
                <a:latin typeface="Meta Offc Pro" panose="020B0504030101020102" pitchFamily="34" charset="0"/>
              </a:rPr>
              <a:t> </a:t>
            </a:r>
            <a:endParaRPr lang="de-DE" sz="1200" dirty="0">
              <a:latin typeface="Meta Offc Pro" panose="020B0504030101020102" pitchFamily="34" charset="0"/>
            </a:endParaRPr>
          </a:p>
          <a:p>
            <a:pPr algn="just"/>
            <a:r>
              <a:rPr lang="en-US" sz="1200" dirty="0">
                <a:latin typeface="Meta Offc Pro" panose="020B0504030101020102" pitchFamily="34" charset="0"/>
              </a:rPr>
              <a:t>that you acknowledge the special social responsibility of your doctoral title,</a:t>
            </a:r>
            <a:endParaRPr lang="de-DE" sz="1200" dirty="0">
              <a:latin typeface="Meta Offc Pro" panose="020B0504030101020102" pitchFamily="34" charset="0"/>
            </a:endParaRPr>
          </a:p>
          <a:p>
            <a:pPr algn="just"/>
            <a:r>
              <a:rPr lang="en-US" sz="1200" dirty="0">
                <a:latin typeface="Meta Offc Pro" panose="020B0504030101020102" pitchFamily="34" charset="0"/>
              </a:rPr>
              <a:t> </a:t>
            </a:r>
            <a:endParaRPr lang="de-DE" sz="1200" dirty="0">
              <a:latin typeface="Meta Offc Pro" panose="020B0504030101020102" pitchFamily="34" charset="0"/>
            </a:endParaRPr>
          </a:p>
          <a:p>
            <a:pPr algn="just"/>
            <a:r>
              <a:rPr lang="en-US" sz="1200" dirty="0">
                <a:latin typeface="Meta Offc Pro" panose="020B0504030101020102" pitchFamily="34" charset="0"/>
              </a:rPr>
              <a:t>that you will demonstrate in your academic work that you are worthy of your doctoral title </a:t>
            </a:r>
            <a:endParaRPr lang="de-DE" sz="1200" dirty="0">
              <a:latin typeface="Meta Offc Pro" panose="020B0504030101020102" pitchFamily="34" charset="0"/>
            </a:endParaRPr>
          </a:p>
          <a:p>
            <a:pPr algn="just"/>
            <a:r>
              <a:rPr lang="en-US" sz="1200" dirty="0">
                <a:latin typeface="Meta Offc Pro" panose="020B0504030101020102" pitchFamily="34" charset="0"/>
              </a:rPr>
              <a:t> </a:t>
            </a:r>
            <a:endParaRPr lang="de-DE" sz="1200" dirty="0">
              <a:latin typeface="Meta Offc Pro" panose="020B0504030101020102" pitchFamily="34" charset="0"/>
            </a:endParaRPr>
          </a:p>
          <a:p>
            <a:pPr algn="just"/>
            <a:r>
              <a:rPr lang="en-US" sz="1200" dirty="0">
                <a:latin typeface="Meta Offc Pro" panose="020B0504030101020102" pitchFamily="34" charset="0"/>
              </a:rPr>
              <a:t>and that you will, according to the best of your knowledge and belief, search for and state the truth at all times.</a:t>
            </a:r>
            <a:endParaRPr lang="de-DE" sz="1200" dirty="0">
              <a:latin typeface="Meta Offc Pro" panose="020B050403010102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2149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2FD06E5-06FF-7835-C729-54BD19E2F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9836" y="1530961"/>
            <a:ext cx="11485224" cy="664808"/>
          </a:xfrm>
        </p:spPr>
        <p:txBody>
          <a:bodyPr/>
          <a:lstStyle/>
          <a:p>
            <a:pPr algn="ctr"/>
            <a:r>
              <a:rPr lang="en-US" sz="2000" i="1" u="none" strike="noStrike" dirty="0">
                <a:solidFill>
                  <a:srgbClr val="000000"/>
                </a:solidFill>
                <a:effectLst/>
                <a:latin typeface="Meta Offc Pro" panose="020B0504030101020102" pitchFamily="34" charset="0"/>
              </a:rPr>
              <a:t>In silico </a:t>
            </a:r>
            <a:r>
              <a:rPr lang="en-US" sz="2000" i="0" u="none" strike="noStrike" dirty="0">
                <a:solidFill>
                  <a:srgbClr val="000000"/>
                </a:solidFill>
                <a:effectLst/>
                <a:latin typeface="Meta Offc Pro" panose="020B0504030101020102" pitchFamily="34" charset="0"/>
              </a:rPr>
              <a:t>identification and Atomic Force Microscopy-based </a:t>
            </a:r>
            <a:r>
              <a:rPr lang="en-US" sz="2000" i="1" u="none" strike="noStrike" dirty="0">
                <a:solidFill>
                  <a:srgbClr val="000000"/>
                </a:solidFill>
                <a:effectLst/>
                <a:latin typeface="Meta Offc Pro" panose="020B0504030101020102" pitchFamily="34" charset="0"/>
              </a:rPr>
              <a:t>in</a:t>
            </a:r>
            <a:r>
              <a:rPr lang="en-US" sz="2000" i="0" u="none" strike="noStrike" dirty="0">
                <a:solidFill>
                  <a:srgbClr val="000000"/>
                </a:solidFill>
                <a:effectLst/>
                <a:latin typeface="Meta Offc Pro" panose="020B0504030101020102" pitchFamily="34" charset="0"/>
              </a:rPr>
              <a:t> vitro</a:t>
            </a:r>
            <a:br>
              <a:rPr lang="en-US" sz="2000" i="0" u="none" strike="noStrike" dirty="0">
                <a:solidFill>
                  <a:srgbClr val="000000"/>
                </a:solidFill>
                <a:effectLst/>
                <a:latin typeface="Meta Offc Pro" panose="020B0504030101020102" pitchFamily="34" charset="0"/>
              </a:rPr>
            </a:br>
            <a:r>
              <a:rPr lang="en-US" sz="2000" i="0" u="none" strike="noStrike" dirty="0">
                <a:solidFill>
                  <a:srgbClr val="000000"/>
                </a:solidFill>
                <a:effectLst/>
                <a:latin typeface="Meta Offc Pro" panose="020B0504030101020102" pitchFamily="34" charset="0"/>
              </a:rPr>
              <a:t>evaluation of new inhibitors of bacterial cell wall synthesis</a:t>
            </a:r>
            <a:r>
              <a:rPr lang="en-US" sz="2000" dirty="0">
                <a:latin typeface="Meta Offc Pro" panose="020B0504030101020102" pitchFamily="34" charset="0"/>
              </a:rPr>
              <a:t> </a:t>
            </a:r>
            <a:endParaRPr lang="en-US" sz="2000" dirty="0">
              <a:solidFill>
                <a:srgbClr val="FF0000"/>
              </a:solidFill>
              <a:latin typeface="Meta Offc Pro" panose="020B0504030101020102" pitchFamily="34" charset="0"/>
            </a:endParaRPr>
          </a:p>
        </p:txBody>
      </p:sp>
      <p:sp>
        <p:nvSpPr>
          <p:cNvPr id="8" name="Vertikaler Textplatzhalter 3">
            <a:extLst>
              <a:ext uri="{FF2B5EF4-FFF2-40B4-BE49-F238E27FC236}">
                <a16:creationId xmlns:a16="http://schemas.microsoft.com/office/drawing/2014/main" id="{3A89A4C1-04AD-44E1-BDA0-2562210B24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386732" y="2547601"/>
            <a:ext cx="5457267" cy="3421062"/>
          </a:xfrm>
        </p:spPr>
        <p:txBody>
          <a:bodyPr/>
          <a:lstStyle/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3000" b="1" dirty="0">
                <a:latin typeface="Meta Offc Pro" panose="020B0504030101020102" pitchFamily="34" charset="0"/>
              </a:rPr>
              <a:t>Daniel </a:t>
            </a:r>
            <a:r>
              <a:rPr lang="de-DE" altLang="de-DE" sz="3000" b="1" dirty="0" err="1">
                <a:latin typeface="Meta Offc Pro" panose="020B0504030101020102" pitchFamily="34" charset="0"/>
              </a:rPr>
              <a:t>Amiteye</a:t>
            </a:r>
            <a:endParaRPr lang="de-DE" altLang="de-DE" sz="3000" dirty="0"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2000" dirty="0">
              <a:latin typeface="MetaNormal-Roman" panose="020B0502030000020004" pitchFamily="34" charset="0"/>
            </a:endParaRPr>
          </a:p>
          <a:p>
            <a:pPr>
              <a:spcBef>
                <a:spcPct val="20000"/>
              </a:spcBef>
              <a:buSzPct val="85000"/>
            </a:pPr>
            <a:r>
              <a:rPr lang="de-DE" altLang="de-DE" dirty="0">
                <a:latin typeface="Meta Offc Pro" panose="020B0504030101020102" pitchFamily="34" charset="0"/>
              </a:rPr>
              <a:t>Institut für Pharmazeutische</a:t>
            </a:r>
          </a:p>
          <a:p>
            <a:pPr>
              <a:spcBef>
                <a:spcPct val="20000"/>
              </a:spcBef>
              <a:buSzPct val="85000"/>
            </a:pPr>
            <a:r>
              <a:rPr lang="de-DE" altLang="de-DE" dirty="0">
                <a:latin typeface="Meta Offc Pro" panose="020B0504030101020102" pitchFamily="34" charset="0"/>
              </a:rPr>
              <a:t>Biologie und Phytochemie</a:t>
            </a:r>
          </a:p>
          <a:p>
            <a:pPr>
              <a:spcBef>
                <a:spcPct val="20000"/>
              </a:spcBef>
              <a:buSzPct val="85000"/>
            </a:pPr>
            <a:endParaRPr lang="de-DE" altLang="de-DE" sz="2000" dirty="0"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2000" dirty="0"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2000" dirty="0">
                <a:latin typeface="Meta Offc Pro" panose="020B0504030101020102" pitchFamily="34" charset="0"/>
              </a:rPr>
              <a:t>Betreuer:</a:t>
            </a:r>
          </a:p>
          <a:p>
            <a:pPr algn="just">
              <a:spcBef>
                <a:spcPct val="20000"/>
              </a:spcBef>
              <a:buSzPct val="85000"/>
            </a:pPr>
            <a:r>
              <a:rPr lang="de-DE" altLang="de-DE" sz="2000" dirty="0">
                <a:latin typeface="Meta Offc Pro" panose="020B0504030101020102" pitchFamily="34" charset="0"/>
              </a:rPr>
              <a:t>PD Dr. F. Herrmann</a:t>
            </a:r>
            <a:endParaRPr lang="de-DE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EB0AD74A-99E1-42B3-BC33-6CC74F14FCE1}"/>
              </a:ext>
            </a:extLst>
          </p:cNvPr>
          <p:cNvSpPr/>
          <p:nvPr/>
        </p:nvSpPr>
        <p:spPr>
          <a:xfrm flipV="1">
            <a:off x="-964" y="6104338"/>
            <a:ext cx="12204700" cy="45719"/>
          </a:xfrm>
          <a:prstGeom prst="rect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58FB15D4-838A-428E-9C58-CDED33386675}"/>
              </a:ext>
            </a:extLst>
          </p:cNvPr>
          <p:cNvSpPr/>
          <p:nvPr/>
        </p:nvSpPr>
        <p:spPr>
          <a:xfrm flipV="1">
            <a:off x="0" y="2366478"/>
            <a:ext cx="12204700" cy="45719"/>
          </a:xfrm>
          <a:prstGeom prst="rect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DDE41BA-365A-4325-8EE6-7482414E6C4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49824" y="93662"/>
            <a:ext cx="1295400" cy="12573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7FCA0A73-7CFE-4CD4-99C5-FADA5ADD38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1224" y="2677035"/>
            <a:ext cx="3227295" cy="242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3123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2FD06E5-06FF-7835-C729-54BD19E2F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9836" y="1530961"/>
            <a:ext cx="11485224" cy="664808"/>
          </a:xfrm>
        </p:spPr>
        <p:txBody>
          <a:bodyPr/>
          <a:lstStyle/>
          <a:p>
            <a:pPr algn="ctr"/>
            <a:r>
              <a:rPr lang="de-DE" sz="2000" dirty="0">
                <a:latin typeface="Meta Offc Pro" panose="020B0504030101020102" pitchFamily="34" charset="0"/>
              </a:rPr>
              <a:t>Nachhaltigkeit bewerten mithilfe einer Bewertungsscheibe</a:t>
            </a:r>
            <a:br>
              <a:rPr lang="de-DE" sz="2000" dirty="0">
                <a:latin typeface="Meta Offc Pro" panose="020B0504030101020102" pitchFamily="34" charset="0"/>
              </a:rPr>
            </a:br>
            <a:r>
              <a:rPr lang="de-DE" sz="1600" dirty="0">
                <a:latin typeface="Meta Offc Pro" panose="020B0504030101020102" pitchFamily="34" charset="0"/>
              </a:rPr>
              <a:t>Entwicklung einer Konzeption für den naturwissenschaftlichen</a:t>
            </a:r>
            <a:br>
              <a:rPr lang="de-DE" sz="1600" dirty="0">
                <a:latin typeface="Meta Offc Pro" panose="020B0504030101020102" pitchFamily="34" charset="0"/>
              </a:rPr>
            </a:br>
            <a:r>
              <a:rPr lang="de-DE" sz="1600" dirty="0">
                <a:latin typeface="Meta Offc Pro" panose="020B0504030101020102" pitchFamily="34" charset="0"/>
              </a:rPr>
              <a:t>Unterricht am Beispiel Elektromobilität</a:t>
            </a:r>
            <a:endParaRPr lang="en-US" sz="2000" dirty="0">
              <a:solidFill>
                <a:srgbClr val="FF0000"/>
              </a:solidFill>
              <a:latin typeface="Meta Offc Pro" panose="020B0504030101020102" pitchFamily="34" charset="0"/>
            </a:endParaRPr>
          </a:p>
        </p:txBody>
      </p:sp>
      <p:sp>
        <p:nvSpPr>
          <p:cNvPr id="8" name="Vertikaler Textplatzhalter 3">
            <a:extLst>
              <a:ext uri="{FF2B5EF4-FFF2-40B4-BE49-F238E27FC236}">
                <a16:creationId xmlns:a16="http://schemas.microsoft.com/office/drawing/2014/main" id="{3A89A4C1-04AD-44E1-BDA0-2562210B24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386732" y="2547601"/>
            <a:ext cx="5457267" cy="3421062"/>
          </a:xfrm>
        </p:spPr>
        <p:txBody>
          <a:bodyPr/>
          <a:lstStyle/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3000" b="1" dirty="0">
                <a:latin typeface="Meta Offc Pro" panose="020B0504030101020102" pitchFamily="34" charset="0"/>
              </a:rPr>
              <a:t>Caroline Banse</a:t>
            </a:r>
            <a:endParaRPr lang="de-DE" altLang="de-DE" sz="3000" dirty="0"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2000" dirty="0">
              <a:latin typeface="MetaNormal-Roman" panose="020B0502030000020004" pitchFamily="34" charset="0"/>
            </a:endParaRPr>
          </a:p>
          <a:p>
            <a:pPr>
              <a:spcBef>
                <a:spcPct val="20000"/>
              </a:spcBef>
              <a:buSzPct val="85000"/>
            </a:pPr>
            <a:r>
              <a:rPr lang="de-DE" altLang="de-DE" dirty="0">
                <a:latin typeface="Meta Offc Pro" panose="020B0504030101020102" pitchFamily="34" charset="0"/>
              </a:rPr>
              <a:t>Institut für Didaktik der Chemie</a:t>
            </a:r>
          </a:p>
          <a:p>
            <a:pPr>
              <a:spcBef>
                <a:spcPct val="20000"/>
              </a:spcBef>
              <a:buSzPct val="85000"/>
            </a:pPr>
            <a:endParaRPr lang="de-DE" altLang="de-DE" sz="2000" dirty="0"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2000" dirty="0"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2000" dirty="0">
                <a:latin typeface="Meta Offc Pro" panose="020B0504030101020102" pitchFamily="34" charset="0"/>
              </a:rPr>
              <a:t>Betreuerin:</a:t>
            </a:r>
          </a:p>
          <a:p>
            <a:pPr algn="just">
              <a:spcBef>
                <a:spcPct val="20000"/>
              </a:spcBef>
              <a:buSzPct val="85000"/>
            </a:pPr>
            <a:r>
              <a:rPr lang="de-DE" altLang="de-DE" sz="2000" dirty="0">
                <a:latin typeface="Meta Offc Pro" panose="020B0504030101020102" pitchFamily="34" charset="0"/>
              </a:rPr>
              <a:t>Prof.‘in Dr. A. Marohn</a:t>
            </a:r>
            <a:endParaRPr lang="de-DE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EB0AD74A-99E1-42B3-BC33-6CC74F14FCE1}"/>
              </a:ext>
            </a:extLst>
          </p:cNvPr>
          <p:cNvSpPr/>
          <p:nvPr/>
        </p:nvSpPr>
        <p:spPr>
          <a:xfrm flipV="1">
            <a:off x="-964" y="6104338"/>
            <a:ext cx="12204700" cy="45719"/>
          </a:xfrm>
          <a:prstGeom prst="rect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58FB15D4-838A-428E-9C58-CDED33386675}"/>
              </a:ext>
            </a:extLst>
          </p:cNvPr>
          <p:cNvSpPr/>
          <p:nvPr/>
        </p:nvSpPr>
        <p:spPr>
          <a:xfrm flipV="1">
            <a:off x="0" y="2366478"/>
            <a:ext cx="12204700" cy="45719"/>
          </a:xfrm>
          <a:prstGeom prst="rect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DDE41BA-365A-4325-8EE6-7482414E6C4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49824" y="93662"/>
            <a:ext cx="1295400" cy="12573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271" y="2666593"/>
            <a:ext cx="2387075" cy="3183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6782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2FD06E5-06FF-7835-C729-54BD19E2F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524" y="1464806"/>
            <a:ext cx="11485224" cy="971551"/>
          </a:xfrm>
        </p:spPr>
        <p:txBody>
          <a:bodyPr/>
          <a:lstStyle/>
          <a:p>
            <a:pPr algn="ctr"/>
            <a:r>
              <a:rPr lang="en-US" sz="2000" dirty="0">
                <a:latin typeface="Meta Offc Pro" panose="020B0504030101020102" pitchFamily="34" charset="0"/>
              </a:rPr>
              <a:t>Engineering and in-depth morphological characterization</a:t>
            </a:r>
            <a:br>
              <a:rPr lang="en-US" sz="2000" dirty="0">
                <a:latin typeface="Meta Offc Pro" panose="020B0504030101020102" pitchFamily="34" charset="0"/>
              </a:rPr>
            </a:br>
            <a:r>
              <a:rPr lang="en-US" sz="2000" dirty="0">
                <a:latin typeface="Meta Offc Pro" panose="020B0504030101020102" pitchFamily="34" charset="0"/>
              </a:rPr>
              <a:t>of single and dual protective layers for lithium metal batteries</a:t>
            </a:r>
            <a:endParaRPr lang="de-DE" sz="2000" dirty="0">
              <a:solidFill>
                <a:srgbClr val="FF0000"/>
              </a:solidFill>
              <a:latin typeface="Meta Offc Pro" panose="020B0504030101020102" pitchFamily="34" charset="0"/>
            </a:endParaRPr>
          </a:p>
        </p:txBody>
      </p:sp>
      <p:sp>
        <p:nvSpPr>
          <p:cNvPr id="8" name="Vertikaler Textplatzhalter 3">
            <a:extLst>
              <a:ext uri="{FF2B5EF4-FFF2-40B4-BE49-F238E27FC236}">
                <a16:creationId xmlns:a16="http://schemas.microsoft.com/office/drawing/2014/main" id="{3A89A4C1-04AD-44E1-BDA0-2562210B24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386732" y="2547601"/>
            <a:ext cx="5457267" cy="3421062"/>
          </a:xfrm>
        </p:spPr>
        <p:txBody>
          <a:bodyPr/>
          <a:lstStyle/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3000" b="1" dirty="0">
                <a:latin typeface="Meta Offc Pro" panose="020B0504030101020102" pitchFamily="34" charset="0"/>
              </a:rPr>
              <a:t>Marlena Maria Bela</a:t>
            </a: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2000" dirty="0">
              <a:latin typeface="MetaNormal-Roman" panose="020B0502030000020004" pitchFamily="34" charset="0"/>
            </a:endParaRPr>
          </a:p>
          <a:p>
            <a:pPr>
              <a:spcBef>
                <a:spcPct val="20000"/>
              </a:spcBef>
              <a:buSzPct val="85000"/>
            </a:pPr>
            <a:r>
              <a:rPr lang="de-DE" altLang="de-DE" dirty="0">
                <a:latin typeface="Meta Offc Pro" panose="020B0504030101020102" pitchFamily="34" charset="0"/>
              </a:rPr>
              <a:t>Institut für Physikalische Chemie</a:t>
            </a:r>
          </a:p>
          <a:p>
            <a:pPr>
              <a:spcBef>
                <a:spcPct val="20000"/>
              </a:spcBef>
              <a:buSzPct val="85000"/>
            </a:pPr>
            <a:endParaRPr lang="de-DE" altLang="de-DE" sz="2000" dirty="0"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2000" dirty="0"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2000" dirty="0">
                <a:latin typeface="Meta Offc Pro" panose="020B0504030101020102" pitchFamily="34" charset="0"/>
              </a:rPr>
              <a:t>Betreuer: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dirty="0">
                <a:latin typeface="Meta Offc Pro" panose="020B0504030101020102" pitchFamily="34" charset="0"/>
              </a:rPr>
              <a:t>Prof. Dr. M. Winter</a:t>
            </a:r>
            <a:endParaRPr lang="de-DE" altLang="de-DE" sz="2000" dirty="0">
              <a:latin typeface="Meta Offc Pro" panose="020B0504030101020102" pitchFamily="34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6B9E9CDB-6978-4AB2-A19D-8D55D03D7ACB}"/>
              </a:ext>
            </a:extLst>
          </p:cNvPr>
          <p:cNvSpPr/>
          <p:nvPr/>
        </p:nvSpPr>
        <p:spPr>
          <a:xfrm flipV="1">
            <a:off x="-964" y="6146190"/>
            <a:ext cx="12204700" cy="45719"/>
          </a:xfrm>
          <a:prstGeom prst="rect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EE82854E-465E-418E-B287-3E1488DAB132}"/>
              </a:ext>
            </a:extLst>
          </p:cNvPr>
          <p:cNvSpPr/>
          <p:nvPr/>
        </p:nvSpPr>
        <p:spPr>
          <a:xfrm flipV="1">
            <a:off x="0" y="2324355"/>
            <a:ext cx="12204700" cy="45719"/>
          </a:xfrm>
          <a:prstGeom prst="rect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A82FD52-1F52-4115-B62A-A4526D6A0AE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49824" y="93662"/>
            <a:ext cx="1295400" cy="12573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0B92B0F-7B7F-4697-B21C-B5EED93D4C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258" y="2613884"/>
            <a:ext cx="4168965" cy="2779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842667"/>
      </p:ext>
    </p:extLst>
  </p:cSld>
  <p:clrMapOvr>
    <a:masterClrMapping/>
  </p:clrMapOvr>
</p:sld>
</file>

<file path=ppt/theme/theme1.xml><?xml version="1.0" encoding="utf-8"?>
<a:theme xmlns:a="http://schemas.openxmlformats.org/drawingml/2006/main" name="Universität Münster PowerPoint Master">
  <a:themeElements>
    <a:clrScheme name="Universität Münster">
      <a:dk1>
        <a:srgbClr val="333F48"/>
      </a:dk1>
      <a:lt1>
        <a:srgbClr val="F4F4F4"/>
      </a:lt1>
      <a:dk2>
        <a:srgbClr val="F4F4F4"/>
      </a:dk2>
      <a:lt2>
        <a:srgbClr val="333F48"/>
      </a:lt2>
      <a:accent1>
        <a:srgbClr val="AF0078"/>
      </a:accent1>
      <a:accent2>
        <a:srgbClr val="00578A"/>
      </a:accent2>
      <a:accent3>
        <a:srgbClr val="009DD1"/>
      </a:accent3>
      <a:accent4>
        <a:srgbClr val="006E89"/>
      </a:accent4>
      <a:accent5>
        <a:srgbClr val="008E96"/>
      </a:accent5>
      <a:accent6>
        <a:srgbClr val="7AB51D"/>
      </a:accent6>
      <a:hlink>
        <a:srgbClr val="58585A"/>
      </a:hlink>
      <a:folHlink>
        <a:srgbClr val="58585A"/>
      </a:folHlink>
    </a:clrScheme>
    <a:fontScheme name="Universität Münster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custClrLst>
    <a:custClr name="GRAPHIT">
      <a:srgbClr val="333F48"/>
    </a:custClr>
    <a:custClr name="CASSIS">
      <a:srgbClr val="AF0078"/>
    </a:custClr>
    <a:custClr name="LAPIS">
      <a:srgbClr val="00578A"/>
    </a:custClr>
    <a:custClr name="CYAN">
      <a:srgbClr val="009DD1"/>
    </a:custClr>
    <a:custClr name="OZEAN">
      <a:srgbClr val="006E89"/>
    </a:custClr>
    <a:custClr name="TÜRKIS">
      <a:srgbClr val="008E96"/>
    </a:custClr>
    <a:custClr name="APFELGRÜN">
      <a:srgbClr val="7AB51D"/>
    </a:custClr>
    <a:custClr name="PERIDOT">
      <a:srgbClr val="B1C800"/>
    </a:custClr>
  </a:custClrLst>
  <a:extLst>
    <a:ext uri="{05A4C25C-085E-4340-85A3-A5531E510DB2}">
      <thm15:themeFamily xmlns:thm15="http://schemas.microsoft.com/office/thememl/2012/main" name="PPT_UnivMs_Var1_Calibri_16x9_02.potx" id="{FCC11A58-F0FC-4909-AAB8-3C3FE25CFE08}" vid="{DDB0152F-92DE-4514-9D13-2F26A5661EA5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PPT_WWU_Var1_Meta_16x9_02</Template>
  <TotalTime>0</TotalTime>
  <Words>1739</Words>
  <Application>Microsoft Office PowerPoint</Application>
  <PresentationFormat>Benutzerdefiniert</PresentationFormat>
  <Paragraphs>521</Paragraphs>
  <Slides>43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43</vt:i4>
      </vt:variant>
    </vt:vector>
  </HeadingPairs>
  <TitlesOfParts>
    <vt:vector size="49" baseType="lpstr">
      <vt:lpstr>Arial</vt:lpstr>
      <vt:lpstr>Calibri</vt:lpstr>
      <vt:lpstr>Meta Offc Pro</vt:lpstr>
      <vt:lpstr>MetaNormalLF-Roman</vt:lpstr>
      <vt:lpstr>MetaNormal-Roman</vt:lpstr>
      <vt:lpstr>Universität Münster PowerPoint Master</vt:lpstr>
      <vt:lpstr>Promotionsfeier</vt:lpstr>
      <vt:lpstr>Anzahl der Promotionen in den Jahren 2014 – 2024</vt:lpstr>
      <vt:lpstr>Anzahl der Promovendinnen/Promovenden</vt:lpstr>
      <vt:lpstr>PowerPoint-Präsentation</vt:lpstr>
      <vt:lpstr>Promotionsfeier</vt:lpstr>
      <vt:lpstr>Gelöbnis</vt:lpstr>
      <vt:lpstr>In silico identification and Atomic Force Microscopy-based in vitro evaluation of new inhibitors of bacterial cell wall synthesis </vt:lpstr>
      <vt:lpstr>Nachhaltigkeit bewerten mithilfe einer Bewertungsscheibe Entwicklung einer Konzeption für den naturwissenschaftlichen Unterricht am Beispiel Elektromobilität</vt:lpstr>
      <vt:lpstr>Engineering and in-depth morphological characterization of single and dual protective layers for lithium metal batteries</vt:lpstr>
      <vt:lpstr>Charakterisierung von Retinalipiden mittels  hochauflösender bildgebender MALDI-Massenspektrometrie </vt:lpstr>
      <vt:lpstr>Entwicklung einer metallfreien, modularen Olefinsynthese aus Aldehyden und Thiolen</vt:lpstr>
      <vt:lpstr>Natural Products as Antiviral Agents against HSV-1 and SARS-CoV-2 Assay Development and Mechanistic Investigations </vt:lpstr>
      <vt:lpstr>Triblock-Terpolymere zur Bildung von Multikompartiment-Nanostrukturen für die Anwendung als Nanoreaktoren in der Katalyse</vt:lpstr>
      <vt:lpstr>Radikalische Eisen-katalysierte Hydrofunktionalisierung von Alkenen</vt:lpstr>
      <vt:lpstr>Photoswitchable Anion-Binding and Design of Acridine- and Acridinium-Based Organophotocatalytic Systems</vt:lpstr>
      <vt:lpstr>Optimizing the sustainable transformation in energy-intensive industries </vt:lpstr>
      <vt:lpstr>Konstruktion von bakteriellen Ganzzellkatalysatoren für den  enzymatischen PET-Abbau und Optimierung des Schlüsselenzyms DuraPETase </vt:lpstr>
      <vt:lpstr>LC-MS in der in vitro Wirkstoffcharakterisierung: Entwicklung eines MS-Bindungsassays und Bestimmung physikochemischer  und pharmakokinetischer Eigenschaften </vt:lpstr>
      <vt:lpstr>Interactions between active and non-active electrode materials, electrolyte and electrolyte additives and their influences on the electrochemical performance of S||Li batteries</vt:lpstr>
      <vt:lpstr>Transition Towards a Climate-Neutral Chemical Industry</vt:lpstr>
      <vt:lpstr>Die Bedeutung von PP2A-PR72 für die Herzfunktion</vt:lpstr>
      <vt:lpstr>Synthese und biochemische Testung neuartiger  Inhibitoren des Vascular Adhesion Protein-1 (VAP-1)</vt:lpstr>
      <vt:lpstr>Photoresponsive Bausteine auf Basis von Arylazopyrazol für biologische und elektronische Anwendungen</vt:lpstr>
      <vt:lpstr>Single-Event Inductively Coupled Plasma Mass Spectrometry:  New Methods to Analyze Particles and Cells </vt:lpstr>
      <vt:lpstr>Wasserlösliche lumineszierende Platin(II)-Komplexe zur selektiven Stabilisierung von Guanin-Quadruplex-Strukturen</vt:lpstr>
      <vt:lpstr>Controlled supramolecular polymerisation of tetrapyridyl-based d8 metal complexes</vt:lpstr>
      <vt:lpstr> Modification, Enrichment and Identification of Methyltransferase Target Sites in RNA </vt:lpstr>
      <vt:lpstr> Untersuchungen zum Endocannabinoid-Stoffwechsel humaner Spermien </vt:lpstr>
      <vt:lpstr> Supramolecular Polymerization of BODIPY and BOPHY Dyes </vt:lpstr>
      <vt:lpstr>Untersuchungen zur kombinierten Behandlung von Glioblastomzellen mit dem Dibenzofuran-basierten CK2-Inhibitor TF und Temozolomid</vt:lpstr>
      <vt:lpstr>Entwicklung hybrider Nanopartikelsysteme –  Von der Synthese über die Nanostrukturierung bis zu Anwendungen in der Nanoelektronik und Sensorik </vt:lpstr>
      <vt:lpstr>Neue Synthesenmethoden und Reaktivitätsstudien bororganischer Verbindungen</vt:lpstr>
      <vt:lpstr> Function-Driven Synthesis of Fluorinated Glycostructures and Application in Chemical Biology </vt:lpstr>
      <vt:lpstr> Mechanism-Guided Strategies to Enable Reactivity and Selectivity in Photocatalysis</vt:lpstr>
      <vt:lpstr>Inhibitoren der cytosolischen Phospholipase A2α: Synthesen, Struktur-Wirkungsbeziehungen und in vitro Untersuchungen zur Pharmakokinetik</vt:lpstr>
      <vt:lpstr>Identification of peripheral immune signatures in multiple sclerosis</vt:lpstr>
      <vt:lpstr>Novel Photocatalytic Methods for the Late-Stage Functionalization of Biologically Active Molecules</vt:lpstr>
      <vt:lpstr> Enzymatic Cascade Reactions to Regulate Biological Functions </vt:lpstr>
      <vt:lpstr>NMR Analysis of Structure, Dynamics, and Electrochemistry of High-Capacity  Anode Materials and Solid-State Electrolytes for Lithium-Ion Batteries </vt:lpstr>
      <vt:lpstr>A Circular Economy for Electric Vehicle Batteries: An Assessment of Supply Chain Strategies and Business Models</vt:lpstr>
      <vt:lpstr>Modification of the Electronic Structure of Ni- rich Layered Oxide as Cathode Materials for Lithium Ion Battery</vt:lpstr>
      <vt:lpstr>Structure and Transport Property of Halide- Based Sodium Ionic Conductors</vt:lpstr>
      <vt:lpstr>PowerPoint-Präsentation</vt:lpstr>
    </vt:vector>
  </TitlesOfParts>
  <Company>Westfälische Wilhelms-Universität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Hier steht der zweizeilige Titel der Präsentation</dc:title>
  <dc:creator>Thieleke, Christine</dc:creator>
  <cp:lastModifiedBy>Krause, Simone</cp:lastModifiedBy>
  <cp:revision>589</cp:revision>
  <cp:lastPrinted>2024-10-21T11:30:57Z</cp:lastPrinted>
  <dcterms:created xsi:type="dcterms:W3CDTF">2019-09-05T07:16:21Z</dcterms:created>
  <dcterms:modified xsi:type="dcterms:W3CDTF">2024-10-24T07:03:00Z</dcterms:modified>
</cp:coreProperties>
</file>