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4" r:id="rId17"/>
    <p:sldId id="276" r:id="rId18"/>
    <p:sldId id="278" r:id="rId19"/>
    <p:sldId id="279" r:id="rId20"/>
    <p:sldId id="281" r:id="rId21"/>
    <p:sldId id="283" r:id="rId22"/>
    <p:sldId id="284" r:id="rId23"/>
    <p:sldId id="286" r:id="rId24"/>
    <p:sldId id="288" r:id="rId25"/>
    <p:sldId id="290" r:id="rId26"/>
    <p:sldId id="292" r:id="rId27"/>
    <p:sldId id="294" r:id="rId28"/>
    <p:sldId id="296" r:id="rId29"/>
    <p:sldId id="297" r:id="rId30"/>
    <p:sldId id="299" r:id="rId31"/>
    <p:sldId id="301" r:id="rId32"/>
    <p:sldId id="302" r:id="rId33"/>
    <p:sldId id="304" r:id="rId34"/>
    <p:sldId id="306" r:id="rId35"/>
    <p:sldId id="308" r:id="rId36"/>
    <p:sldId id="309" r:id="rId37"/>
    <p:sldId id="310" r:id="rId38"/>
  </p:sldIdLst>
  <p:sldSz cx="12204700" cy="6858000"/>
  <p:notesSz cx="6858000" cy="9144000"/>
  <p:defaultTextStyle>
    <a:defPPr>
      <a:defRPr lang="de-DE"/>
    </a:defPPr>
    <a:lvl1pPr marL="0" algn="l" defTabSz="914377">
      <a:defRPr sz="18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>
      <a:defRPr sz="18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>
      <a:defRPr sz="18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>
      <a:defRPr sz="18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>
      <a:defRPr sz="18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>
      <a:defRPr sz="18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>
      <a:defRPr sz="18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>
      <a:defRPr sz="18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>
          <p15:clr>
            <a:srgbClr val="A4A3A4"/>
          </p15:clr>
        </p15:guide>
        <p15:guide id="2" orient="horz" pos="3618">
          <p15:clr>
            <a:srgbClr val="A4A3A4"/>
          </p15:clr>
        </p15:guide>
        <p15:guide id="3" pos="227">
          <p15:clr>
            <a:srgbClr val="A4A3A4"/>
          </p15:clr>
        </p15:guide>
        <p15:guide id="4" pos="7461">
          <p15:clr>
            <a:srgbClr val="A4A3A4"/>
          </p15:clr>
        </p15:guide>
        <p15:guide id="5" orient="horz" pos="14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  <a:fill>
          <a:solidFill>
            <a:schemeClr val="accent3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2" y="102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20000000000003E-2"/>
          <c:y val="5.7355999999999997E-2"/>
          <c:w val="0.90280000000000005"/>
          <c:h val="0.87740799999999997"/>
        </c:manualLayout>
      </c:layout>
      <c:scatterChart>
        <c:scatterStyle val="lineMarker"/>
        <c:varyColors val="0"/>
        <c:ser>
          <c:idx val="0"/>
          <c:order val="0"/>
          <c:spPr bwMode="auto">
            <a:prstGeom prst="rect">
              <a:avLst/>
            </a:prstGeom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 bwMode="auto"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Tabelle1!$A$1:$A$23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xVal>
          <c:yVal>
            <c:numRef>
              <c:f>Tabelle1!$B$1:$B$23</c:f>
              <c:numCache>
                <c:formatCode>General</c:formatCode>
                <c:ptCount val="23"/>
                <c:pt idx="0">
                  <c:v>19</c:v>
                </c:pt>
                <c:pt idx="1">
                  <c:v>24</c:v>
                </c:pt>
                <c:pt idx="2">
                  <c:v>16</c:v>
                </c:pt>
                <c:pt idx="3">
                  <c:v>12</c:v>
                </c:pt>
                <c:pt idx="4">
                  <c:v>13</c:v>
                </c:pt>
                <c:pt idx="5">
                  <c:v>23</c:v>
                </c:pt>
                <c:pt idx="6">
                  <c:v>16</c:v>
                </c:pt>
                <c:pt idx="7">
                  <c:v>22</c:v>
                </c:pt>
                <c:pt idx="8">
                  <c:v>33</c:v>
                </c:pt>
                <c:pt idx="9">
                  <c:v>22</c:v>
                </c:pt>
                <c:pt idx="10">
                  <c:v>23</c:v>
                </c:pt>
                <c:pt idx="11">
                  <c:v>40</c:v>
                </c:pt>
                <c:pt idx="12">
                  <c:v>31</c:v>
                </c:pt>
                <c:pt idx="13">
                  <c:v>25</c:v>
                </c:pt>
                <c:pt idx="14">
                  <c:v>39</c:v>
                </c:pt>
                <c:pt idx="15">
                  <c:v>38</c:v>
                </c:pt>
                <c:pt idx="16">
                  <c:v>28</c:v>
                </c:pt>
                <c:pt idx="17">
                  <c:v>41</c:v>
                </c:pt>
                <c:pt idx="18">
                  <c:v>12</c:v>
                </c:pt>
                <c:pt idx="19">
                  <c:v>17</c:v>
                </c:pt>
                <c:pt idx="20">
                  <c:v>18</c:v>
                </c:pt>
                <c:pt idx="21">
                  <c:v>50</c:v>
                </c:pt>
                <c:pt idx="22">
                  <c:v>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66-49C6-ACF8-8BC5D1249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3304232"/>
        <c:axId val="363301936"/>
      </c:scatterChart>
      <c:valAx>
        <c:axId val="363304232"/>
        <c:scaling>
          <c:orientation val="minMax"/>
          <c:max val="2025"/>
          <c:min val="2001"/>
        </c:scaling>
        <c:delete val="0"/>
        <c:axPos val="b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3301936"/>
        <c:crosses val="autoZero"/>
        <c:crossBetween val="midCat"/>
        <c:majorUnit val="2"/>
      </c:valAx>
      <c:valAx>
        <c:axId val="363301936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63304232"/>
        <c:crosses val="autoZero"/>
        <c:crossBetween val="midCat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3222030" y="2317050"/>
      <a:ext cx="5760640" cy="3542782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MarkerLayout/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5CEDDC4-A7BF-4A62-85FF-17C95660EF76}" type="datetimeFigureOut">
              <a:rPr lang="de-DE"/>
              <a:t>22.07.2024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6B551E-9F22-4B6E-924D-4DC3CE728678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>
      <a:defRPr sz="16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>
      <a:defRPr sz="16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>
      <a:defRPr sz="16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>
      <a:defRPr sz="16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>
      <a:defRPr sz="16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>
      <a:defRPr sz="16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>
      <a:defRPr sz="16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>
      <a:defRPr sz="16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>
      <a:defRPr sz="16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0D4BE1-722E-FABE-6578-433100FAACB6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468C32-1F18-EC3F-5F78-6D51C3ADDB72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659D03-72A6-657A-11CA-F9637EAA6C38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DAC96FD-79BA-132C-31C4-E1AC2FC0D173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78827AD-0E42-700D-BD2C-EBB65ACCDBB6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75D762-A1B2-CD56-2DEC-4FC1A2AD6463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902E5B-287A-0139-8F7F-748A80E11F78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BF9B30-DEE8-6FA1-8403-6FEB428B5EA5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3A5A62-651F-712E-BFB2-B2529564988D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259485-E4B2-036E-01AA-9B30EF72A44A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DF9ED97-D103-A8D7-6D73-5D38C815E66B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D20E9E-4609-2D64-9DC1-0A8A173546A2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5A5C45-C0BA-B381-3110-689761C63BA9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E917A42-B4BE-8EFE-22E2-384CD580DC64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D8BC7D-A8AA-1112-5650-62E4D98AF188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1D987E-EA62-07BF-2838-90C8726E76DE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318E4D-3E20-D96F-A093-0F2A2FC173ED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E72304-C2FF-66FA-87EF-692001E2E562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47121E-8E6B-49C0-5851-926C533D1225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69D774-E081-DF16-4CB7-ED0165BF01B0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CB98BF-3C0D-6E72-26D3-0AEE91FA96FA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E63298-588F-92E0-1463-EEAF1D514C98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CBE2F7-24D9-3EF5-A58E-81F45C289391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BEF1E5-BC56-2C0B-D2B0-3A6C131454DD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A59EB4-2EDF-16D8-055D-5425B483C401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2EA3552-5D87-8057-7A2B-585341306FDF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9F563D-567B-E46D-12EA-E4D1F82E7CB7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8427D8-2F19-BE12-E324-8B348BE4F925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90A6E2F-798F-08F0-EFAF-DB53116A305E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CBE2F7-24D9-3EF5-A58E-81F45C289391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E6830F3-FFF1-9A08-AC04-E2A20DDC60EC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741C2A-B5B6-2EE1-E3A3-21663811C2B0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D60E8E9-0661-0AA5-C70B-28AFBA592D40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EEAA4ED-EA34-DA7A-8A80-5A87A9ECD5DF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AA7663-8BF1-023D-E18C-413D154D43F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inweise zur Nutz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 userDrawn="1"/>
        </p:nvSpPr>
        <p:spPr bwMode="auto"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/>
              <a:buNone/>
              <a:defRPr/>
            </a:pPr>
            <a:r>
              <a:rPr lang="de-DE" sz="20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Hinweise zur Nutzung / Tips on use</a:t>
            </a:r>
            <a:endParaRPr/>
          </a:p>
          <a:p>
            <a:pPr marL="182563" lvl="1" indent="-158750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/>
              <a:buChar char="-"/>
              <a:tabLst>
                <a:tab pos="182563" algn="l"/>
              </a:tabLst>
              <a:defRPr/>
            </a:pP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Die Layouts der Folien sind </a:t>
            </a:r>
            <a:r>
              <a:rPr lang="de-DE" sz="12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Vorlagen</a:t>
            </a: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und können angepasst werden. Folgende </a:t>
            </a:r>
            <a:r>
              <a:rPr lang="de-DE" sz="12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Änderungen</a:t>
            </a: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sind möglich:</a:t>
            </a:r>
            <a:endParaRPr/>
          </a:p>
          <a:p>
            <a:pPr marL="449263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/>
              <a:buChar char="-"/>
              <a:defRPr/>
            </a:pPr>
            <a:r>
              <a:rPr lang="de-DE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Design und Copyright</a:t>
            </a:r>
            <a:r>
              <a:rPr lang="de-DE" sz="1200" b="0" u="none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Folienmaster öffnen. </a:t>
            </a:r>
            <a:r>
              <a:rPr lang="de-DE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Text</a:t>
            </a:r>
            <a:r>
              <a:rPr lang="de-DE" sz="1200" b="0" u="none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Folienmaster nicht öffnen</a:t>
            </a:r>
            <a:endParaRPr/>
          </a:p>
          <a:p>
            <a:pPr marL="449263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/>
              <a:buChar char="-"/>
              <a:defRPr/>
            </a:pPr>
            <a:r>
              <a:rPr lang="de-DE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Designfarben</a:t>
            </a: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Ansicht &gt; Folienmaster &gt; Form anklicken &gt; Formformat &gt; Formkontur (bei Linien) bzw. Fülleffekt (bei Flächen) &gt; Farbe wählen (Uni-Farben sind hinterlegt)</a:t>
            </a:r>
            <a:endParaRPr/>
          </a:p>
          <a:p>
            <a:pPr marL="449263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/>
              <a:buChar char="-"/>
              <a:defRPr/>
            </a:pPr>
            <a:r>
              <a:rPr lang="de-DE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Bilder</a:t>
            </a: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  <a:endParaRPr/>
          </a:p>
          <a:p>
            <a:pPr marL="449263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/>
              <a:buChar char="-"/>
              <a:defRPr/>
            </a:pPr>
            <a:r>
              <a:rPr lang="de-DE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Bilder formatieren/positionieren</a:t>
            </a: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  <a:endParaRPr/>
          </a:p>
          <a:p>
            <a:pPr marL="449263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/>
              <a:buChar char="-"/>
              <a:defRPr/>
            </a:pPr>
            <a:r>
              <a:rPr lang="de-DE" sz="1200" b="1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Druck</a:t>
            </a:r>
            <a:r>
              <a:rPr lang="de-DE" sz="1200" b="1" u="none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Folie erst als PDF speichern! </a:t>
            </a: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Datei &gt; speichern unter &gt; Ort suchen &gt; Dateityp PDF wählen &gt; Optionen anklicken &gt; gewünschte Folie auswählen &gt; mit „OK“ bestätigen &gt; speichern</a:t>
            </a:r>
            <a:endParaRPr/>
          </a:p>
          <a:p>
            <a:pPr marL="182563" marR="0" lvl="1" indent="-158750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r>
              <a:rPr lang="de-DE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Geben Sie bei der Verwendung von Bildern bitte das Copyright an. Falls Sie andere Fotomotive benötigen, wenden Sie sich gerne an die Stabsstelle Kommunikation und Öffentlichkeitsarbeit</a:t>
            </a:r>
            <a:endParaRPr/>
          </a:p>
          <a:p>
            <a:pPr marL="441021" marR="0" lvl="1" indent="-41739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endParaRPr lang="de-DE" sz="1200" b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  <a:p>
            <a:pPr marL="182563" marR="0" lvl="1" indent="-158750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The slide layouts are </a:t>
            </a:r>
            <a:r>
              <a:rPr lang="en-US" sz="12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templates</a:t>
            </a: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and can be adapted. The following </a:t>
            </a:r>
            <a:r>
              <a:rPr lang="en-US" sz="12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changes</a:t>
            </a: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are possible:</a:t>
            </a:r>
            <a:endParaRPr/>
          </a:p>
          <a:p>
            <a:pPr marL="449263" marR="0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r>
              <a:rPr lang="en-US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Design and copyright</a:t>
            </a:r>
            <a:r>
              <a:rPr lang="en-US" sz="1200" b="0" u="none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Open slide master. </a:t>
            </a:r>
            <a:r>
              <a:rPr lang="en-US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Text</a:t>
            </a:r>
            <a:r>
              <a:rPr lang="en-US" sz="1200" b="0" u="none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Slide master must be closed</a:t>
            </a:r>
            <a:endParaRPr/>
          </a:p>
          <a:p>
            <a:pPr marL="449263" marR="0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r>
              <a:rPr lang="en-US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Design colours</a:t>
            </a: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View &gt; Slide master &gt; Click on form &gt; Format &gt; Shape contour (for lines) or Fill effect (for areas) &gt; Select colour</a:t>
            </a:r>
            <a:endParaRPr/>
          </a:p>
          <a:p>
            <a:pPr marL="449263" marR="0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r>
              <a:rPr lang="en-US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Images</a:t>
            </a: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&gt; View &gt; Slide master &gt; Click on image &gt; (Where required: Shift the colour filter to one side) &gt; Image format &gt; Select "Change image" &gt; Upload picture (Where required: Replace the colour filter)</a:t>
            </a:r>
            <a:endParaRPr/>
          </a:p>
          <a:p>
            <a:pPr marL="449263" marR="0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r>
              <a:rPr lang="en-US" sz="1200" b="0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Format images</a:t>
            </a: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  <a:endParaRPr/>
          </a:p>
          <a:p>
            <a:pPr marL="449263" marR="0" lvl="1" indent="-182563" algn="l" defTabSz="226785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/>
              <a:buChar char="-"/>
              <a:defRPr/>
            </a:pPr>
            <a:r>
              <a:rPr lang="en-US" sz="1200" b="1" u="sng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Print</a:t>
            </a:r>
            <a:r>
              <a:rPr lang="en-US" sz="12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: Save slide as PDF first! </a:t>
            </a: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File &gt; save as &gt; search location &gt; select file type PDF &gt; click options &gt; select desired slide &gt; confirm with "OK" &gt; save</a:t>
            </a:r>
            <a:endParaRPr/>
          </a:p>
          <a:p>
            <a:pPr marL="182563" marR="0" lvl="1" indent="-158750" algn="l" defTabSz="226785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/>
              <a:buChar char="-"/>
              <a:defRPr/>
            </a:pPr>
            <a:r>
              <a:rPr lang="en-US" sz="1200" b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Using pictures, please quote the copyright. If you need other pictures, please feel free to contact the team communication and public relations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6_Design D.5 // Forschung 3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alphaModFix/>
          </a:blip>
          <a:srcRect l="495" t="14363" r="7040" b="12438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0_Design D.7 // Geisteswissenschaften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alphaModFix/>
          </a:blip>
          <a:srcRect l="414" t="29495" r="1025" b="4462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51876" y="2085974"/>
            <a:ext cx="276999" cy="1797504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25000"/>
                  </a:schemeClr>
                </a:solidFill>
              </a:rPr>
              <a:t>© stock.adobe.com - Jade Maas/peopleimages.coms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Design D.8 // Studierende 1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reihandform 11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alphaModFix/>
          </a:blip>
          <a:srcRect l="385" t="35075" r="25626" b="15239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9_Design D.9 // Studierende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reihandform 11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alphaModFix/>
          </a:blip>
          <a:srcRect l="593" t="2626" r="569" b="31027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0_Design D.9 // Studierende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reihandform 11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alphaModFix/>
          </a:blip>
          <a:srcRect l="278" t="26009" r="183" b="1025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48609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Design F.1 // Forschung 1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l="5584" t="14262" b="6168"/>
          <a:stretch/>
        </p:blipFill>
        <p:spPr bwMode="auto">
          <a:xfrm>
            <a:off x="-1940" y="3088"/>
            <a:ext cx="12219339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/>
          <p:cNvSpPr txBox="1"/>
          <p:nvPr userDrawn="1"/>
        </p:nvSpPr>
        <p:spPr bwMode="auto"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Design F.2 // Forschung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l="490" t="21567" r="7108" b="560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/>
          <p:cNvSpPr/>
          <p:nvPr userDrawn="1"/>
        </p:nvSpPr>
        <p:spPr bwMode="auto"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reihandform 5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/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 bwMode="auto"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Design F.3 // Forschung 3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t="1575" r="7233" b="20275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 bwMode="auto"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 bwMode="auto"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Design F.3 // Forschung 3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l="-5" t="7016" r="17585" b="23524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 bwMode="auto"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 bwMode="auto"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5_Design F.5 // Geisteswissenschaften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t="14980" r="11882" b="10863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 bwMode="auto"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/>
          <p:cNvSpPr txBox="1"/>
          <p:nvPr userDrawn="1"/>
        </p:nvSpPr>
        <p:spPr bwMode="auto">
          <a:xfrm>
            <a:off x="11913776" y="200024"/>
            <a:ext cx="276999" cy="1797504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25000"/>
                  </a:schemeClr>
                </a:solidFill>
              </a:rPr>
              <a:t>© stock.adobe.com - Jade Maas/peopleimages.coms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A // Linien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rot="-359999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31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6_Design F.6 // Studierende 1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l="8090" t="31432" r="29932" b="16355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 bwMode="auto"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/>
          <p:cNvSpPr txBox="1"/>
          <p:nvPr userDrawn="1"/>
        </p:nvSpPr>
        <p:spPr bwMode="auto">
          <a:xfrm>
            <a:off x="11913776" y="1756015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7_Design F.7 // Studierende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t="36" r="5495" b="20287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auto"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/>
          <p:cNvSpPr txBox="1"/>
          <p:nvPr userDrawn="1"/>
        </p:nvSpPr>
        <p:spPr bwMode="auto"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8_Design F.7 // Studierende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t="7862" b="7861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auto"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/>
          <p:cNvSpPr txBox="1"/>
          <p:nvPr userDrawn="1"/>
        </p:nvSpPr>
        <p:spPr bwMode="auto"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E // Eigene Bilder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alphaModFix/>
          </a:blip>
          <a:srcRect l="388" t="43529" r="7685" b="36602"/>
          <a:stretch/>
        </p:blipFill>
        <p:spPr bwMode="auto"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/>
          <a:srcRect l="16928" t="66368" r="18914" b="19739"/>
          <a:stretch/>
        </p:blipFill>
        <p:spPr bwMode="auto"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 extrusionOk="0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/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F.1 // Fläche + Hintergrundbild Schloss im Winter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b="15781"/>
          <a:stretch/>
        </p:blipFill>
        <p:spPr bwMode="auto"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auto"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20" name="Textfeld 19"/>
          <p:cNvSpPr txBox="1"/>
          <p:nvPr userDrawn="1"/>
        </p:nvSpPr>
        <p:spPr bwMode="auto"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F.2 // Fläche + Hintergrundbild Schloss im Sommer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auto"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2" name="Rechteck 2"/>
          <p:cNvSpPr/>
          <p:nvPr userDrawn="1"/>
        </p:nvSpPr>
        <p:spPr bwMode="auto"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 extrusionOk="0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3" name="Gruppieren 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20" name="Textfeld 19"/>
          <p:cNvSpPr txBox="1"/>
          <p:nvPr userDrawn="1"/>
        </p:nvSpPr>
        <p:spPr bwMode="auto"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rot="-359999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cxnSp>
        <p:nvCxnSpPr>
          <p:cNvPr id="5" name="Gerade Verbindung 4"/>
          <p:cNvCxnSpPr>
            <a:cxnSpLocks/>
          </p:cNvCxnSpPr>
          <p:nvPr userDrawn="1"/>
        </p:nvCxnSpPr>
        <p:spPr bwMode="auto">
          <a:xfrm rot="719998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cxnSp>
        <p:nvCxnSpPr>
          <p:cNvPr id="4" name="Gerade Verbindung 3"/>
          <p:cNvCxnSpPr>
            <a:cxnSpLocks/>
          </p:cNvCxnSpPr>
          <p:nvPr userDrawn="1"/>
        </p:nvCxnSpPr>
        <p:spPr bwMode="auto">
          <a:xfrm rot="-359999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sign Inhalt // Headline +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pPr>
              <a:defRPr/>
            </a:pPr>
            <a:fld id="{6C8FC03C-C266-4645-ABC5-645062898383}" type="slidenum">
              <a:rPr lang="de-DE" sz="1600">
                <a:latin typeface="Calibri"/>
                <a:cs typeface="Calibri"/>
              </a:rPr>
              <a:t>‹Nr.›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1350961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pPr>
              <a:defRPr/>
            </a:pPr>
            <a:r>
              <a:rPr lang="de-DE"/>
              <a:t>Headline einfügen</a:t>
            </a:r>
            <a:endParaRPr/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de-DE"/>
              <a:t>Fließtext auf erster Ebene // für weitere Aufzählungen </a:t>
            </a:r>
            <a:br>
              <a:rPr lang="de-DE"/>
            </a:br>
            <a:r>
              <a:rPr lang="de-DE"/>
              <a:t>&gt;&gt; Menü &gt; Start &gt; Absatz &gt; Listenebene erhöhen 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sign Inhalt // Headli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pPr>
              <a:defRPr/>
            </a:pPr>
            <a:fld id="{6C8FC03C-C266-4645-ABC5-645062898383}" type="slidenum">
              <a:rPr lang="de-DE" sz="1600">
                <a:latin typeface="Calibri"/>
                <a:cs typeface="Calibri"/>
              </a:rPr>
              <a:t>‹Nr.›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1350961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pPr>
              <a:defRPr/>
            </a:pPr>
            <a:r>
              <a:rPr lang="de-DE"/>
              <a:t>Headline einfügen</a:t>
            </a:r>
            <a:endParaRPr/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de-DE"/>
              <a:t>Fließtext auf erster Ebene // für weitere Aufzählungen </a:t>
            </a:r>
            <a:br>
              <a:rPr lang="de-DE"/>
            </a:br>
            <a:r>
              <a:rPr lang="de-DE"/>
              <a:t>&gt;&gt; Menü &gt; Start &gt; Absatz &gt; Listenebene erhöhen 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B // Linie + Fläche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7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cxnSp>
        <p:nvCxnSpPr>
          <p:cNvPr id="10" name="Gerade Verbindung 9"/>
          <p:cNvCxnSpPr>
            <a:cxnSpLocks/>
          </p:cNvCxnSpPr>
          <p:nvPr userDrawn="1"/>
        </p:nvCxnSpPr>
        <p:spPr bwMode="auto">
          <a:xfrm rot="359999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/>
          <p:cNvSpPr/>
          <p:nvPr userDrawn="1"/>
        </p:nvSpPr>
        <p:spPr bwMode="auto"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 extrusionOk="0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23" name="Gruppieren 22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2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/>
          <a:srcRect t="2381" b="2381"/>
          <a:stretch/>
        </p:blipFill>
        <p:spPr bwMode="auto"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sign Inhalt // Headline + Text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6C8FC03C-C266-4645-ABC5-645062898383}" type="slidenum">
              <a:rPr lang="de-DE" sz="1600">
                <a:latin typeface="Calibri"/>
                <a:cs typeface="Calibri"/>
              </a:rPr>
              <a:t>‹Nr.›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58774" y="1350961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Headline einfügen</a:t>
            </a:r>
            <a:br>
              <a:rPr lang="de-DE"/>
            </a:br>
            <a:r>
              <a:rPr lang="de-DE"/>
              <a:t>über zwei Zeilen</a:t>
            </a:r>
            <a:endParaRPr/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>
              <a:defRPr/>
            </a:pPr>
            <a:r>
              <a:rPr lang="de-DE"/>
              <a:t>Fließtext auf erster Ebene // für weitere Aufzählungen </a:t>
            </a:r>
            <a:br>
              <a:rPr lang="de-DE"/>
            </a:br>
            <a:r>
              <a:rPr lang="de-DE"/>
              <a:t>&gt;&gt; Menü &gt; Start &gt; Absatz &gt; Listenebene erhöhen 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524000" y="1512000"/>
            <a:ext cx="4320000" cy="324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pPr>
              <a:defRPr/>
            </a:pPr>
            <a:r>
              <a:rPr lang="de-DE"/>
              <a:t>Platzhalter für ein Bild (Format: 4:3)</a:t>
            </a:r>
            <a:br>
              <a:rPr lang="de-DE"/>
            </a:br>
            <a:br>
              <a:rPr lang="de-DE"/>
            </a:br>
            <a:br>
              <a:rPr lang="de-DE"/>
            </a:br>
            <a:endParaRPr lang="de-DE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 bwMode="auto"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/>
              <a:buNone/>
              <a:defRPr sz="1400" b="0" i="0">
                <a:latin typeface="Calibri"/>
                <a:cs typeface="Calibri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sign Inhalt // Nur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 sz="1600">
                <a:latin typeface="Calibri"/>
                <a:cs typeface="Calibri"/>
              </a:defRPr>
            </a:lvl1pPr>
          </a:lstStyle>
          <a:p>
            <a:pPr>
              <a:defRPr/>
            </a:pPr>
            <a:fld id="{6C8FC03C-C266-4645-ABC5-645062898383}" type="slidenum">
              <a:rPr lang="de-DE"/>
              <a:t>‹Nr.›</a:t>
            </a:fld>
            <a:r>
              <a:rPr lang="de-DE"/>
              <a:t> </a:t>
            </a:r>
            <a:endParaRPr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1350961"/>
            <a:ext cx="11484000" cy="575329"/>
          </a:xfrm>
        </p:spPr>
        <p:txBody>
          <a:bodyPr/>
          <a:lstStyle/>
          <a:p>
            <a:pPr>
              <a:defRPr/>
            </a:pPr>
            <a:r>
              <a:rPr lang="de-DE"/>
              <a:t>Headline einfügen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72EC1-1F3B-4D75-AB71-345C4801C2D0}" type="slidenum">
              <a:rPr lang="de-DE"/>
              <a:t>‹Nr.›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Datum: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C.1 // Flächen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 extrusionOk="0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5" name="Rechteck 24"/>
          <p:cNvSpPr/>
          <p:nvPr userDrawn="1"/>
        </p:nvSpPr>
        <p:spPr bwMode="auto"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 extrusionOk="0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grpSp>
        <p:nvGrpSpPr>
          <p:cNvPr id="19" name="Gruppieren 18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24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C.2 // Flächen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Freihandform 28"/>
          <p:cNvSpPr/>
          <p:nvPr userDrawn="1"/>
        </p:nvSpPr>
        <p:spPr bwMode="auto"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 extrusionOk="0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26" name="Freihandform 25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grpSp>
        <p:nvGrpSpPr>
          <p:cNvPr id="7" name="Gruppieren 6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D.1 // Fläche + Schloss im Winter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2">
            <a:alphaModFix/>
          </a:blip>
          <a:srcRect l="274" t="37016" r="27387" b="14480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382183" y="276642"/>
            <a:ext cx="2828187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sign D.2 // Fläche + Schloss im Sommer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l="3018" t="40288" r="31680" b="15885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82183" y="276642"/>
            <a:ext cx="2828187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Design D.3 // Forschung 1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alphaModFix/>
          </a:blip>
          <a:srcRect l="657" t="33000" r="1066" b="4819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Design D.4 // Forschung 2 //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alphaModFix/>
          </a:blip>
          <a:srcRect l="447" t="27963" r="3480" b="7569"/>
          <a:stretch/>
        </p:blipFill>
        <p:spPr bwMode="auto"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 extrusionOk="0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/>
          <p:cNvSpPr/>
          <p:nvPr userDrawn="1"/>
        </p:nvSpPr>
        <p:spPr bwMode="auto"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 extrusionOk="0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58776" y="6343341"/>
            <a:ext cx="1151998" cy="160744"/>
          </a:xfrm>
          <a:prstGeom prst="rect">
            <a:avLst/>
          </a:prstGeom>
        </p:spPr>
      </p:pic>
      <p:sp>
        <p:nvSpPr>
          <p:cNvPr id="32" name="Vertikaler Textplatzhalter 2"/>
          <p:cNvSpPr>
            <a:spLocks noGrp="1"/>
          </p:cNvSpPr>
          <p:nvPr>
            <p:ph type="body" orient="vert" idx="13" hasCustomPrompt="1"/>
          </p:nvPr>
        </p:nvSpPr>
        <p:spPr bwMode="auto"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>
              <a:defRPr/>
            </a:pPr>
            <a:r>
              <a:rPr lang="de-DE"/>
              <a:t>Freiraum für Sekundärlogo(s) / Name </a:t>
            </a:r>
            <a:br>
              <a:rPr lang="de-DE"/>
            </a:br>
            <a:r>
              <a:rPr lang="de-DE"/>
              <a:t>des Fachbereichs, Instituts oder SFBs</a:t>
            </a:r>
            <a:endParaRPr/>
          </a:p>
        </p:txBody>
      </p:sp>
      <p:sp>
        <p:nvSpPr>
          <p:cNvPr id="3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Titel der Präsentation </a:t>
            </a:r>
            <a:br>
              <a:rPr lang="de-DE"/>
            </a:br>
            <a:r>
              <a:rPr lang="de-DE"/>
              <a:t>auf zwei Zeilen einfügen</a:t>
            </a:r>
            <a:endParaRPr/>
          </a:p>
        </p:txBody>
      </p:sp>
      <p:sp>
        <p:nvSpPr>
          <p:cNvPr id="3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>
              <a:defRPr/>
            </a:pPr>
            <a:r>
              <a:rPr lang="de-DE"/>
              <a:t>Untertitel bzw. Kurzbeschreibung der Präsentation</a:t>
            </a:r>
            <a:br>
              <a:rPr lang="de-DE"/>
            </a:br>
            <a:r>
              <a:rPr lang="de-DE"/>
              <a:t>Name: der Referentin / des Referenten</a:t>
            </a:r>
            <a:endParaRPr/>
          </a:p>
        </p:txBody>
      </p:sp>
      <p:grpSp>
        <p:nvGrpSpPr>
          <p:cNvPr id="2" name="Gruppieren 1"/>
          <p:cNvGrpSpPr/>
          <p:nvPr userDrawn="1"/>
        </p:nvGrpSpPr>
        <p:grpSpPr bwMode="auto"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/>
            <p:cNvSpPr txBox="1"/>
            <p:nvPr userDrawn="1"/>
          </p:nvSpPr>
          <p:spPr bwMode="auto"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39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100" b="0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lang="de-DE" sz="1100" b="1" i="0" u="none" strike="noStrike" cap="none" spc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  <a:endParaRPr/>
            </a:p>
          </p:txBody>
        </p:sp>
        <p:cxnSp>
          <p:nvCxnSpPr>
            <p:cNvPr id="6" name="Linie"/>
            <p:cNvCxnSpPr>
              <a:cxnSpLocks/>
            </p:cNvCxnSpPr>
            <p:nvPr userDrawn="1"/>
          </p:nvCxnSpPr>
          <p:spPr bwMode="auto"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/>
            <p:cNvCxnSpPr>
              <a:cxnSpLocks/>
            </p:cNvCxnSpPr>
            <p:nvPr userDrawn="1"/>
          </p:nvCxnSpPr>
          <p:spPr bwMode="auto"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/>
            <p:cNvCxnSpPr>
              <a:cxnSpLocks/>
            </p:cNvCxnSpPr>
            <p:nvPr userDrawn="1"/>
          </p:nvCxnSpPr>
          <p:spPr bwMode="auto"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/>
            <p:cNvCxnSpPr>
              <a:cxnSpLocks/>
            </p:cNvCxnSpPr>
            <p:nvPr userDrawn="1"/>
          </p:nvCxnSpPr>
          <p:spPr bwMode="auto"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/>
            <p:cNvCxnSpPr>
              <a:cxnSpLocks/>
            </p:cNvCxnSpPr>
            <p:nvPr userDrawn="1"/>
          </p:nvCxnSpPr>
          <p:spPr bwMode="auto"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/>
            <p:cNvCxnSpPr>
              <a:cxnSpLocks/>
            </p:cNvCxnSpPr>
            <p:nvPr userDrawn="1"/>
          </p:nvCxnSpPr>
          <p:spPr bwMode="auto"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/>
            <p:cNvCxnSpPr>
              <a:cxnSpLocks/>
            </p:cNvCxnSpPr>
            <p:nvPr userDrawn="1"/>
          </p:nvCxnSpPr>
          <p:spPr bwMode="auto"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341311" y="276642"/>
            <a:ext cx="2909931" cy="813335"/>
          </a:xfrm>
          <a:prstGeom prst="rect">
            <a:avLst/>
          </a:prstGeom>
        </p:spPr>
      </p:pic>
      <p:sp>
        <p:nvSpPr>
          <p:cNvPr id="19" name="Textfeld 18"/>
          <p:cNvSpPr txBox="1"/>
          <p:nvPr userDrawn="1"/>
        </p:nvSpPr>
        <p:spPr bwMode="auto"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>
              <a:defRPr/>
            </a:pPr>
            <a:r>
              <a:rPr lang="de-DE" sz="60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 bwMode="auto">
          <a:xfrm>
            <a:off x="360000" y="1350961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Headline einfügen</a:t>
            </a:r>
            <a:endParaRPr/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/>
              <a:t>Fließtext auf erster Ebene // für weitere Aufzählungen </a:t>
            </a:r>
            <a:br>
              <a:rPr lang="de-DE"/>
            </a:br>
            <a:r>
              <a:rPr lang="de-DE"/>
              <a:t>&gt;&gt; Menü &gt; Start &gt; Absatz &gt; Listenebene erhöhen 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  <a:defRPr sz="1450" b="1" i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50" b="1" i="0">
                <a:latin typeface="+mj-lt"/>
              </a:defRPr>
            </a:lvl9pPr>
          </a:lstStyle>
          <a:p>
            <a:pPr>
              <a:defRPr/>
            </a:pPr>
            <a:fld id="{6C8FC03C-C266-4645-ABC5-645062898383}" type="slidenum">
              <a:rPr lang="de-DE" sz="1600">
                <a:latin typeface="Calibri"/>
                <a:cs typeface="Calibri"/>
              </a:rPr>
              <a:t>‹Nr.›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35" name="Hilfslinien"/>
          <p:cNvSpPr txBox="1"/>
          <p:nvPr userDrawn="1"/>
        </p:nvSpPr>
        <p:spPr bwMode="auto"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Hilfslinien anzeigen über Menü: </a:t>
            </a:r>
            <a:r>
              <a:rPr lang="de-DE" sz="1100" b="1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Ansicht &gt; Anzeigen &gt; Haken bei Führungslinien setzen</a:t>
            </a:r>
            <a:endParaRPr/>
          </a:p>
        </p:txBody>
      </p:sp>
      <p:cxnSp>
        <p:nvCxnSpPr>
          <p:cNvPr id="40" name="Linie"/>
          <p:cNvCxnSpPr>
            <a:cxnSpLocks/>
          </p:cNvCxnSpPr>
          <p:nvPr userDrawn="1"/>
        </p:nvCxnSpPr>
        <p:spPr bwMode="auto"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>
            <a:cxnSpLocks/>
          </p:cNvCxnSpPr>
          <p:nvPr userDrawn="1"/>
        </p:nvCxnSpPr>
        <p:spPr bwMode="auto"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>
            <a:cxnSpLocks/>
          </p:cNvCxnSpPr>
          <p:nvPr userDrawn="1"/>
        </p:nvCxnSpPr>
        <p:spPr bwMode="auto"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>
            <a:cxnSpLocks/>
          </p:cNvCxnSpPr>
          <p:nvPr userDrawn="1"/>
        </p:nvCxnSpPr>
        <p:spPr bwMode="auto"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>
            <a:cxnSpLocks/>
          </p:cNvCxnSpPr>
          <p:nvPr userDrawn="1"/>
        </p:nvCxnSpPr>
        <p:spPr bwMode="auto"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>
            <a:cxnSpLocks/>
          </p:cNvCxnSpPr>
          <p:nvPr userDrawn="1"/>
        </p:nvCxnSpPr>
        <p:spPr bwMode="auto"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/>
          <p:cNvCxnSpPr>
            <a:cxnSpLocks/>
          </p:cNvCxnSpPr>
          <p:nvPr userDrawn="1"/>
        </p:nvCxnSpPr>
        <p:spPr bwMode="auto"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/>
          <p:cNvSpPr txBox="1"/>
          <p:nvPr userDrawn="1"/>
        </p:nvSpPr>
        <p:spPr bwMode="auto"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39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100" b="0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137785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100" b="0" i="0" u="none" strike="noStrike" cap="none" spc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lang="de-DE" sz="1100" b="1" i="0" u="none" strike="noStrike" cap="none" spc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 t="-78" b="-78"/>
          <a:stretch/>
        </p:blipFill>
        <p:spPr bwMode="auto">
          <a:xfrm>
            <a:off x="350838" y="267118"/>
            <a:ext cx="1632338" cy="4562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sldNum="0" hdr="0" ftr="0" dt="0"/>
  <p:txStyles>
    <p:titleStyle>
      <a:lvl1pPr marL="0" indent="0" algn="l" defTabSz="914299">
        <a:lnSpc>
          <a:spcPct val="100000"/>
        </a:lnSpc>
        <a:spcBef>
          <a:spcPts val="0"/>
        </a:spcBef>
        <a:buFont typeface="Arial"/>
        <a:buNone/>
        <a:defRPr sz="2800" b="1" i="0">
          <a:solidFill>
            <a:srgbClr val="333F48"/>
          </a:solidFill>
          <a:latin typeface="Calibri"/>
          <a:ea typeface="+mj-ea"/>
          <a:cs typeface="Calibri"/>
        </a:defRPr>
      </a:lvl1pPr>
    </p:titleStyle>
    <p:bodyStyle>
      <a:lvl1pPr marL="0" indent="0" algn="l" defTabSz="914299">
        <a:lnSpc>
          <a:spcPct val="112000"/>
        </a:lnSpc>
        <a:spcBef>
          <a:spcPts val="1300"/>
        </a:spcBef>
        <a:spcAft>
          <a:spcPts val="0"/>
        </a:spcAft>
        <a:buFont typeface="Arial"/>
        <a:buNone/>
        <a:defRPr lang="de-DE" sz="2000" b="0" i="0" u="none" strike="noStrike">
          <a:solidFill>
            <a:schemeClr val="tx1"/>
          </a:solidFill>
          <a:latin typeface="Calibri"/>
          <a:ea typeface="+mn-ea"/>
          <a:cs typeface="Calibri"/>
        </a:defRPr>
      </a:lvl1pPr>
      <a:lvl2pPr marL="323972" indent="-143988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Char char="-"/>
        <a:defRPr sz="2000" b="1">
          <a:solidFill>
            <a:schemeClr val="tx1"/>
          </a:solidFill>
          <a:latin typeface="Calibri"/>
          <a:ea typeface="+mn-ea"/>
          <a:cs typeface="Calibri"/>
        </a:defRPr>
      </a:lvl2pPr>
      <a:lvl3pPr marL="503958" indent="-143988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Char char="-"/>
        <a:defRPr sz="2000" b="1">
          <a:solidFill>
            <a:schemeClr val="tx1"/>
          </a:solidFill>
          <a:latin typeface="Calibri"/>
          <a:ea typeface="+mn-ea"/>
          <a:cs typeface="Calibri"/>
        </a:defRPr>
      </a:lvl3pPr>
      <a:lvl4pPr marL="683942" indent="-143988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Char char="-"/>
        <a:defRPr sz="2000" b="1">
          <a:solidFill>
            <a:schemeClr val="tx1"/>
          </a:solidFill>
          <a:latin typeface="Calibri"/>
          <a:ea typeface="+mn-ea"/>
          <a:cs typeface="Calibri"/>
        </a:defRPr>
      </a:lvl4pPr>
      <a:lvl5pPr marL="863926" indent="-143988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Char char="-"/>
        <a:defRPr sz="2000" b="1">
          <a:solidFill>
            <a:schemeClr val="tx1"/>
          </a:solidFill>
          <a:latin typeface="Calibri"/>
          <a:ea typeface="+mn-ea"/>
          <a:cs typeface="Calibri"/>
        </a:defRPr>
      </a:lvl5pPr>
      <a:lvl6pPr marL="719938" indent="0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None/>
        <a:defRPr sz="2000" b="1">
          <a:solidFill>
            <a:schemeClr val="tx1"/>
          </a:solidFill>
          <a:latin typeface="Calibri"/>
          <a:ea typeface="+mn-ea"/>
          <a:cs typeface="Calibri"/>
        </a:defRPr>
      </a:lvl6pPr>
      <a:lvl7pPr marL="863926" indent="-143988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Char char="-"/>
        <a:defRPr sz="2000" b="1">
          <a:solidFill>
            <a:schemeClr val="tx1"/>
          </a:solidFill>
          <a:latin typeface="Calibri"/>
          <a:ea typeface="+mn-ea"/>
          <a:cs typeface="Calibri"/>
        </a:defRPr>
      </a:lvl7pPr>
      <a:lvl8pPr marL="863926" indent="-143988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Char char="-"/>
        <a:defRPr sz="2000" b="1">
          <a:solidFill>
            <a:schemeClr val="tx1"/>
          </a:solidFill>
          <a:latin typeface="Calibri"/>
          <a:ea typeface="+mn-ea"/>
          <a:cs typeface="Calibri"/>
        </a:defRPr>
      </a:lvl8pPr>
      <a:lvl9pPr marL="863926" indent="-143988" algn="l" defTabSz="914299">
        <a:lnSpc>
          <a:spcPct val="112000"/>
        </a:lnSpc>
        <a:spcBef>
          <a:spcPts val="1300"/>
        </a:spcBef>
        <a:spcAft>
          <a:spcPts val="0"/>
        </a:spcAft>
        <a:buFont typeface="Meta Offc Pro"/>
        <a:buChar char="-"/>
        <a:defRPr sz="2000" b="1">
          <a:solidFill>
            <a:schemeClr val="tx1"/>
          </a:solidFill>
          <a:latin typeface="Calibri"/>
          <a:ea typeface="+mn-ea"/>
          <a:cs typeface="Calibri"/>
        </a:defRPr>
      </a:lvl9pPr>
    </p:bodyStyle>
    <p:otherStyle>
      <a:defPPr>
        <a:defRPr lang="de-DE"/>
      </a:defPPr>
      <a:lvl1pPr marL="0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896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://www.flaggenbilder.de/kasachstan-nationalflaggen-fahnen-6.html" TargetMode="External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9" Type="http://schemas.openxmlformats.org/officeDocument/2006/relationships/hyperlink" Target="http://www.flaggenbilder.de/indonesien-nationalflaggen-fahnen-6.html" TargetMode="External"/><Relationship Id="rId3" Type="http://schemas.openxmlformats.org/officeDocument/2006/relationships/image" Target="../media/image31.png"/><Relationship Id="rId21" Type="http://schemas.openxmlformats.org/officeDocument/2006/relationships/image" Target="../media/image43.png"/><Relationship Id="rId34" Type="http://schemas.openxmlformats.org/officeDocument/2006/relationships/image" Target="../media/image55.png"/><Relationship Id="rId7" Type="http://schemas.openxmlformats.org/officeDocument/2006/relationships/hyperlink" Target="http://www.flaggenbilder.de/china_volksrepublik-nationalflaggen-fahnen-6.html" TargetMode="External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8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0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hyperlink" Target="http://www.flaggenbilder.de/indien-nationalflaggen-fahnen-6.html" TargetMode="External"/><Relationship Id="rId24" Type="http://schemas.openxmlformats.org/officeDocument/2006/relationships/hyperlink" Target="http://www.flaggenbilder.de/polen-nationalflaggen-fahnen-6.html" TargetMode="External"/><Relationship Id="rId32" Type="http://schemas.openxmlformats.org/officeDocument/2006/relationships/image" Target="../media/image53.png"/><Relationship Id="rId37" Type="http://schemas.openxmlformats.org/officeDocument/2006/relationships/image" Target="../media/image57.png"/><Relationship Id="rId40" Type="http://schemas.openxmlformats.org/officeDocument/2006/relationships/image" Target="../media/image59.png"/><Relationship Id="rId5" Type="http://schemas.openxmlformats.org/officeDocument/2006/relationships/hyperlink" Target="http://www.flaggenbilder.de/brasilien-nationalflaggen-fahnen-6.html" TargetMode="External"/><Relationship Id="rId15" Type="http://schemas.openxmlformats.org/officeDocument/2006/relationships/hyperlink" Target="http://www.flaggenbilder.de/vereinigte_staaten-nationalflaggen-fahnen-6.html" TargetMode="External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36" Type="http://schemas.openxmlformats.org/officeDocument/2006/relationships/hyperlink" Target="http://www.flaggenbilder.de/italien-nationalflaggen-fahnen-6.html" TargetMode="External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31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hyperlink" Target="http://www.flaggenbilder.de/deutschland-nationalflaggen-fahnen-6.html" TargetMode="External"/><Relationship Id="rId14" Type="http://schemas.openxmlformats.org/officeDocument/2006/relationships/image" Target="../media/image37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/>
          <p:nvPr/>
        </p:nvSpPr>
        <p:spPr bwMode="auto">
          <a:xfrm>
            <a:off x="364353" y="2046160"/>
            <a:ext cx="6408000" cy="12763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>
              <a:lnSpc>
                <a:spcPct val="90000"/>
              </a:lnSpc>
              <a:spcBef>
                <a:spcPts val="0"/>
              </a:spcBef>
              <a:buFont typeface="Arial"/>
              <a:buNone/>
              <a:defRPr sz="3600" b="1" i="0">
                <a:solidFill>
                  <a:srgbClr val="B1C800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7CA8"/>
                </a:solidFill>
                <a:latin typeface="Meta Offc Pro"/>
              </a:rPr>
              <a:t>Promotionsfeier</a:t>
            </a:r>
            <a:br>
              <a:rPr lang="de-DE">
                <a:solidFill>
                  <a:srgbClr val="007CA8"/>
                </a:solidFill>
                <a:latin typeface="Meta Offc Pro"/>
              </a:rPr>
            </a:br>
            <a:br>
              <a:rPr lang="de-DE">
                <a:solidFill>
                  <a:srgbClr val="007CA8"/>
                </a:solidFill>
                <a:latin typeface="Meta Offc Pro"/>
              </a:rPr>
            </a:br>
            <a:r>
              <a:rPr lang="de-DE" sz="2500" b="0">
                <a:solidFill>
                  <a:srgbClr val="007CA8"/>
                </a:solidFill>
                <a:latin typeface="Meta Offc Pro"/>
              </a:rPr>
              <a:t>des Fachbereichs Physik</a:t>
            </a:r>
            <a:br>
              <a:rPr lang="de-DE" sz="2500" b="0">
                <a:solidFill>
                  <a:srgbClr val="007CA8"/>
                </a:solidFill>
                <a:latin typeface="Meta Offc Pro"/>
              </a:rPr>
            </a:br>
            <a:r>
              <a:rPr lang="de-DE" sz="2500" b="0">
                <a:solidFill>
                  <a:srgbClr val="007CA8"/>
                </a:solidFill>
                <a:latin typeface="Meta Offc Pro"/>
              </a:rPr>
              <a:t>im Sommersemester 2024</a:t>
            </a:r>
            <a:br>
              <a:rPr lang="de-DE">
                <a:solidFill>
                  <a:srgbClr val="007CA8"/>
                </a:solidFill>
                <a:latin typeface="Meta Offc Pro"/>
              </a:rPr>
            </a:br>
            <a:endParaRPr lang="de-DE">
              <a:solidFill>
                <a:srgbClr val="007CA8"/>
              </a:solidFill>
              <a:latin typeface="Meta Offc Pro"/>
            </a:endParaRPr>
          </a:p>
        </p:txBody>
      </p:sp>
      <p:sp>
        <p:nvSpPr>
          <p:cNvPr id="6" name="Untertitel 3"/>
          <p:cNvSpPr>
            <a:spLocks noGrp="1"/>
          </p:cNvSpPr>
          <p:nvPr>
            <p:ph type="subTitle" idx="1"/>
          </p:nvPr>
        </p:nvSpPr>
        <p:spPr bwMode="auto">
          <a:xfrm>
            <a:off x="364353" y="3824157"/>
            <a:ext cx="6408000" cy="900000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rgbClr val="007CA8"/>
                </a:solidFill>
                <a:latin typeface="Meta Offc Pro"/>
              </a:rPr>
              <a:t>19. Juli 2024</a:t>
            </a:r>
            <a:endParaRPr/>
          </a:p>
          <a:p>
            <a:pPr>
              <a:defRPr/>
            </a:pPr>
            <a:endParaRPr lang="de-DE">
              <a:solidFill>
                <a:srgbClr val="007CA8"/>
              </a:solidFill>
              <a:latin typeface="Meta Offc Pro"/>
            </a:endParaRPr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 flipV="1">
            <a:off x="0" y="1528279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 bwMode="auto">
          <a:xfrm flipV="1">
            <a:off x="0" y="6126926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10" name="Vertikaler Textplatzhalter 3"/>
          <p:cNvSpPr txBox="1"/>
          <p:nvPr/>
        </p:nvSpPr>
        <p:spPr bwMode="auto">
          <a:xfrm>
            <a:off x="1527963" y="1872269"/>
            <a:ext cx="9148774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/>
              <a:buNone/>
              <a:defRPr lang="de-DE" sz="2000" b="0" i="0" u="none" strike="noStrike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2397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503958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68394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938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None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6pPr>
            <a:lvl7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7pPr>
            <a:lvl8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8pPr>
            <a:lvl9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9pPr>
          </a:lstStyle>
          <a:p>
            <a:pPr algn="ctr" defTabSz="914400">
              <a:defRPr/>
            </a:pPr>
            <a:r>
              <a:rPr lang="de-DE">
                <a:latin typeface="Meta Offc Pro"/>
              </a:rPr>
              <a:t>Verleihung des </a:t>
            </a:r>
            <a:br>
              <a:rPr lang="de-DE">
                <a:latin typeface="Meta Offc Pro"/>
              </a:rPr>
            </a:br>
            <a:r>
              <a:rPr lang="de-DE" sz="4000" b="1">
                <a:latin typeface="Meta Offc Pro"/>
              </a:rPr>
              <a:t>Infineon Master-Awards 2024</a:t>
            </a:r>
            <a:br>
              <a:rPr lang="de-DE" b="1">
                <a:latin typeface="Meta Offc Pro"/>
              </a:rPr>
            </a:br>
            <a:br>
              <a:rPr lang="de-DE" b="1">
                <a:solidFill>
                  <a:srgbClr val="D3171B"/>
                </a:solidFill>
                <a:latin typeface="Meta Offc Pro"/>
              </a:rPr>
            </a:br>
            <a:r>
              <a:rPr lang="de-DE">
                <a:latin typeface="Meta Offc Pro"/>
              </a:rPr>
              <a:t>für die beste Masterarbeit</a:t>
            </a:r>
            <a:endParaRPr/>
          </a:p>
          <a:p>
            <a:pPr algn="ctr" defTabSz="914400">
              <a:defRPr/>
            </a:pPr>
            <a:r>
              <a:rPr lang="de-DE">
                <a:latin typeface="Meta Offc Pro"/>
              </a:rPr>
              <a:t>im Fachbereich Physik</a:t>
            </a:r>
            <a:br>
              <a:rPr lang="de-DE">
                <a:latin typeface="Meta Offc Pro"/>
              </a:rPr>
            </a:br>
            <a:r>
              <a:rPr lang="de-DE">
                <a:latin typeface="Meta Offc Pro"/>
              </a:rPr>
              <a:t>im Jahr 2024</a:t>
            </a:r>
            <a:endParaRPr/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de-DE">
              <a:solidFill>
                <a:schemeClr val="accent1"/>
              </a:solidFill>
              <a:latin typeface="MetaNormal-Roman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b="1">
                <a:latin typeface="Meta Offc Pro"/>
              </a:rPr>
              <a:t> 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246551" y="5032114"/>
            <a:ext cx="1711597" cy="7676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350961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de-DE" sz="2000">
                <a:latin typeface="Meta Offc Pro"/>
              </a:rPr>
              <a:t>The (100) Surface of Magnetite: Crystal Structure, Magnetism and Electronic States</a:t>
            </a:r>
            <a:br>
              <a:rPr lang="de-DE" sz="1800">
                <a:latin typeface="Calibri"/>
                <a:ea typeface="Times New Roman"/>
              </a:rPr>
            </a:b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Jan Bieling</a:t>
            </a: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chemeClr val="bg1">
                    <a:lumMod val="10000"/>
                  </a:schemeClr>
                </a:solidFill>
                <a:latin typeface="Meta Offc Pro"/>
              </a:rPr>
              <a:t>Physikalisches Institut</a:t>
            </a:r>
            <a:endParaRPr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chemeClr val="bg1">
                    <a:lumMod val="10000"/>
                  </a:schemeClr>
                </a:solidFill>
                <a:latin typeface="Meta Offc Pro"/>
              </a:rPr>
              <a:t>Betreuer:</a:t>
            </a:r>
            <a:endParaRPr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chemeClr val="bg1">
                    <a:lumMod val="10000"/>
                  </a:schemeClr>
                </a:solidFill>
                <a:latin typeface="Meta Offc Pro"/>
              </a:rPr>
              <a:t>Prof. Dr. M. Donath</a:t>
            </a:r>
            <a:endParaRPr lang="de-DE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 flipV="1">
            <a:off x="-964" y="6130770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 flipV="1">
            <a:off x="-964" y="2294327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596475" y="2631119"/>
            <a:ext cx="3470786" cy="2313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 flipV="1">
            <a:off x="0" y="1528279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 bwMode="auto">
          <a:xfrm flipV="1">
            <a:off x="0" y="6126926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10" name="Vertikaler Textplatzhalter 3"/>
          <p:cNvSpPr txBox="1"/>
          <p:nvPr/>
        </p:nvSpPr>
        <p:spPr bwMode="auto">
          <a:xfrm>
            <a:off x="1527963" y="1872269"/>
            <a:ext cx="9148774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/>
              <a:buNone/>
              <a:defRPr lang="de-DE" sz="2000" b="0" i="0" u="none" strike="noStrike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2397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503958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68394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938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None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6pPr>
            <a:lvl7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7pPr>
            <a:lvl8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8pPr>
            <a:lvl9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9pPr>
          </a:lstStyle>
          <a:p>
            <a:pPr algn="ctr" defTabSz="914400">
              <a:defRPr/>
            </a:pPr>
            <a:br>
              <a:rPr lang="de-DE">
                <a:latin typeface="Meta Offc Pro"/>
              </a:rPr>
            </a:br>
            <a:r>
              <a:rPr lang="de-DE" sz="4000" b="1">
                <a:latin typeface="Meta Offc Pro"/>
              </a:rPr>
              <a:t>Infineon Master-Award 2024</a:t>
            </a:r>
            <a:endParaRPr/>
          </a:p>
          <a:p>
            <a:pPr algn="ctr" defTabSz="914400">
              <a:defRPr/>
            </a:pPr>
            <a:r>
              <a:rPr lang="de-DE" sz="4000" b="1">
                <a:latin typeface="Meta Offc Pro"/>
              </a:rPr>
              <a:t>Herzlichen Glückwunsch!</a:t>
            </a:r>
            <a:br>
              <a:rPr lang="de-DE" b="1">
                <a:latin typeface="Meta Offc Pro"/>
              </a:rPr>
            </a:br>
            <a:br>
              <a:rPr lang="de-DE" b="1">
                <a:solidFill>
                  <a:srgbClr val="D3171B"/>
                </a:solidFill>
                <a:latin typeface="Meta Offc Pro"/>
              </a:rPr>
            </a:br>
            <a:endParaRPr lang="de-DE">
              <a:solidFill>
                <a:schemeClr val="accent1"/>
              </a:solidFill>
              <a:latin typeface="MetaNormal-Roman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b="1">
                <a:latin typeface="Meta Offc Pro"/>
              </a:rPr>
              <a:t> 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438140" y="5145325"/>
            <a:ext cx="1711597" cy="7676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580748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Soft-Emission Effects in High-Energy Processes</a:t>
            </a:r>
            <a:endParaRPr lang="de-DE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52298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Roger Balsach Garcia Cascon</a:t>
            </a:r>
            <a:endParaRPr lang="de-DE" sz="3000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sz="2000">
              <a:latin typeface="MetaNormal-Roman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Institut für Theoretische Physik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Betreuerin: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Prof.‘in Dr. A. Kulesza</a:t>
            </a:r>
          </a:p>
          <a:p>
            <a:pPr>
              <a:defRPr/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25655" y="2658676"/>
            <a:ext cx="2345840" cy="312778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97794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Traction stress analysis of endothelial 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cell mechanics in inflammatory response and leukocyte migration</a:t>
            </a:r>
            <a:endParaRPr lang="de-DE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Matthias Brandt </a:t>
            </a:r>
            <a:endParaRPr lang="de-DE" sz="3000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Theoretische Physik</a:t>
            </a: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Prof. Dr. </a:t>
            </a:r>
            <a:r>
              <a:rPr lang="de-DE">
                <a:latin typeface="Meta Offc Pro"/>
              </a:rPr>
              <a:t>U. Thiele</a:t>
            </a:r>
            <a:endParaRPr/>
          </a:p>
        </p:txBody>
      </p:sp>
      <p:sp>
        <p:nvSpPr>
          <p:cNvPr id="4" name="Rechteck 3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35695" y="2579032"/>
            <a:ext cx="2562460" cy="32261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59738" y="1456052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Photonic Neuromorphic Computing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240736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Frank Brückerhoff-Plückelmann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Physikalisches Institut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W. Pernice 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55286" y="2654777"/>
            <a:ext cx="2116713" cy="317369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86366"/>
            <a:ext cx="11485224" cy="836148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Theoretical analysis of structure formation and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stability on pre-patterned surfaces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Oleg Buller</a:t>
            </a:r>
            <a:endParaRPr lang="de-DE" sz="3000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Physikalische Chemie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A. Heuer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59098" y="2595214"/>
            <a:ext cx="2136463" cy="320469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97794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/>
              <a:t>Studies of Background Reduction via angle-selective Electron </a:t>
            </a:r>
            <a:br>
              <a:rPr lang="en-US" sz="2000"/>
            </a:br>
            <a:r>
              <a:rPr lang="en-US" sz="2000"/>
              <a:t>Detection in the KATRIN Experiment</a:t>
            </a:r>
            <a:endParaRPr lang="de-DE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Kevin Gauda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Kernphysik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Ch. Weinheimer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63452" y="2616179"/>
            <a:ext cx="2847885" cy="284788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86365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Nanoscale structure and diffusion in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Ge</a:t>
            </a:r>
            <a:r>
              <a:rPr lang="en-US" sz="2000" baseline="-25000">
                <a:latin typeface="Meta Offc Pro"/>
              </a:rPr>
              <a:t>2</a:t>
            </a:r>
            <a:r>
              <a:rPr lang="en-US" sz="2000">
                <a:latin typeface="Meta Offc Pro"/>
              </a:rPr>
              <a:t>Sb</a:t>
            </a:r>
            <a:r>
              <a:rPr lang="en-US" sz="2000" baseline="-25000">
                <a:latin typeface="Meta Offc Pro"/>
              </a:rPr>
              <a:t>2</a:t>
            </a:r>
            <a:r>
              <a:rPr lang="en-US" sz="2000">
                <a:latin typeface="Meta Offc Pro"/>
              </a:rPr>
              <a:t>Te</a:t>
            </a:r>
            <a:r>
              <a:rPr lang="en-US" sz="2000" baseline="-25000">
                <a:latin typeface="Meta Offc Pro"/>
              </a:rPr>
              <a:t>5</a:t>
            </a:r>
            <a:r>
              <a:rPr lang="en-US" sz="2000">
                <a:latin typeface="Meta Offc Pro"/>
              </a:rPr>
              <a:t> phase change material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Qingmei Gong 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Materialphysik</a:t>
            </a: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G. Wilde</a:t>
            </a:r>
            <a:endParaRPr lang="de-DE" sz="2000">
              <a:latin typeface="Meta Offc Pro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20762" y="2547601"/>
            <a:ext cx="2323572" cy="309320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58775" y="1472271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Spin-Orbit and Exchange Interaction in Ultrathin Magnetic Films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on W(110)</a:t>
            </a:r>
            <a:endParaRPr lang="de-DE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Pascal Jona Grenz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Physikalisches Institut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M. Donath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96437" y="2547601"/>
            <a:ext cx="2058501" cy="308718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0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350961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de-DE">
                <a:latin typeface="Meta Offc Pro"/>
              </a:rPr>
              <a:t>Promovendinnen/Promovenden </a:t>
            </a:r>
            <a:r>
              <a:rPr lang="en-US">
                <a:latin typeface="Meta Offc Pro"/>
              </a:rPr>
              <a:t>vom Sommersemester 2024</a:t>
            </a:r>
            <a:endParaRPr lang="de-DE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360000" y="2570212"/>
            <a:ext cx="4122351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Roger Balsach Garcia Cascon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Matthias Brandt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Frank Brückerhoff-Plückelmann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Oleg Buller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Kevin Gauda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Qingmei Gong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Pascal Jona Grenz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Daniel Groll</a:t>
            </a: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pt-BR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</p:txBody>
      </p:sp>
      <p:sp>
        <p:nvSpPr>
          <p:cNvPr id="6" name="Rechteck 5"/>
          <p:cNvSpPr/>
          <p:nvPr/>
        </p:nvSpPr>
        <p:spPr bwMode="auto">
          <a:xfrm flipV="1">
            <a:off x="0" y="2320759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 bwMode="auto">
          <a:xfrm flipV="1">
            <a:off x="0" y="6126926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10" name="Vertikaler Textplatzhalter 3"/>
          <p:cNvSpPr txBox="1"/>
          <p:nvPr/>
        </p:nvSpPr>
        <p:spPr bwMode="auto">
          <a:xfrm>
            <a:off x="4482351" y="2570212"/>
            <a:ext cx="4229707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/>
              <a:buNone/>
              <a:defRPr lang="de-DE" sz="2000" b="0" i="0" u="none" strike="noStrike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2397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503958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68394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938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None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6pPr>
            <a:lvl7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7pPr>
            <a:lvl8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8pPr>
            <a:lvl9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9pPr>
          </a:lstStyle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Haihong Jiang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Saba Khademorezaian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Ardavan Makvandi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Philipp Marauhn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Pia Leonie Jones Petrak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Christian Aaron Rigoni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Peter Clemens Risse</a:t>
            </a:r>
            <a:endParaRPr/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de-DE">
              <a:solidFill>
                <a:schemeClr val="accent1"/>
              </a:solidFill>
              <a:latin typeface="MetaNormal-Roman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b="1">
                <a:latin typeface="Meta Offc Pro"/>
              </a:rPr>
              <a:t> 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</p:txBody>
      </p:sp>
      <p:sp>
        <p:nvSpPr>
          <p:cNvPr id="11" name="Vertikaler Textplatzhalter 3"/>
          <p:cNvSpPr txBox="1"/>
          <p:nvPr/>
        </p:nvSpPr>
        <p:spPr bwMode="auto">
          <a:xfrm>
            <a:off x="8434970" y="2570212"/>
            <a:ext cx="4229707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/>
              <a:buNone/>
              <a:defRPr lang="de-DE" sz="2000" b="0" i="0" u="none" strike="noStrike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2397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503958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68394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938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None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6pPr>
            <a:lvl7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7pPr>
            <a:lvl8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8pPr>
            <a:lvl9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9pPr>
          </a:lstStyle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Federica Rochira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Daniel Schache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Fabian Uwe Schöttke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Bertram Schulze-Lammers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Hendrik Voigt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Martin Axel Wolff</a:t>
            </a:r>
            <a:endParaRPr/>
          </a:p>
          <a:p>
            <a:pPr defTabSz="914400">
              <a:spcBef>
                <a:spcPts val="48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333F48"/>
                </a:solidFill>
                <a:latin typeface="Meta Offc Pro"/>
              </a:rPr>
              <a:t>Michael Wöstmann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513129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Theory of solid state single photon emitters: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From incoherent to coherent spectroscopy</a:t>
            </a:r>
            <a:endParaRPr lang="de-DE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Daniel Groll</a:t>
            </a: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Festkörpertheorie</a:t>
            </a: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Prof. Dr. T. Kuhn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88590" y="2646848"/>
            <a:ext cx="3144667" cy="23585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84612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Mechanical Properties and Microstructural Evolution of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CoCrFeNi High-Entropy Alloys after Deformation and Annealing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Haihong Jiang</a:t>
            </a: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Materialphysik</a:t>
            </a: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Prof. Dr. G. Wilde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59662" y="2547601"/>
            <a:ext cx="2269714" cy="317718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21333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Modification of a bulk metallic glass by minor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alloying and swift heavy ion irradiation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Saba Khademorezaian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Materialphysik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G. Wilde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63916" y="2596643"/>
            <a:ext cx="2408083" cy="281055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98691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Understanding structure and chemistry 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of electrode / electrolyte interfaces in lithium-ion batteries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Ardavan Makvandi </a:t>
            </a: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Materialphysik</a:t>
            </a: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G. Wilde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74921" y="2624959"/>
            <a:ext cx="2688631" cy="268863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80119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Electronic Excitations in Layered Materials: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Interlayer Excitions, Image Charge Effect and Effects of Mechanical Strain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Philipp Marauhn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Festkörpertheorie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Prof. Dr. M. Rohlfing</a:t>
            </a:r>
            <a:endParaRPr lang="de-DE">
              <a:latin typeface="Meta Offc Pro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07932" y="2547601"/>
            <a:ext cx="2250856" cy="289620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701" y="1476026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On Baryon Sigma Terms from Lattice QCD with Wilson Quarks: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From Renormalisation &amp; Improvement to the Direct Determination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Pia Leonie Jones Petrak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Theoretische Physik</a:t>
            </a: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Apl.-Prof. Dr. J. Heitger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85187" y="2591565"/>
            <a:ext cx="2777059" cy="292670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350961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Atomic mobility and viscoplastic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deformation in metallic (nano-)glasses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Christian Aaron Rigoni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Materialphysik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G. Wilde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66076" y="2547601"/>
            <a:ext cx="2588804" cy="323600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1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87628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en-US" sz="2000">
                <a:latin typeface="Meta Offc Pro"/>
              </a:rPr>
              <a:t>Analysis of the Structure of the Proton using 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Markov Chain Monte Carlo Methods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101386" y="2536171"/>
            <a:ext cx="5817004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Peter Clemens Risse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Theoretische Physik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sz="2000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sz="2000">
                <a:latin typeface="Meta Offc Pro"/>
              </a:rPr>
              <a:t>PD Dr. K. Kovarik</a:t>
            </a:r>
            <a:endParaRPr lang="de-DE">
              <a:latin typeface="Meta Offc Pro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19945" y="2595845"/>
            <a:ext cx="1599507" cy="308124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115221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New advances in mapping structures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in the Earth's mantle with out-of-plane waves</a:t>
            </a:r>
            <a:br>
              <a:rPr lang="en-US" sz="2000">
                <a:latin typeface="Meta Offc Pro"/>
              </a:rPr>
            </a:br>
            <a:endParaRPr lang="en-US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Federica Rochira</a:t>
            </a: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Geophysik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Betreuerin: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Prof.‘in Dr. Chr. Thomas </a:t>
            </a: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28194" y="2625621"/>
            <a:ext cx="3471842" cy="195291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472271"/>
            <a:ext cx="11485224" cy="971551"/>
          </a:xfrm>
        </p:spPr>
        <p:txBody>
          <a:bodyPr/>
          <a:lstStyle/>
          <a:p>
            <a:pPr algn="ctr">
              <a:defRPr/>
            </a:pPr>
            <a:r>
              <a:rPr lang="de-DE" sz="2000">
                <a:latin typeface="Meta Offc Pro"/>
              </a:rPr>
              <a:t>Implementierung, Weiterentwicklung und</a:t>
            </a:r>
            <a:br>
              <a:rPr lang="de-DE" sz="2000">
                <a:latin typeface="Meta Offc Pro"/>
              </a:rPr>
            </a:br>
            <a:r>
              <a:rPr lang="de-DE" sz="2000">
                <a:latin typeface="Meta Offc Pro"/>
              </a:rPr>
              <a:t>Anwendung CEST MRT-basierter Methoden</a:t>
            </a:r>
            <a:endParaRPr lang="en-US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Daniel Schache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Kernphysik</a:t>
            </a:r>
          </a:p>
          <a:p>
            <a:pPr>
              <a:spcBef>
                <a:spcPts val="0"/>
              </a:spcBef>
              <a:buSzPct val="85000"/>
              <a:defRPr/>
            </a:pP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Apl.-Prof. Dr. A. Khoukaz</a:t>
            </a: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54980" y="2547601"/>
            <a:ext cx="2255761" cy="300572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 b="1"/>
              <a:t>Anzahl der Promotionen in den Jahren 2002 – 2024</a:t>
            </a:r>
            <a:endParaRPr lang="de-DE"/>
          </a:p>
        </p:txBody>
      </p:sp>
      <p:graphicFrame>
        <p:nvGraphicFramePr>
          <p:cNvPr id="5" name="Tabelle 5"/>
          <p:cNvGraphicFramePr>
            <a:graphicFrameLocks noGrp="1"/>
          </p:cNvGraphicFramePr>
          <p:nvPr/>
        </p:nvGraphicFramePr>
        <p:xfrm>
          <a:off x="1529385" y="2322513"/>
          <a:ext cx="9144001" cy="40611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43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4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57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de-DE"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2005</a:t>
                      </a:r>
                      <a:endParaRPr lang="de-DE" sz="1600"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2006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2007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2008</a:t>
                      </a:r>
                      <a:endParaRPr lang="de-DE" sz="1600">
                        <a:latin typeface="Meta Offc Pro"/>
                      </a:endParaRPr>
                    </a:p>
                    <a:p>
                      <a:pPr algn="ctr">
                        <a:defRPr/>
                      </a:pPr>
                      <a:endParaRPr lang="de-DE"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2009</a:t>
                      </a:r>
                      <a:endParaRPr lang="de-DE" sz="1600">
                        <a:latin typeface="Meta Offc Pro"/>
                      </a:endParaRPr>
                    </a:p>
                    <a:p>
                      <a:pPr algn="ctr">
                        <a:defRPr/>
                      </a:pPr>
                      <a:endParaRPr lang="de-DE"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2010</a:t>
                      </a:r>
                      <a:endParaRPr lang="de-DE" sz="1600">
                        <a:latin typeface="Meta Offc Pro"/>
                      </a:endParaRPr>
                    </a:p>
                    <a:p>
                      <a:pPr algn="ctr">
                        <a:defRPr/>
                      </a:pPr>
                      <a:endParaRPr lang="de-DE"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>
                          <a:latin typeface="Meta Offc Pro"/>
                        </a:rPr>
                        <a:t>2011</a:t>
                      </a:r>
                      <a:endParaRPr lang="de-DE" sz="1600">
                        <a:latin typeface="Meta Offc Pro"/>
                      </a:endParaRPr>
                    </a:p>
                    <a:p>
                      <a:pPr algn="ctr">
                        <a:defRPr/>
                      </a:pPr>
                      <a:endParaRPr lang="de-DE"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>
                          <a:latin typeface="Meta Offc Pro"/>
                        </a:rPr>
                        <a:t>Summe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19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24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16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23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16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22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33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22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de-DE" b="1">
                        <a:solidFill>
                          <a:schemeClr val="bg1"/>
                        </a:solidFill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2015</a:t>
                      </a:r>
                      <a:endParaRPr lang="de-DE" sz="1600" b="1">
                        <a:solidFill>
                          <a:schemeClr val="bg1"/>
                        </a:solidFill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2016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2017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2018</a:t>
                      </a:r>
                      <a:endParaRPr lang="de-DE" sz="1600" b="1">
                        <a:solidFill>
                          <a:schemeClr val="bg1"/>
                        </a:solidFill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2019</a:t>
                      </a:r>
                      <a:endParaRPr lang="de-DE" sz="1600" b="1">
                        <a:solidFill>
                          <a:schemeClr val="bg1"/>
                        </a:solidFill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2020</a:t>
                      </a:r>
                      <a:endParaRPr lang="de-DE" sz="1600" b="1">
                        <a:solidFill>
                          <a:schemeClr val="bg1"/>
                        </a:solidFill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2021</a:t>
                      </a:r>
                      <a:endParaRPr lang="de-DE" sz="1600" b="1">
                        <a:solidFill>
                          <a:schemeClr val="bg1"/>
                        </a:solidFill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>
                          <a:latin typeface="Meta Offc Pro"/>
                        </a:rPr>
                        <a:t>Summe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23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40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31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25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39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38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28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41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17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de-DE" b="1">
                        <a:solidFill>
                          <a:schemeClr val="bg1"/>
                        </a:solidFill>
                        <a:latin typeface="Meta Offc Pro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2022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2023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b="1">
                          <a:solidFill>
                            <a:schemeClr val="bg1"/>
                          </a:solidFill>
                          <a:latin typeface="Meta Offc Pro"/>
                        </a:rPr>
                        <a:t>2024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007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21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800" b="1">
                          <a:latin typeface="Meta Offc Pro"/>
                        </a:rPr>
                        <a:t>Summe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18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50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43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160669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Spin-Orbit Effects on Free-Electronlike States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at the Hexagonal Surfaces of Platinum and Rhenium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Fabian Uwe Schöttke</a:t>
            </a: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Physikalisches Institut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M. Donath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80771" y="2590959"/>
            <a:ext cx="2382317" cy="317642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58774" y="1115221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Characterization of on-surface synthesized, functional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nanostructures by advanced scanning probe techniques with atomically defined probe tips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Bertram Schulze-Lammers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Physikalisches Institut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PD Dr. H. Mönig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13002" y="2656358"/>
            <a:ext cx="2140147" cy="320140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241722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Structure and Relaxation Dynamics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in novel Glass Systems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Hendrik Voigt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Institut für Materialphysik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G. Wilde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40984" y="2547601"/>
            <a:ext cx="3801874" cy="253795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58774" y="1250378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Superconducting Single-Photon Detectors for Integrated Quantum</a:t>
            </a:r>
            <a:br>
              <a:rPr lang="en-US" sz="2000">
                <a:latin typeface="Meta Offc Pro"/>
              </a:rPr>
            </a:br>
            <a:r>
              <a:rPr lang="en-US" sz="2000">
                <a:latin typeface="Meta Offc Pro"/>
              </a:rPr>
              <a:t>Technology</a:t>
            </a:r>
            <a:endParaRPr/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Martin Axel Wolff</a:t>
            </a: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Department für Quantentechnologie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C. Schuck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66784" y="2609182"/>
            <a:ext cx="3595595" cy="239824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360000" y="1241722"/>
            <a:ext cx="11485224" cy="971551"/>
          </a:xfrm>
        </p:spPr>
        <p:txBody>
          <a:bodyPr/>
          <a:lstStyle/>
          <a:p>
            <a:pPr algn="ctr">
              <a:defRPr/>
            </a:pPr>
            <a:br>
              <a:rPr lang="en-US" sz="2000">
                <a:latin typeface="Meta Offc Pro"/>
              </a:rPr>
            </a:br>
            <a:r>
              <a:rPr lang="de-DE" sz="2000">
                <a:latin typeface="Meta Offc Pro"/>
              </a:rPr>
              <a:t>Quasiphasenanpassung von hohen Harmonischen in einem</a:t>
            </a:r>
            <a:br>
              <a:rPr lang="de-DE" sz="2000">
                <a:latin typeface="Meta Offc Pro"/>
              </a:rPr>
            </a:br>
            <a:r>
              <a:rPr lang="de-DE" sz="2000">
                <a:latin typeface="Meta Offc Pro"/>
              </a:rPr>
              <a:t>dichtemodulierten Aluminiumplasma</a:t>
            </a:r>
            <a:endParaRPr lang="en-US" sz="2000">
              <a:latin typeface="Meta Offc Pro"/>
            </a:endParaRPr>
          </a:p>
        </p:txBody>
      </p:sp>
      <p:sp>
        <p:nvSpPr>
          <p:cNvPr id="8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6386732" y="2547601"/>
            <a:ext cx="5457267" cy="3421062"/>
          </a:xfrm>
        </p:spPr>
        <p:txBody>
          <a:bodyPr/>
          <a:lstStyle/>
          <a:p>
            <a:pPr>
              <a:spcBef>
                <a:spcPts val="0"/>
              </a:spcBef>
              <a:buSzPct val="85000"/>
              <a:defRPr/>
            </a:pPr>
            <a:r>
              <a:rPr lang="de-DE" sz="3000" b="1">
                <a:latin typeface="Meta Offc Pro"/>
              </a:rPr>
              <a:t>Michael Wöstmann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Physikalisches</a:t>
            </a:r>
            <a:r>
              <a:rPr lang="de-DE" i="0">
                <a:solidFill>
                  <a:srgbClr val="363D43"/>
                </a:solidFill>
                <a:latin typeface="MetaWebPro"/>
              </a:rPr>
              <a:t> </a:t>
            </a:r>
            <a:r>
              <a:rPr lang="de-DE">
                <a:latin typeface="Meta Offc Pro"/>
              </a:rPr>
              <a:t>Institut</a:t>
            </a:r>
            <a:endParaRPr/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Betreuer: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>
                <a:latin typeface="Meta Offc Pro"/>
              </a:rPr>
              <a:t>Prof. Dr. H. Zacharias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77265" y="2502153"/>
            <a:ext cx="2367994" cy="318454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 flipV="1">
            <a:off x="0" y="2276794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 bwMode="auto">
          <a:xfrm flipV="1">
            <a:off x="0" y="6125172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de-DE" sz="4000">
                <a:latin typeface="Meta Offc Pro"/>
              </a:rPr>
              <a:t>Gelöbnis</a:t>
            </a:r>
            <a:endParaRPr/>
          </a:p>
        </p:txBody>
      </p:sp>
      <p:sp>
        <p:nvSpPr>
          <p:cNvPr id="14" name="Abgerundetes Rechteck 1"/>
          <p:cNvSpPr/>
          <p:nvPr/>
        </p:nvSpPr>
        <p:spPr bwMode="auto">
          <a:xfrm>
            <a:off x="323527" y="2322512"/>
            <a:ext cx="5732767" cy="3482752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505351" y="2629896"/>
            <a:ext cx="5460497" cy="2946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 i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de-DE" sz="1200">
                <a:latin typeface="Meta Offc Pro"/>
              </a:rPr>
              <a:t>Sie haben in einem ordnungsgemäßen Promotionsverfahren die für die Promotion zum Doktor der Naturwissenschaften oder zum Doktor der Pädagogik geforderten Leistungen erfüllt und Ihre wissenschaftliche Befähigung nachgewiesen.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 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Ich promoviere Sie zum Doktor der Naturwissenschaften oder zum Doktor der Pädagogik und nehme Ihnen das Gelöbnis ab,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 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dass Sie jederzeit bestrebt sein wollen, den Ihnen verliehenen Doktorgrad vor jedem Makel zu bewahren,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 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die besondere gesellschaftliche Verantwortung des Doktorgrades anzuerkennen,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 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sich in Ihrer wissenschaftlichen Arbeit dieses Titels würdig zu erweisen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 </a:t>
            </a:r>
            <a:endParaRPr/>
          </a:p>
          <a:p>
            <a:pPr algn="just">
              <a:defRPr/>
            </a:pPr>
            <a:r>
              <a:rPr lang="de-DE" sz="1200">
                <a:latin typeface="Meta Offc Pro"/>
              </a:rPr>
              <a:t>und jederzeit nach bestem Wissen und Gewissen die Wahrheit zu suchen und zu bekennen.</a:t>
            </a:r>
            <a:endParaRPr/>
          </a:p>
        </p:txBody>
      </p:sp>
      <p:sp>
        <p:nvSpPr>
          <p:cNvPr id="16" name="Abgerundetes Rechteck 7"/>
          <p:cNvSpPr/>
          <p:nvPr/>
        </p:nvSpPr>
        <p:spPr bwMode="auto">
          <a:xfrm>
            <a:off x="6083398" y="2322512"/>
            <a:ext cx="5733498" cy="3482751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6280350" y="2377437"/>
            <a:ext cx="5461202" cy="32838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 i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1200">
                <a:latin typeface="Meta Offc Pro"/>
              </a:rPr>
              <a:t>In accordance with the regulations for a doctoral degree in Natural Sciences (Dr. rer. nat.) or in Pedagogy (Dr. paed.), you have met the stipulated requirements and demonstrated your scholarly competence.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GB" sz="1200">
                <a:latin typeface="Meta Offc Pro"/>
              </a:rPr>
              <a:t> 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Therefore, I award to you a doctoral degree in Natural Sciences or in Pedagogy and ask you to solemnly promise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GB" sz="1200">
                <a:latin typeface="Meta Offc Pro"/>
              </a:rPr>
              <a:t> 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that you will strive, at all times, to protect the doctoral title awarded to you from any blemish,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 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that you acknowledge the special social responsibility of your doctoral title,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 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that you will demonstrate in your academic work that you are worthy of your doctoral title 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 </a:t>
            </a:r>
            <a:endParaRPr lang="de-DE" sz="1200">
              <a:latin typeface="Meta Offc Pro"/>
            </a:endParaRPr>
          </a:p>
          <a:p>
            <a:pPr algn="just">
              <a:defRPr/>
            </a:pPr>
            <a:r>
              <a:rPr lang="en-US" sz="1200">
                <a:latin typeface="Meta Offc Pro"/>
              </a:rPr>
              <a:t>and that you will, according to the best of your knowledge and belief, search for and state the truth at all times.</a:t>
            </a:r>
            <a:endParaRPr lang="de-DE" sz="1200">
              <a:latin typeface="Meta Offc Pro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104231" y="2343092"/>
            <a:ext cx="7996237" cy="1721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 algn="ctr">
              <a:defRPr/>
            </a:pPr>
            <a:r>
              <a:rPr lang="de-DE" sz="3600" b="1">
                <a:cs typeface="Arial"/>
              </a:rPr>
              <a:t>Herzlichen Glückwunsch </a:t>
            </a:r>
            <a:endParaRPr/>
          </a:p>
          <a:p>
            <a:pPr algn="ctr">
              <a:defRPr/>
            </a:pPr>
            <a:r>
              <a:rPr lang="de-DE" sz="3600" b="1">
                <a:cs typeface="Arial"/>
              </a:rPr>
              <a:t>und alles Gute!</a:t>
            </a:r>
            <a:br>
              <a:rPr lang="de-DE" sz="2400">
                <a:solidFill>
                  <a:srgbClr val="0099CC"/>
                </a:solidFill>
                <a:latin typeface="MetaNormal-Roman"/>
              </a:rPr>
            </a:br>
            <a:br>
              <a:rPr lang="de-DE" sz="2400">
                <a:solidFill>
                  <a:srgbClr val="0099CC"/>
                </a:solidFill>
                <a:latin typeface="MetaNormal-Roman"/>
              </a:rPr>
            </a:br>
            <a:endParaRPr lang="de-DE" sz="2400">
              <a:solidFill>
                <a:srgbClr val="0099CC"/>
              </a:solidFill>
              <a:latin typeface="MetaNormal-Roman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74577" y="3615114"/>
            <a:ext cx="3255546" cy="190211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2" name="AutoShape 2" descr="Vector Schwarze Graduiertenkappe Mit Goldtassel Auf Transparentem  Hintergrund Isoliert Quadratische Akademische Kappe Für Die Abschlussfeier  Element Für Ihr Design Eps 10 Stock Vektor Art und mehr Bilder von Doktorhut  - iStock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4447474" y="3535248"/>
            <a:ext cx="61023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ts val="0"/>
              </a:spcBef>
              <a:defRPr/>
            </a:pPr>
            <a:r>
              <a:rPr lang="de-DE" sz="3600">
                <a:solidFill>
                  <a:srgbClr val="000000"/>
                </a:solidFill>
                <a:latin typeface="Arial"/>
              </a:rPr>
              <a:t>Wir laden Sie zum</a:t>
            </a:r>
            <a:endParaRPr/>
          </a:p>
          <a:p>
            <a:pPr lvl="0" algn="r">
              <a:spcBef>
                <a:spcPts val="0"/>
              </a:spcBef>
              <a:defRPr/>
            </a:pPr>
            <a:r>
              <a:rPr lang="de-DE" sz="3600" b="1">
                <a:solidFill>
                  <a:srgbClr val="000000"/>
                </a:solidFill>
                <a:latin typeface="Arial"/>
              </a:rPr>
              <a:t>Sektempfang</a:t>
            </a:r>
            <a:endParaRPr lang="de-DE" sz="3600">
              <a:solidFill>
                <a:srgbClr val="000000"/>
              </a:solidFill>
              <a:latin typeface="Arial"/>
            </a:endParaRPr>
          </a:p>
          <a:p>
            <a:pPr lvl="0" algn="r">
              <a:spcBef>
                <a:spcPts val="0"/>
              </a:spcBef>
              <a:defRPr/>
            </a:pPr>
            <a:r>
              <a:rPr lang="de-DE" sz="3600">
                <a:solidFill>
                  <a:srgbClr val="000000"/>
                </a:solidFill>
                <a:latin typeface="Arial"/>
              </a:rPr>
              <a:t>im Foyer ein!</a:t>
            </a:r>
            <a:endParaRPr/>
          </a:p>
        </p:txBody>
      </p:sp>
      <p:pic>
        <p:nvPicPr>
          <p:cNvPr id="1026" name="Picture 2" descr="pngwing.com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367736" y="722312"/>
            <a:ext cx="4286250" cy="63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 b="1"/>
              <a:t>Anzahl der Promotionen in den Jahren 2002 – 2024</a:t>
            </a:r>
            <a:endParaRPr lang="de-DE"/>
          </a:p>
        </p:txBody>
      </p:sp>
      <p:graphicFrame>
        <p:nvGraphicFramePr>
          <p:cNvPr id="9" name="Diagramm 8"/>
          <p:cNvGraphicFramePr>
            <a:graphicFrameLocks/>
          </p:cNvGraphicFramePr>
          <p:nvPr/>
        </p:nvGraphicFramePr>
        <p:xfrm>
          <a:off x="3222030" y="2317050"/>
          <a:ext cx="5760640" cy="3542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feld 3"/>
          <p:cNvSpPr txBox="1"/>
          <p:nvPr/>
        </p:nvSpPr>
        <p:spPr bwMode="auto">
          <a:xfrm rot="16199998">
            <a:off x="1981200" y="3657600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Promotionen</a:t>
            </a:r>
            <a:endParaRPr/>
          </a:p>
        </p:txBody>
      </p:sp>
      <p:sp>
        <p:nvSpPr>
          <p:cNvPr id="10" name="Textfeld 9"/>
          <p:cNvSpPr txBox="1"/>
          <p:nvPr/>
        </p:nvSpPr>
        <p:spPr bwMode="auto">
          <a:xfrm>
            <a:off x="5772150" y="5974369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Jahr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>
                <a:latin typeface="Meta Offc Pro"/>
              </a:rPr>
              <a:t>Anzahl der Promovendinnen/Promovenden</a:t>
            </a:r>
            <a:endParaRPr lang="de-DE"/>
          </a:p>
        </p:txBody>
      </p:sp>
      <p:sp>
        <p:nvSpPr>
          <p:cNvPr id="4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287057" y="2260261"/>
            <a:ext cx="4589744" cy="4263243"/>
          </a:xfrm>
        </p:spPr>
        <p:txBody>
          <a:bodyPr/>
          <a:lstStyle/>
          <a:p>
            <a:pPr>
              <a:buFontTx/>
              <a:buNone/>
              <a:defRPr/>
            </a:pPr>
            <a:endParaRPr lang="de-DE" sz="2400" b="1">
              <a:solidFill>
                <a:srgbClr val="333F48"/>
              </a:solidFill>
              <a:latin typeface="Meta Offc Pro"/>
              <a:ea typeface="+mj-ea"/>
            </a:endParaRPr>
          </a:p>
          <a:p>
            <a:pPr>
              <a:buFontTx/>
              <a:buNone/>
              <a:defRPr/>
            </a:pPr>
            <a:r>
              <a:rPr lang="de-DE" sz="2400">
                <a:solidFill>
                  <a:srgbClr val="007CA8"/>
                </a:solidFill>
                <a:latin typeface="Meta Offc Pro"/>
                <a:ea typeface="+mj-ea"/>
              </a:rPr>
              <a:t>Experimentelle Physik	         	</a:t>
            </a:r>
            <a:endParaRPr/>
          </a:p>
          <a:p>
            <a:pPr>
              <a:buFontTx/>
              <a:buNone/>
              <a:defRPr/>
            </a:pPr>
            <a:r>
              <a:rPr lang="de-DE" sz="2400">
                <a:solidFill>
                  <a:srgbClr val="007CA8"/>
                </a:solidFill>
                <a:latin typeface="Meta Offc Pro"/>
                <a:ea typeface="+mj-ea"/>
              </a:rPr>
              <a:t>Theoretische Physik	  </a:t>
            </a:r>
            <a:endParaRPr/>
          </a:p>
          <a:p>
            <a:pPr>
              <a:buFontTx/>
              <a:buNone/>
              <a:defRPr/>
            </a:pPr>
            <a:r>
              <a:rPr lang="de-DE" sz="2400">
                <a:solidFill>
                  <a:srgbClr val="007CA8"/>
                </a:solidFill>
                <a:latin typeface="Meta Offc Pro"/>
                <a:ea typeface="+mj-ea"/>
              </a:rPr>
              <a:t>Geophysik	 		</a:t>
            </a:r>
            <a:endParaRPr/>
          </a:p>
          <a:p>
            <a:pPr>
              <a:buFontTx/>
              <a:buNone/>
              <a:defRPr/>
            </a:pPr>
            <a:r>
              <a:rPr lang="de-DE" sz="2400">
                <a:solidFill>
                  <a:srgbClr val="007CA8"/>
                </a:solidFill>
                <a:latin typeface="Meta Offc Pro"/>
                <a:ea typeface="+mj-ea"/>
              </a:rPr>
              <a:t>Dr. paed. 				  </a:t>
            </a:r>
            <a:endParaRPr/>
          </a:p>
          <a:p>
            <a:pPr>
              <a:buFontTx/>
              <a:buNone/>
              <a:defRPr/>
            </a:pPr>
            <a:endParaRPr lang="de-DE" sz="2400">
              <a:solidFill>
                <a:srgbClr val="007CA8"/>
              </a:solidFill>
              <a:latin typeface="Meta Offc Pro"/>
              <a:ea typeface="+mj-ea"/>
            </a:endParaRPr>
          </a:p>
          <a:p>
            <a:pPr>
              <a:buFontTx/>
              <a:buNone/>
              <a:defRPr/>
            </a:pPr>
            <a:r>
              <a:rPr lang="de-DE" sz="2400" b="1">
                <a:solidFill>
                  <a:srgbClr val="333F48"/>
                </a:solidFill>
                <a:latin typeface="Meta Offc Pro"/>
                <a:ea typeface="+mj-ea"/>
              </a:rPr>
              <a:t>		 			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056530" y="2260261"/>
            <a:ext cx="2057399" cy="448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2022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13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3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1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1</a:t>
            </a:r>
            <a:endParaRPr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7" name="Textfeld 6"/>
          <p:cNvSpPr txBox="1"/>
          <p:nvPr/>
        </p:nvSpPr>
        <p:spPr bwMode="auto">
          <a:xfrm>
            <a:off x="8646274" y="2260260"/>
            <a:ext cx="2057399" cy="448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2024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27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10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1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1</a:t>
            </a:r>
            <a:endParaRPr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8" name="Textfeld 7"/>
          <p:cNvSpPr txBox="1"/>
          <p:nvPr/>
        </p:nvSpPr>
        <p:spPr bwMode="auto">
          <a:xfrm>
            <a:off x="6380446" y="2260261"/>
            <a:ext cx="2057399" cy="4489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2023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28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19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1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2</a:t>
            </a: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>
                <a:latin typeface="Meta Offc Pro"/>
              </a:rPr>
              <a:t>Anzahl der Promovendinnen/Promovenden</a:t>
            </a:r>
            <a:endParaRPr lang="de-DE"/>
          </a:p>
        </p:txBody>
      </p:sp>
      <p:sp>
        <p:nvSpPr>
          <p:cNvPr id="4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360000" y="2015238"/>
            <a:ext cx="4589744" cy="4263243"/>
          </a:xfrm>
        </p:spPr>
        <p:txBody>
          <a:bodyPr/>
          <a:lstStyle/>
          <a:p>
            <a:pPr lvl="0" defTabSz="914400">
              <a:lnSpc>
                <a:spcPct val="70000"/>
              </a:lnSpc>
              <a:defRPr/>
            </a:pPr>
            <a:endParaRPr lang="de-DE" sz="1800">
              <a:solidFill>
                <a:srgbClr val="0099CC"/>
              </a:solidFill>
              <a:latin typeface="Meta Offc Pro"/>
              <a:cs typeface="+mn-cs"/>
            </a:endParaRPr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Angewandte Physik	                           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Didaktik der Physik		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Festkörpertheorie		  		 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Geophysik			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Kernphysik			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Materialphysik			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Physikalisches Institut	 	      	                 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Theoretische Physik		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Department für Quantentechnologie	 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Medizinische Physik und Biophysik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1800">
                <a:solidFill>
                  <a:srgbClr val="007CA8"/>
                </a:solidFill>
                <a:latin typeface="Meta Offc Pro"/>
                <a:cs typeface="+mn-cs"/>
              </a:rPr>
              <a:t>Physikalische Chemie				</a:t>
            </a:r>
            <a:endParaRPr/>
          </a:p>
          <a:p>
            <a:pPr lvl="0" defTabSz="914400">
              <a:lnSpc>
                <a:spcPct val="70000"/>
              </a:lnSpc>
              <a:defRPr/>
            </a:pPr>
            <a:r>
              <a:rPr lang="de-DE" sz="2400" b="1">
                <a:solidFill>
                  <a:srgbClr val="333F48"/>
                </a:solidFill>
                <a:latin typeface="Meta Offc Pro"/>
                <a:ea typeface="+mj-ea"/>
              </a:rPr>
              <a:t>		 			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729164" y="2015236"/>
            <a:ext cx="2057399" cy="461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 b="1">
                <a:latin typeface="Meta Offc Pro"/>
              </a:rPr>
              <a:t>2022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2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3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6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0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5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6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8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9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endParaRPr lang="de-DE">
              <a:latin typeface="Meta Offc Pro"/>
            </a:endParaRPr>
          </a:p>
        </p:txBody>
      </p:sp>
      <p:sp>
        <p:nvSpPr>
          <p:cNvPr id="8" name="Textfeld 7"/>
          <p:cNvSpPr txBox="1"/>
          <p:nvPr/>
        </p:nvSpPr>
        <p:spPr bwMode="auto">
          <a:xfrm>
            <a:off x="8843962" y="2040564"/>
            <a:ext cx="2057399" cy="461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 b="1">
                <a:latin typeface="Meta Offc Pro"/>
              </a:rPr>
              <a:t>2024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0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2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6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8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7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endParaRPr lang="de-DE">
              <a:latin typeface="Meta Offc Pro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6786563" y="2040564"/>
            <a:ext cx="2057399" cy="461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 b="1">
                <a:latin typeface="Meta Offc Pro"/>
              </a:rPr>
              <a:t>2023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5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2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3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6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6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8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15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2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1</a:t>
            </a:r>
            <a:endParaRPr/>
          </a:p>
          <a:p>
            <a:pPr algn="ctr">
              <a:lnSpc>
                <a:spcPct val="70000"/>
              </a:lnSpc>
              <a:spcBef>
                <a:spcPts val="1300"/>
              </a:spcBef>
              <a:defRPr/>
            </a:pPr>
            <a:endParaRPr lang="de-DE">
              <a:latin typeface="Meta Offc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>
                <a:latin typeface="Meta Offc Pro"/>
              </a:rPr>
              <a:t>Anzahl der Promovendinnen/Promovenden</a:t>
            </a:r>
            <a:endParaRPr lang="de-DE"/>
          </a:p>
        </p:txBody>
      </p:sp>
      <p:sp>
        <p:nvSpPr>
          <p:cNvPr id="4" name="Vertikaler Textplatzhalter 3"/>
          <p:cNvSpPr>
            <a:spLocks noGrp="1"/>
          </p:cNvSpPr>
          <p:nvPr>
            <p:ph type="body" orient="vert" idx="1"/>
          </p:nvPr>
        </p:nvSpPr>
        <p:spPr bwMode="auto">
          <a:xfrm>
            <a:off x="360000" y="3040190"/>
            <a:ext cx="4589744" cy="4263243"/>
          </a:xfrm>
        </p:spPr>
        <p:txBody>
          <a:bodyPr/>
          <a:lstStyle/>
          <a:p>
            <a:pPr>
              <a:buFontTx/>
              <a:buNone/>
              <a:defRPr/>
            </a:pPr>
            <a:endParaRPr lang="de-DE" sz="2400" b="1">
              <a:solidFill>
                <a:srgbClr val="333F48"/>
              </a:solidFill>
              <a:latin typeface="Meta Offc Pro"/>
              <a:ea typeface="+mj-ea"/>
            </a:endParaRPr>
          </a:p>
          <a:p>
            <a:pPr>
              <a:buFontTx/>
              <a:buNone/>
              <a:defRPr/>
            </a:pPr>
            <a:r>
              <a:rPr lang="de-DE" sz="2400">
                <a:solidFill>
                  <a:srgbClr val="007CA8"/>
                </a:solidFill>
                <a:latin typeface="Meta Offc Pro"/>
                <a:ea typeface="+mj-ea"/>
              </a:rPr>
              <a:t>Promovendinnen</a:t>
            </a:r>
            <a:endParaRPr/>
          </a:p>
          <a:p>
            <a:pPr>
              <a:buFontTx/>
              <a:buNone/>
              <a:defRPr/>
            </a:pPr>
            <a:r>
              <a:rPr lang="de-DE" sz="2400">
                <a:solidFill>
                  <a:srgbClr val="007CA8"/>
                </a:solidFill>
                <a:latin typeface="Meta Offc Pro"/>
                <a:ea typeface="+mj-ea"/>
              </a:rPr>
              <a:t>Promovenden				  </a:t>
            </a:r>
            <a:endParaRPr/>
          </a:p>
          <a:p>
            <a:pPr>
              <a:buFontTx/>
              <a:buNone/>
              <a:defRPr/>
            </a:pPr>
            <a:endParaRPr lang="de-DE" sz="2400">
              <a:solidFill>
                <a:srgbClr val="007CA8"/>
              </a:solidFill>
              <a:latin typeface="Meta Offc Pro"/>
              <a:ea typeface="+mj-ea"/>
            </a:endParaRPr>
          </a:p>
          <a:p>
            <a:pPr>
              <a:buFontTx/>
              <a:buNone/>
              <a:defRPr/>
            </a:pPr>
            <a:r>
              <a:rPr lang="de-DE" sz="2400" b="1">
                <a:solidFill>
                  <a:srgbClr val="333F48"/>
                </a:solidFill>
                <a:latin typeface="Meta Offc Pro"/>
                <a:ea typeface="+mj-ea"/>
              </a:rPr>
              <a:t>		 			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056530" y="3040190"/>
            <a:ext cx="2147046" cy="17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2022</a:t>
            </a:r>
            <a:endParaRPr/>
          </a:p>
          <a:p>
            <a:pPr algn="ctr">
              <a:lnSpc>
                <a:spcPct val="3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(mit Dr. paed.)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3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15</a:t>
            </a: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7" name="Textfeld 6"/>
          <p:cNvSpPr txBox="1"/>
          <p:nvPr/>
        </p:nvSpPr>
        <p:spPr bwMode="auto">
          <a:xfrm>
            <a:off x="8492425" y="2923649"/>
            <a:ext cx="2247293" cy="491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30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2024</a:t>
            </a:r>
            <a:endParaRPr/>
          </a:p>
          <a:p>
            <a:pPr algn="ctr">
              <a:lnSpc>
                <a:spcPct val="3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(mit Dr. paed.)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11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28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endParaRPr lang="de-DE" sz="2400" b="1">
              <a:latin typeface="Meta Offc Pro"/>
            </a:endParaRPr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endParaRPr lang="de-DE" sz="2400" b="1">
              <a:latin typeface="Meta Offc Pro"/>
            </a:endParaRPr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  <p:sp>
        <p:nvSpPr>
          <p:cNvPr id="8" name="Textfeld 7"/>
          <p:cNvSpPr txBox="1"/>
          <p:nvPr/>
        </p:nvSpPr>
        <p:spPr bwMode="auto">
          <a:xfrm>
            <a:off x="6435025" y="2923649"/>
            <a:ext cx="2314527" cy="244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30000"/>
              </a:lnSpc>
              <a:spcBef>
                <a:spcPts val="1300"/>
              </a:spcBef>
              <a:defRPr/>
            </a:pPr>
            <a:r>
              <a:rPr lang="de-DE" sz="2400" b="1">
                <a:latin typeface="Meta Offc Pro"/>
              </a:rPr>
              <a:t>2023</a:t>
            </a:r>
            <a:endParaRPr/>
          </a:p>
          <a:p>
            <a:pPr algn="ctr">
              <a:lnSpc>
                <a:spcPct val="30000"/>
              </a:lnSpc>
              <a:spcBef>
                <a:spcPts val="1300"/>
              </a:spcBef>
              <a:defRPr/>
            </a:pPr>
            <a:r>
              <a:rPr lang="de-DE">
                <a:latin typeface="Meta Offc Pro"/>
              </a:rPr>
              <a:t>(mit Dr. paed.)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14</a:t>
            </a:r>
            <a:endParaRPr/>
          </a:p>
          <a:p>
            <a:pPr algn="ctr">
              <a:lnSpc>
                <a:spcPct val="112000"/>
              </a:lnSpc>
              <a:spcBef>
                <a:spcPts val="1300"/>
              </a:spcBef>
              <a:defRPr/>
            </a:pPr>
            <a:r>
              <a:rPr lang="de-DE" sz="2400">
                <a:latin typeface="Meta Offc Pro"/>
              </a:rPr>
              <a:t>36</a:t>
            </a: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7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10341" t="13077" r="2298" b="22595"/>
          <a:stretch/>
        </p:blipFill>
        <p:spPr bwMode="auto">
          <a:xfrm>
            <a:off x="1560274" y="981076"/>
            <a:ext cx="8459788" cy="455136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Abgerundetes Rechteck 122"/>
          <p:cNvSpPr/>
          <p:nvPr/>
        </p:nvSpPr>
        <p:spPr bwMode="auto">
          <a:xfrm>
            <a:off x="5886451" y="2261394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Abgerundetes Rechteck 129"/>
          <p:cNvSpPr/>
          <p:nvPr/>
        </p:nvSpPr>
        <p:spPr bwMode="auto">
          <a:xfrm>
            <a:off x="6294437" y="2233431"/>
            <a:ext cx="38100" cy="381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Abgerundetes Rechteck 130"/>
          <p:cNvSpPr/>
          <p:nvPr/>
        </p:nvSpPr>
        <p:spPr bwMode="auto">
          <a:xfrm>
            <a:off x="7756525" y="2624139"/>
            <a:ext cx="38100" cy="381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Abgerundetes Rechteck 131"/>
          <p:cNvSpPr/>
          <p:nvPr/>
        </p:nvSpPr>
        <p:spPr bwMode="auto">
          <a:xfrm>
            <a:off x="7451725" y="3068638"/>
            <a:ext cx="38100" cy="381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72" name="Line 1456"/>
          <p:cNvSpPr>
            <a:spLocks noChangeShapeType="1"/>
          </p:cNvSpPr>
          <p:nvPr/>
        </p:nvSpPr>
        <p:spPr bwMode="auto">
          <a:xfrm>
            <a:off x="1530350" y="928686"/>
            <a:ext cx="8459787" cy="18098"/>
          </a:xfrm>
          <a:prstGeom prst="line">
            <a:avLst/>
          </a:prstGeom>
          <a:noFill/>
          <a:ln w="28575">
            <a:solidFill>
              <a:srgbClr val="007CA8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281" name="Rectangle 2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185322" y="188289"/>
            <a:ext cx="4929188" cy="573088"/>
          </a:xfrm>
        </p:spPr>
        <p:txBody>
          <a:bodyPr/>
          <a:lstStyle/>
          <a:p>
            <a:pPr algn="ctr">
              <a:defRPr/>
            </a:pPr>
            <a:r>
              <a:rPr lang="de-DE" sz="2000">
                <a:latin typeface="Meta Offc Pro"/>
              </a:rPr>
              <a:t>Promovendinnen und Promovenden aus</a:t>
            </a:r>
            <a:br>
              <a:rPr lang="de-DE" sz="2000">
                <a:latin typeface="Meta Offc Pro"/>
              </a:rPr>
            </a:br>
            <a:r>
              <a:rPr lang="de-DE" sz="2000">
                <a:latin typeface="Meta Offc Pro"/>
              </a:rPr>
              <a:t>folgenden Ländern ab 2010</a:t>
            </a:r>
            <a:endParaRPr/>
          </a:p>
        </p:txBody>
      </p:sp>
      <p:sp>
        <p:nvSpPr>
          <p:cNvPr id="52" name="Abgerundetes Rechteck 51"/>
          <p:cNvSpPr/>
          <p:nvPr/>
        </p:nvSpPr>
        <p:spPr bwMode="auto">
          <a:xfrm>
            <a:off x="3360738" y="2472531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sz="1400">
              <a:solidFill>
                <a:srgbClr val="FFFFFF"/>
              </a:solidFill>
              <a:latin typeface="MetaNormalLF-Roman"/>
            </a:endParaRPr>
          </a:p>
        </p:txBody>
      </p:sp>
      <p:sp>
        <p:nvSpPr>
          <p:cNvPr id="2" name="Abgerundetes Rechteck 122"/>
          <p:cNvSpPr/>
          <p:nvPr/>
        </p:nvSpPr>
        <p:spPr bwMode="auto">
          <a:xfrm>
            <a:off x="6083300" y="2103437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Abgerundetes Rechteck 122"/>
          <p:cNvSpPr/>
          <p:nvPr/>
        </p:nvSpPr>
        <p:spPr bwMode="auto">
          <a:xfrm>
            <a:off x="6946900" y="2231844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Abgerundetes Rechteck 122"/>
          <p:cNvSpPr/>
          <p:nvPr/>
        </p:nvSpPr>
        <p:spPr bwMode="auto">
          <a:xfrm>
            <a:off x="5790168" y="2201864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Abgerundetes Rechteck 122"/>
          <p:cNvSpPr/>
          <p:nvPr/>
        </p:nvSpPr>
        <p:spPr bwMode="auto">
          <a:xfrm>
            <a:off x="6594476" y="2750298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Abgerundetes Rechteck 122"/>
          <p:cNvSpPr/>
          <p:nvPr/>
        </p:nvSpPr>
        <p:spPr bwMode="auto">
          <a:xfrm>
            <a:off x="7181850" y="2813050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Abgerundetes Rechteck 122"/>
          <p:cNvSpPr/>
          <p:nvPr/>
        </p:nvSpPr>
        <p:spPr bwMode="auto">
          <a:xfrm>
            <a:off x="5656625" y="2832894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290" name="Picture 28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5" t="95412" r="1158" b="2173"/>
          <a:stretch/>
        </p:blipFill>
        <p:spPr bwMode="auto">
          <a:xfrm>
            <a:off x="1874838" y="6572250"/>
            <a:ext cx="6013450" cy="10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98" name="Text Box 43"/>
          <p:cNvSpPr txBox="1">
            <a:spLocks noChangeArrowheads="1"/>
          </p:cNvSpPr>
          <p:nvPr/>
        </p:nvSpPr>
        <p:spPr bwMode="auto">
          <a:xfrm>
            <a:off x="8407401" y="6481764"/>
            <a:ext cx="22320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de-DE" sz="600">
                <a:solidFill>
                  <a:srgbClr val="0099CC"/>
                </a:solidFill>
                <a:latin typeface="MetaNormal-Roman"/>
              </a:rPr>
              <a:t>Quelle: www.mygeo.info/weltkarten.html</a:t>
            </a:r>
            <a:r>
              <a:rPr lang="de-DE" sz="600"/>
              <a:t> </a:t>
            </a:r>
            <a:r>
              <a:rPr lang="de-DE" sz="600">
                <a:solidFill>
                  <a:srgbClr val="0099CC"/>
                </a:solidFill>
                <a:latin typeface="MetaNormal-Roman"/>
              </a:rPr>
              <a:t>www.mygeo.info/landkarten/welt/a3_rl1w_plain_winkel_0.png</a:t>
            </a:r>
            <a:endParaRPr/>
          </a:p>
        </p:txBody>
      </p:sp>
      <p:sp>
        <p:nvSpPr>
          <p:cNvPr id="8" name="Abgerundetes Rechteck 131"/>
          <p:cNvSpPr/>
          <p:nvPr/>
        </p:nvSpPr>
        <p:spPr bwMode="auto">
          <a:xfrm>
            <a:off x="8623300" y="2518570"/>
            <a:ext cx="38100" cy="381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Abgerundetes Rechteck 122"/>
          <p:cNvSpPr/>
          <p:nvPr/>
        </p:nvSpPr>
        <p:spPr bwMode="auto">
          <a:xfrm>
            <a:off x="5948363" y="2164558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Abgerundetes Rechteck 122"/>
          <p:cNvSpPr/>
          <p:nvPr/>
        </p:nvSpPr>
        <p:spPr bwMode="auto">
          <a:xfrm>
            <a:off x="5662294" y="2322330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Abgerundetes Rechteck 122"/>
          <p:cNvSpPr/>
          <p:nvPr/>
        </p:nvSpPr>
        <p:spPr bwMode="auto">
          <a:xfrm>
            <a:off x="5702300" y="2164558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Abgerundetes Rechteck 122"/>
          <p:cNvSpPr/>
          <p:nvPr/>
        </p:nvSpPr>
        <p:spPr bwMode="auto">
          <a:xfrm>
            <a:off x="6045200" y="2241551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Abgerundetes Rechteck 122"/>
          <p:cNvSpPr/>
          <p:nvPr/>
        </p:nvSpPr>
        <p:spPr bwMode="auto">
          <a:xfrm>
            <a:off x="6299994" y="3190875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Abgerundetes Rechteck 131"/>
          <p:cNvSpPr/>
          <p:nvPr/>
        </p:nvSpPr>
        <p:spPr bwMode="auto">
          <a:xfrm>
            <a:off x="7303294" y="2418557"/>
            <a:ext cx="38100" cy="381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Abgerundetes Rechteck 49"/>
          <p:cNvSpPr/>
          <p:nvPr/>
        </p:nvSpPr>
        <p:spPr bwMode="auto">
          <a:xfrm>
            <a:off x="3763963" y="3067050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sz="1400">
              <a:solidFill>
                <a:srgbClr val="FFFFFF"/>
              </a:solidFill>
              <a:latin typeface="MetaNormalLF-Roman"/>
            </a:endParaRPr>
          </a:p>
        </p:txBody>
      </p:sp>
      <p:sp>
        <p:nvSpPr>
          <p:cNvPr id="139" name="Abgerundetes Rechteck 138"/>
          <p:cNvSpPr/>
          <p:nvPr/>
        </p:nvSpPr>
        <p:spPr bwMode="auto">
          <a:xfrm>
            <a:off x="4357613" y="4063514"/>
            <a:ext cx="34290" cy="35719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sz="1400">
              <a:solidFill>
                <a:srgbClr val="FFFFFF"/>
              </a:solidFill>
              <a:latin typeface="MetaNormalLF-Roman"/>
            </a:endParaRPr>
          </a:p>
        </p:txBody>
      </p:sp>
      <p:sp>
        <p:nvSpPr>
          <p:cNvPr id="11273" name="Text Box 52"/>
          <p:cNvSpPr txBox="1">
            <a:spLocks noChangeArrowheads="1"/>
          </p:cNvSpPr>
          <p:nvPr/>
        </p:nvSpPr>
        <p:spPr bwMode="auto">
          <a:xfrm>
            <a:off x="1438870" y="4472152"/>
            <a:ext cx="1645920" cy="14927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Algerien</a:t>
            </a:r>
            <a:endParaRPr sz="1050"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Brasilien</a:t>
            </a:r>
            <a:endParaRPr sz="1050"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China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Deutschland 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Frankreich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Indien</a:t>
            </a:r>
            <a:endParaRPr/>
          </a:p>
        </p:txBody>
      </p:sp>
      <p:sp>
        <p:nvSpPr>
          <p:cNvPr id="11274" name="Text Box 52"/>
          <p:cNvSpPr txBox="1">
            <a:spLocks noChangeArrowheads="1"/>
          </p:cNvSpPr>
          <p:nvPr/>
        </p:nvSpPr>
        <p:spPr bwMode="auto">
          <a:xfrm>
            <a:off x="2995655" y="5154123"/>
            <a:ext cx="1645920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Indonesien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Irak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Iran</a:t>
            </a:r>
            <a:endParaRPr/>
          </a:p>
        </p:txBody>
      </p:sp>
      <p:sp>
        <p:nvSpPr>
          <p:cNvPr id="11275" name="Text Box 52"/>
          <p:cNvSpPr txBox="1">
            <a:spLocks noChangeArrowheads="1"/>
          </p:cNvSpPr>
          <p:nvPr/>
        </p:nvSpPr>
        <p:spPr bwMode="auto">
          <a:xfrm>
            <a:off x="9167028" y="4924295"/>
            <a:ext cx="1028700" cy="102335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de-DE" sz="1100" b="1">
              <a:solidFill>
                <a:srgbClr val="007CA8"/>
              </a:solidFill>
              <a:latin typeface="MetaNormalLF-Roman"/>
            </a:endParaRPr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Polen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Russland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Slowakei</a:t>
            </a:r>
            <a:endParaRPr/>
          </a:p>
        </p:txBody>
      </p:sp>
      <p:pic>
        <p:nvPicPr>
          <p:cNvPr id="11276" name="Picture 14" descr="Brasilien -Flaggen quadratisch relief">
            <a:hlinkClick r:id="rId5" tooltip="Brasilien -Flaggen quadratisch relief"/>
          </p:cNvPr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220017" y="4712809"/>
            <a:ext cx="222309" cy="22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7" name="Picture 16" descr="China, Volksrepublik-Flaggen quadratisch relief">
            <a:hlinkClick r:id="rId7" tooltip="China, Volksrepublik-Flaggen quadratisch relief"/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226216" y="4978329"/>
            <a:ext cx="207168" cy="20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8" name="Picture 18" descr="Deutschland -Flaggen quadratisch relief">
            <a:hlinkClick r:id="rId9" tooltip="Deutschland -Flaggen quadratisch relief"/>
          </p:cNvPr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226216" y="5204222"/>
            <a:ext cx="206026" cy="20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9" name="Picture 22" descr="Indien-Flaggen quadratisch relief">
            <a:hlinkClick r:id="rId11" tooltip="Indien-Flaggen quadratisch relief"/>
          </p:cNvPr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1217059" y="5740548"/>
            <a:ext cx="207168" cy="20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0" name="Picture 30" descr="Kasachstan -Flaggen quadratisch relief">
            <a:hlinkClick r:id="rId13" tooltip="Kasachstan -Flaggen quadratisch relief"/>
          </p:cNvPr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4422831" y="5669756"/>
            <a:ext cx="207168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2" name="Picture 55" descr="Vereinigte Staaten-Flaggen quadratisch relief">
            <a:hlinkClick r:id="rId15" tooltip="Vereinigte Staaten-Flaggen quadratisch relief"/>
          </p:cNvPr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0272555" y="5690294"/>
            <a:ext cx="207168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1" name="Picture 30" descr="Algerien -Flaggen quadratisch relief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1226216" y="4472152"/>
            <a:ext cx="223075" cy="2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2" name="Picture 32" descr="Japan -Flaggen quadratisch relief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4417842" y="5429976"/>
            <a:ext cx="207168" cy="20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3" name="Picture 34" descr="Litauen -Flaggen quadratisch relief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7568407" y="5168746"/>
            <a:ext cx="207168" cy="20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4" name="Picture 36" descr="Pakistan-Flaggen quadratisch relief"/>
          <p:cNvPicPr>
            <a:picLocks noChangeAspect="1" noChangeArrowheads="1"/>
          </p:cNvPicPr>
          <p:nvPr/>
        </p:nvPicPr>
        <p:blipFill>
          <a:blip r:embed="rId20"/>
          <a:stretch/>
        </p:blipFill>
        <p:spPr bwMode="auto">
          <a:xfrm>
            <a:off x="7550988" y="5665685"/>
            <a:ext cx="207169" cy="20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5" name="Picture 38" descr="Syrien-Flaggen quadratisch relief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10277991" y="4935118"/>
            <a:ext cx="207169" cy="20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6" name="Picture 40" descr="Tschechien -Flaggen quadratisch relief"/>
          <p:cNvPicPr>
            <a:picLocks noChangeAspect="1" noChangeArrowheads="1"/>
          </p:cNvPicPr>
          <p:nvPr/>
        </p:nvPicPr>
        <p:blipFill>
          <a:blip r:embed="rId22"/>
          <a:stretch/>
        </p:blipFill>
        <p:spPr bwMode="auto">
          <a:xfrm>
            <a:off x="10275808" y="5194809"/>
            <a:ext cx="207169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7" name="Picture 42" descr="Ukraine -Flaggen quadratisch relief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10272555" y="5449582"/>
            <a:ext cx="207168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0" name="Picture 37" descr="Polen -Flaggen quadratisch relief">
            <a:hlinkClick r:id="rId24" tooltip="Polen -Flaggen quadratisch relief"/>
          </p:cNvPr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>
            <a:off x="8954235" y="5172023"/>
            <a:ext cx="205740" cy="20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2" name="Picture 42" descr="Frankreich-Flaggen quadratisch relief"/>
          <p:cNvPicPr>
            <a:picLocks noChangeAspect="1" noChangeArrowheads="1"/>
          </p:cNvPicPr>
          <p:nvPr/>
        </p:nvPicPr>
        <p:blipFill>
          <a:blip r:embed="rId26"/>
          <a:stretch/>
        </p:blipFill>
        <p:spPr bwMode="auto">
          <a:xfrm>
            <a:off x="1225147" y="5471814"/>
            <a:ext cx="207168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3" name="Picture 44" descr="Slowakei -Flaggen quadratisch relief"/>
          <p:cNvPicPr>
            <a:picLocks noChangeAspect="1" noChangeArrowheads="1"/>
          </p:cNvPicPr>
          <p:nvPr/>
        </p:nvPicPr>
        <p:blipFill>
          <a:blip r:embed="rId27"/>
          <a:stretch/>
        </p:blipFill>
        <p:spPr bwMode="auto">
          <a:xfrm>
            <a:off x="8955876" y="5669756"/>
            <a:ext cx="207169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4" name="Picture 44" descr="Niederlande-Flaggen quadratisch relief"/>
          <p:cNvPicPr>
            <a:picLocks noChangeAspect="1" noChangeArrowheads="1"/>
          </p:cNvPicPr>
          <p:nvPr/>
        </p:nvPicPr>
        <p:blipFill>
          <a:blip r:embed="rId28"/>
          <a:stretch/>
        </p:blipFill>
        <p:spPr bwMode="auto">
          <a:xfrm>
            <a:off x="7572407" y="5418383"/>
            <a:ext cx="207168" cy="20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308" name="Text Box 52"/>
          <p:cNvSpPr txBox="1">
            <a:spLocks noChangeArrowheads="1"/>
          </p:cNvSpPr>
          <p:nvPr/>
        </p:nvSpPr>
        <p:spPr bwMode="auto">
          <a:xfrm>
            <a:off x="10438781" y="4403152"/>
            <a:ext cx="1764506" cy="155683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65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Spanien</a:t>
            </a:r>
            <a:endParaRPr/>
          </a:p>
          <a:p>
            <a:pPr>
              <a:spcBef>
                <a:spcPts val="65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Sudan</a:t>
            </a:r>
            <a:endParaRPr/>
          </a:p>
          <a:p>
            <a:pPr>
              <a:spcBef>
                <a:spcPts val="65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Syrien</a:t>
            </a:r>
            <a:endParaRPr/>
          </a:p>
          <a:p>
            <a:pPr>
              <a:spcBef>
                <a:spcPts val="65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Tschechische Republik</a:t>
            </a:r>
            <a:endParaRPr/>
          </a:p>
          <a:p>
            <a:pPr>
              <a:spcBef>
                <a:spcPts val="65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Ukraine</a:t>
            </a:r>
            <a:endParaRPr/>
          </a:p>
          <a:p>
            <a:pPr>
              <a:spcBef>
                <a:spcPts val="65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USA</a:t>
            </a:r>
            <a:endParaRPr/>
          </a:p>
        </p:txBody>
      </p:sp>
      <p:pic>
        <p:nvPicPr>
          <p:cNvPr id="11309" name="Picture 45" descr="Sudan -Flaggen quadratisch relief"/>
          <p:cNvPicPr>
            <a:picLocks noChangeAspect="1" noChangeArrowheads="1"/>
          </p:cNvPicPr>
          <p:nvPr/>
        </p:nvPicPr>
        <p:blipFill>
          <a:blip r:embed="rId29"/>
          <a:stretch/>
        </p:blipFill>
        <p:spPr bwMode="auto">
          <a:xfrm>
            <a:off x="10279421" y="4674184"/>
            <a:ext cx="205740" cy="20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1" name="Picture 68" descr="Kirgisistan -Flaggen quadratisch relief"/>
          <p:cNvPicPr>
            <a:picLocks noChangeAspect="1" noChangeArrowheads="1"/>
          </p:cNvPicPr>
          <p:nvPr/>
        </p:nvPicPr>
        <p:blipFill>
          <a:blip r:embed="rId30"/>
          <a:stretch/>
        </p:blipFill>
        <p:spPr bwMode="auto">
          <a:xfrm>
            <a:off x="6103586" y="5194809"/>
            <a:ext cx="204311" cy="20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3" name="Picture 50" descr="Kuba -Flaggen quadratisch relief"/>
          <p:cNvPicPr>
            <a:picLocks noChangeAspect="1" noChangeArrowheads="1"/>
          </p:cNvPicPr>
          <p:nvPr/>
        </p:nvPicPr>
        <p:blipFill>
          <a:blip r:embed="rId31"/>
          <a:stretch/>
        </p:blipFill>
        <p:spPr bwMode="auto">
          <a:xfrm>
            <a:off x="6093350" y="5697163"/>
            <a:ext cx="204311" cy="20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5" name="Picture 69" descr="Iran -Flaggen quadratisch relief"/>
          <p:cNvPicPr>
            <a:picLocks noChangeAspect="1" noChangeArrowheads="1"/>
          </p:cNvPicPr>
          <p:nvPr/>
        </p:nvPicPr>
        <p:blipFill>
          <a:blip r:embed="rId32"/>
          <a:stretch/>
        </p:blipFill>
        <p:spPr bwMode="auto">
          <a:xfrm>
            <a:off x="2749239" y="5667241"/>
            <a:ext cx="207168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6" name="Picture 85" descr="Russland -Flaggen quadratisch relief"/>
          <p:cNvPicPr>
            <a:picLocks noChangeAspect="1" noChangeArrowheads="1"/>
          </p:cNvPicPr>
          <p:nvPr/>
        </p:nvPicPr>
        <p:blipFill>
          <a:blip r:embed="rId33"/>
          <a:stretch/>
        </p:blipFill>
        <p:spPr bwMode="auto">
          <a:xfrm>
            <a:off x="8953624" y="5429977"/>
            <a:ext cx="207169" cy="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7" name="Grafik 67" descr="irak-fahne-006-quadratisch-relief-060x060_flaggenbilder.de.gif"/>
          <p:cNvPicPr>
            <a:picLocks noChangeAspect="1"/>
          </p:cNvPicPr>
          <p:nvPr/>
        </p:nvPicPr>
        <p:blipFill>
          <a:blip r:embed="rId34"/>
          <a:stretch/>
        </p:blipFill>
        <p:spPr bwMode="auto">
          <a:xfrm>
            <a:off x="2757497" y="5435974"/>
            <a:ext cx="20574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Abgerundetes Rechteck 122"/>
          <p:cNvSpPr/>
          <p:nvPr/>
        </p:nvSpPr>
        <p:spPr bwMode="auto">
          <a:xfrm>
            <a:off x="6838155" y="2742361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Abgerundetes Rechteck 122"/>
          <p:cNvSpPr/>
          <p:nvPr/>
        </p:nvSpPr>
        <p:spPr bwMode="auto">
          <a:xfrm>
            <a:off x="7300153" y="1807539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8" name="Grafik 84" descr="spanien.de.gif"/>
          <p:cNvPicPr>
            <a:picLocks noChangeAspect="1"/>
          </p:cNvPicPr>
          <p:nvPr/>
        </p:nvPicPr>
        <p:blipFill>
          <a:blip r:embed="rId35"/>
          <a:stretch/>
        </p:blipFill>
        <p:spPr bwMode="auto">
          <a:xfrm>
            <a:off x="10279421" y="4421699"/>
            <a:ext cx="20574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Abgerundetes Rechteck 122"/>
          <p:cNvSpPr/>
          <p:nvPr/>
        </p:nvSpPr>
        <p:spPr bwMode="auto">
          <a:xfrm>
            <a:off x="5518505" y="2532063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Picture 28" descr="Italien -Flaggen quadratisch relief">
            <a:hlinkClick r:id="rId36" tooltip="Italien -Flaggen quadratisch relief"/>
          </p:cNvPr>
          <p:cNvPicPr>
            <a:picLocks noChangeAspect="1" noChangeArrowheads="1"/>
          </p:cNvPicPr>
          <p:nvPr/>
        </p:nvPicPr>
        <p:blipFill>
          <a:blip r:embed="rId37"/>
          <a:stretch/>
        </p:blipFill>
        <p:spPr bwMode="auto">
          <a:xfrm>
            <a:off x="4417842" y="5198630"/>
            <a:ext cx="20574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Abgerundetes Rechteck 122"/>
          <p:cNvSpPr/>
          <p:nvPr/>
        </p:nvSpPr>
        <p:spPr bwMode="auto">
          <a:xfrm>
            <a:off x="5884694" y="2478883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Abgerundetes Rechteck 62"/>
          <p:cNvSpPr/>
          <p:nvPr/>
        </p:nvSpPr>
        <p:spPr bwMode="auto">
          <a:xfrm>
            <a:off x="3836194" y="3575158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sz="1400">
              <a:solidFill>
                <a:srgbClr val="FFFFFF"/>
              </a:solidFill>
              <a:latin typeface="MetaNormalLF-Roman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8"/>
          <a:stretch/>
        </p:blipFill>
        <p:spPr bwMode="auto">
          <a:xfrm>
            <a:off x="6095163" y="5445367"/>
            <a:ext cx="210593" cy="210593"/>
          </a:xfrm>
          <a:prstGeom prst="rect">
            <a:avLst/>
          </a:prstGeom>
        </p:spPr>
      </p:pic>
      <p:pic>
        <p:nvPicPr>
          <p:cNvPr id="64" name="Picture 24" descr="Indonesien -Flaggen quadratisch relief">
            <a:hlinkClick r:id="rId39" tooltip="Indonesien -Flaggen quadratisch relief"/>
          </p:cNvPr>
          <p:cNvPicPr>
            <a:picLocks noChangeAspect="1" noChangeArrowheads="1"/>
          </p:cNvPicPr>
          <p:nvPr/>
        </p:nvPicPr>
        <p:blipFill>
          <a:blip r:embed="rId40"/>
          <a:stretch/>
        </p:blipFill>
        <p:spPr bwMode="auto">
          <a:xfrm>
            <a:off x="2760148" y="5175009"/>
            <a:ext cx="203089" cy="20308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Abgerundetes Rechteck 131"/>
          <p:cNvSpPr/>
          <p:nvPr/>
        </p:nvSpPr>
        <p:spPr bwMode="auto">
          <a:xfrm>
            <a:off x="8114510" y="3822253"/>
            <a:ext cx="38100" cy="381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Abgerundetes Rechteck 122"/>
          <p:cNvSpPr/>
          <p:nvPr/>
        </p:nvSpPr>
        <p:spPr bwMode="auto">
          <a:xfrm>
            <a:off x="6465889" y="2662239"/>
            <a:ext cx="38100" cy="396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68" name="Text Box 52"/>
          <p:cNvSpPr txBox="1">
            <a:spLocks noChangeArrowheads="1"/>
          </p:cNvSpPr>
          <p:nvPr/>
        </p:nvSpPr>
        <p:spPr bwMode="auto">
          <a:xfrm>
            <a:off x="4598736" y="5169105"/>
            <a:ext cx="1645920" cy="75405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Italien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Japan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Kasachstan</a:t>
            </a:r>
            <a:endParaRPr/>
          </a:p>
        </p:txBody>
      </p:sp>
      <p:sp>
        <p:nvSpPr>
          <p:cNvPr id="69" name="Text Box 52"/>
          <p:cNvSpPr txBox="1">
            <a:spLocks noChangeArrowheads="1"/>
          </p:cNvSpPr>
          <p:nvPr/>
        </p:nvSpPr>
        <p:spPr bwMode="auto">
          <a:xfrm>
            <a:off x="6283573" y="5159871"/>
            <a:ext cx="1645920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Kirgisistan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Kolumbien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Kuba</a:t>
            </a:r>
            <a:endParaRPr/>
          </a:p>
        </p:txBody>
      </p:sp>
      <p:sp>
        <p:nvSpPr>
          <p:cNvPr id="70" name="Text Box 52"/>
          <p:cNvSpPr txBox="1">
            <a:spLocks noChangeArrowheads="1"/>
          </p:cNvSpPr>
          <p:nvPr/>
        </p:nvSpPr>
        <p:spPr bwMode="auto">
          <a:xfrm>
            <a:off x="7745357" y="5150460"/>
            <a:ext cx="1645920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Litauen</a:t>
            </a:r>
            <a:endParaRPr sz="1100" b="1">
              <a:solidFill>
                <a:srgbClr val="007CA8"/>
              </a:solidFill>
              <a:latin typeface="Meta Offc Pro"/>
            </a:endParaRPr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Niederlande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de-DE" sz="1100" b="1">
                <a:solidFill>
                  <a:srgbClr val="007CA8"/>
                </a:solidFill>
                <a:latin typeface="Meta Offc Pro"/>
              </a:rPr>
              <a:t>Pakistan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 flipV="1">
            <a:off x="0" y="1528279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 bwMode="auto">
          <a:xfrm flipV="1">
            <a:off x="0" y="6126926"/>
            <a:ext cx="12204700" cy="45719"/>
          </a:xfrm>
          <a:prstGeom prst="rect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0549824" y="93662"/>
            <a:ext cx="1295400" cy="1257300"/>
          </a:xfrm>
          <a:prstGeom prst="rect">
            <a:avLst/>
          </a:prstGeom>
        </p:spPr>
      </p:pic>
      <p:sp>
        <p:nvSpPr>
          <p:cNvPr id="10" name="Vertikaler Textplatzhalter 3"/>
          <p:cNvSpPr txBox="1"/>
          <p:nvPr/>
        </p:nvSpPr>
        <p:spPr bwMode="auto">
          <a:xfrm>
            <a:off x="1527963" y="1872269"/>
            <a:ext cx="9148774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/>
              <a:buNone/>
              <a:defRPr lang="de-DE" sz="2000" b="0" i="0" u="none" strike="noStrike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2397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503958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683942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938" indent="0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None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6pPr>
            <a:lvl7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7pPr>
            <a:lvl8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8pPr>
            <a:lvl9pPr marL="863926" indent="-143988" algn="l" defTabSz="914299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/>
              <a:buChar char="-"/>
              <a:defRPr sz="2000" b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9pPr>
          </a:lstStyle>
          <a:p>
            <a:pPr algn="just" defTabSz="91440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de-DE" sz="4000" b="1">
                <a:solidFill>
                  <a:srgbClr val="333F48"/>
                </a:solidFill>
                <a:latin typeface="Meta Offc Pro"/>
                <a:ea typeface="+mj-ea"/>
              </a:rPr>
              <a:t>Promotion</a:t>
            </a:r>
            <a:br>
              <a:rPr lang="de-DE" sz="3200" b="1">
                <a:solidFill>
                  <a:srgbClr val="0099CC"/>
                </a:solidFill>
                <a:latin typeface="MetaNormal-Roman"/>
                <a:ea typeface="ＭＳ Ｐゴシック"/>
              </a:rPr>
            </a:br>
            <a:br>
              <a:rPr lang="de-DE" sz="3200" b="1">
                <a:solidFill>
                  <a:srgbClr val="0099CC"/>
                </a:solidFill>
                <a:latin typeface="MetaNormal-Roman"/>
                <a:ea typeface="ＭＳ Ｐゴシック"/>
              </a:rPr>
            </a:br>
            <a:r>
              <a:rPr lang="de-DE" sz="2400">
                <a:latin typeface="Meta Offc Pro"/>
                <a:ea typeface="ＭＳ Ｐゴシック"/>
              </a:rPr>
              <a:t>Die</a:t>
            </a:r>
            <a:r>
              <a:rPr lang="de-DE" sz="2400">
                <a:solidFill>
                  <a:srgbClr val="0099CC"/>
                </a:solidFill>
                <a:latin typeface="Meta Offc Pro"/>
                <a:ea typeface="ＭＳ Ｐゴシック"/>
              </a:rPr>
              <a:t> 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Promotion</a:t>
            </a:r>
            <a:r>
              <a:rPr lang="de-DE" sz="2400">
                <a:solidFill>
                  <a:srgbClr val="0099CC"/>
                </a:solidFill>
                <a:latin typeface="Meta Offc Pro"/>
                <a:ea typeface="ＭＳ Ｐゴシック"/>
              </a:rPr>
              <a:t> </a:t>
            </a:r>
            <a:r>
              <a:rPr lang="de-DE" sz="2400">
                <a:latin typeface="Meta Offc Pro"/>
                <a:ea typeface="ＭＳ Ｐゴシック"/>
              </a:rPr>
              <a:t>(lat. promotio ‚Beförderung‘) ist die Verleihung des 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akademischen Grades</a:t>
            </a:r>
            <a:r>
              <a:rPr lang="de-DE" sz="2400">
                <a:solidFill>
                  <a:srgbClr val="0099CC"/>
                </a:solidFill>
                <a:latin typeface="Meta Offc Pro"/>
                <a:ea typeface="ＭＳ Ｐゴシック"/>
              </a:rPr>
              <a:t> </a:t>
            </a:r>
            <a:r>
              <a:rPr lang="de-DE" sz="2400">
                <a:latin typeface="Meta Offc Pro"/>
                <a:ea typeface="ＭＳ Ｐゴシック"/>
              </a:rPr>
              <a:t>eines</a:t>
            </a:r>
            <a:r>
              <a:rPr lang="de-DE" sz="2400">
                <a:solidFill>
                  <a:srgbClr val="0099CC"/>
                </a:solidFill>
                <a:latin typeface="Meta Offc Pro"/>
                <a:ea typeface="ＭＳ Ｐゴシック"/>
              </a:rPr>
              <a:t> 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Doktors </a:t>
            </a:r>
            <a:r>
              <a:rPr lang="de-DE" sz="2400">
                <a:latin typeface="Meta Offc Pro"/>
                <a:ea typeface="ＭＳ Ｐゴシック"/>
              </a:rPr>
              <a:t>oder einer 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Doktorin</a:t>
            </a:r>
            <a:r>
              <a:rPr lang="de-DE" sz="2400">
                <a:solidFill>
                  <a:srgbClr val="0099CC"/>
                </a:solidFill>
                <a:latin typeface="Meta Offc Pro"/>
                <a:ea typeface="ＭＳ Ｐゴシック"/>
              </a:rPr>
              <a:t> </a:t>
            </a:r>
            <a:r>
              <a:rPr lang="de-DE" sz="2400">
                <a:latin typeface="Meta Offc Pro"/>
                <a:ea typeface="ＭＳ Ｐゴシック"/>
              </a:rPr>
              <a:t>in einem bestimmten Studienfach und in Form einer Promotionsurkunde. Sie gilt als Nachweis der Befähigung zu vertiefter wissenschaftlicher Arbeit und beruht auf einer selbstständigen wissenschaftlichen Arbeit, der 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Dissertation</a:t>
            </a:r>
            <a:r>
              <a:rPr lang="de-DE" sz="2400">
                <a:latin typeface="Meta Offc Pro"/>
                <a:ea typeface="ＭＳ Ｐゴシック"/>
              </a:rPr>
              <a:t>, sowie einer mündlichen Prüfung (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Rigorosum</a:t>
            </a:r>
            <a:r>
              <a:rPr lang="de-DE" sz="2400">
                <a:latin typeface="Meta Offc Pro"/>
                <a:ea typeface="ＭＳ Ｐゴシック"/>
              </a:rPr>
              <a:t>, 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Disputation</a:t>
            </a:r>
            <a:r>
              <a:rPr lang="de-DE" sz="2400">
                <a:solidFill>
                  <a:srgbClr val="0099CC"/>
                </a:solidFill>
                <a:latin typeface="Meta Offc Pro"/>
                <a:ea typeface="ＭＳ Ｐゴシック"/>
              </a:rPr>
              <a:t> </a:t>
            </a:r>
            <a:r>
              <a:rPr lang="de-DE" sz="2400">
                <a:latin typeface="Meta Offc Pro"/>
                <a:ea typeface="ＭＳ Ｐゴシック"/>
              </a:rPr>
              <a:t>oder</a:t>
            </a:r>
            <a:r>
              <a:rPr lang="de-DE" sz="2400">
                <a:solidFill>
                  <a:srgbClr val="0099CC"/>
                </a:solidFill>
                <a:latin typeface="Meta Offc Pro"/>
                <a:ea typeface="ＭＳ Ｐゴシック"/>
              </a:rPr>
              <a:t> </a:t>
            </a:r>
            <a:r>
              <a:rPr lang="de-DE" sz="2400">
                <a:solidFill>
                  <a:srgbClr val="D3171B"/>
                </a:solidFill>
                <a:latin typeface="Meta Offc Pro"/>
                <a:ea typeface="ＭＳ Ｐゴシック"/>
              </a:rPr>
              <a:t>Kolloquium</a:t>
            </a:r>
            <a:r>
              <a:rPr lang="de-DE" sz="2400">
                <a:latin typeface="Meta Offc Pro"/>
                <a:ea typeface="ＭＳ Ｐゴシック"/>
              </a:rPr>
              <a:t>). Das Promotionsrecht besitzen Universitäten und (in Deutschland) ihnen gleichgestellte Hochschulen.</a:t>
            </a:r>
            <a:endParaRPr/>
          </a:p>
          <a:p>
            <a:pPr algn="just" defTabSz="91440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de-DE">
              <a:solidFill>
                <a:schemeClr val="accent1"/>
              </a:solidFill>
              <a:latin typeface="MetaNormal-Roman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r>
              <a:rPr lang="de-DE" b="1">
                <a:latin typeface="Meta Offc Pro"/>
              </a:rPr>
              <a:t> </a:t>
            </a:r>
            <a:endParaRPr/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 algn="just"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 b="1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  <a:p>
            <a:pPr>
              <a:spcBef>
                <a:spcPts val="0"/>
              </a:spcBef>
              <a:buSzPct val="85000"/>
              <a:defRPr/>
            </a:pPr>
            <a:endParaRPr lang="de-DE">
              <a:latin typeface="Meta Offc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1448</Words>
  <Application>Microsoft Office PowerPoint</Application>
  <DocSecurity>0</DocSecurity>
  <PresentationFormat>Benutzerdefiniert</PresentationFormat>
  <Paragraphs>543</Paragraphs>
  <Slides>37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4" baseType="lpstr">
      <vt:lpstr>Arial</vt:lpstr>
      <vt:lpstr>Calibri</vt:lpstr>
      <vt:lpstr>Meta Offc Pro</vt:lpstr>
      <vt:lpstr>MetaNormalLF-Roman</vt:lpstr>
      <vt:lpstr>MetaNormal-Roman</vt:lpstr>
      <vt:lpstr>MetaWebPro</vt:lpstr>
      <vt:lpstr>Universität Münster PowerPoint Master</vt:lpstr>
      <vt:lpstr>PowerPoint-Präsentation</vt:lpstr>
      <vt:lpstr>Promovendinnen/Promovenden vom Sommersemester 2024</vt:lpstr>
      <vt:lpstr>Anzahl der Promotionen in den Jahren 2002 – 2024</vt:lpstr>
      <vt:lpstr>Anzahl der Promotionen in den Jahren 2002 – 2024</vt:lpstr>
      <vt:lpstr>Anzahl der Promovendinnen/Promovenden</vt:lpstr>
      <vt:lpstr>Anzahl der Promovendinnen/Promovenden</vt:lpstr>
      <vt:lpstr>Anzahl der Promovendinnen/Promovenden</vt:lpstr>
      <vt:lpstr>Promovendinnen und Promovenden aus folgenden Ländern ab 2010</vt:lpstr>
      <vt:lpstr>PowerPoint-Präsentation</vt:lpstr>
      <vt:lpstr>PowerPoint-Präsentation</vt:lpstr>
      <vt:lpstr> The (100) Surface of Magnetite: Crystal Structure, Magnetism and Electronic States </vt:lpstr>
      <vt:lpstr>PowerPoint-Präsentation</vt:lpstr>
      <vt:lpstr>Soft-Emission Effects in High-Energy Processes</vt:lpstr>
      <vt:lpstr>Traction stress analysis of endothelial  cell mechanics in inflammatory response and leukocyte migration</vt:lpstr>
      <vt:lpstr> Photonic Neuromorphic Computing</vt:lpstr>
      <vt:lpstr>Theoretical analysis of structure formation and stability on pre-patterned surfaces</vt:lpstr>
      <vt:lpstr>Studies of Background Reduction via angle-selective Electron  Detection in the KATRIN Experiment</vt:lpstr>
      <vt:lpstr>Nanoscale structure and diffusion in Ge2Sb2Te5 phase change material</vt:lpstr>
      <vt:lpstr>Spin-Orbit and Exchange Interaction in Ultrathin Magnetic Films on W(110)</vt:lpstr>
      <vt:lpstr>Theory of solid state single photon emitters: From incoherent to coherent spectroscopy</vt:lpstr>
      <vt:lpstr>Mechanical Properties and Microstructural Evolution of CoCrFeNi High-Entropy Alloys after Deformation and Annealing</vt:lpstr>
      <vt:lpstr>Modification of a bulk metallic glass by minor alloying and swift heavy ion irradiation</vt:lpstr>
      <vt:lpstr>Understanding structure and chemistry  of electrode / electrolyte interfaces in lithium-ion batteries</vt:lpstr>
      <vt:lpstr>Electronic Excitations in Layered Materials: Interlayer Excitions, Image Charge Effect and Effects of Mechanical Strain</vt:lpstr>
      <vt:lpstr>On Baryon Sigma Terms from Lattice QCD with Wilson Quarks: From Renormalisation &amp; Improvement to the Direct Determination</vt:lpstr>
      <vt:lpstr>Atomic mobility and viscoplastic deformation in metallic (nano-)glasses</vt:lpstr>
      <vt:lpstr>Analysis of the Structure of the Proton using  Markov Chain Monte Carlo Methods</vt:lpstr>
      <vt:lpstr> New advances in mapping structures in the Earth's mantle with out-of-plane waves </vt:lpstr>
      <vt:lpstr>Implementierung, Weiterentwicklung und Anwendung CEST MRT-basierter Methoden</vt:lpstr>
      <vt:lpstr> Spin-Orbit Effects on Free-Electronlike States at the Hexagonal Surfaces of Platinum and Rhenium</vt:lpstr>
      <vt:lpstr> Characterization of on-surface synthesized, functional nanostructures by advanced scanning probe techniques with atomically defined probe tips</vt:lpstr>
      <vt:lpstr> Structure and Relaxation Dynamics in novel Glass Systems</vt:lpstr>
      <vt:lpstr> Superconducting Single-Photon Detectors for Integrated Quantum Technology</vt:lpstr>
      <vt:lpstr> Quasiphasenanpassung von hohen Harmonischen in einem dichtemodulierten Aluminiumplasma</vt:lpstr>
      <vt:lpstr>Gelöbnis</vt:lpstr>
      <vt:lpstr>PowerPoint-Präsentation</vt:lpstr>
      <vt:lpstr>PowerPoint-Präsentation</vt:lpstr>
    </vt:vector>
  </TitlesOfParts>
  <Manager/>
  <Company>Westfälische Wilhelms-Universität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subject/>
  <dc:creator>Thieleke, Christine</dc:creator>
  <cp:keywords/>
  <dc:description/>
  <cp:lastModifiedBy>Sander, Miriam</cp:lastModifiedBy>
  <cp:revision>358</cp:revision>
  <dcterms:created xsi:type="dcterms:W3CDTF">2019-09-05T07:16:21Z</dcterms:created>
  <dcterms:modified xsi:type="dcterms:W3CDTF">2024-07-22T09:05:02Z</dcterms:modified>
  <cp:category/>
  <dc:identifier/>
  <cp:contentStatus/>
  <dc:language/>
  <cp:version/>
</cp:coreProperties>
</file>