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03" r:id="rId1"/>
  </p:sldMasterIdLst>
  <p:notesMasterIdLst>
    <p:notesMasterId r:id="rId57"/>
  </p:notesMasterIdLst>
  <p:sldIdLst>
    <p:sldId id="256" r:id="rId2"/>
    <p:sldId id="263" r:id="rId3"/>
    <p:sldId id="266" r:id="rId4"/>
    <p:sldId id="737" r:id="rId5"/>
    <p:sldId id="742" r:id="rId6"/>
    <p:sldId id="743" r:id="rId7"/>
    <p:sldId id="738" r:id="rId8"/>
    <p:sldId id="739" r:id="rId9"/>
    <p:sldId id="744" r:id="rId10"/>
    <p:sldId id="745" r:id="rId11"/>
    <p:sldId id="746" r:id="rId12"/>
    <p:sldId id="747" r:id="rId13"/>
    <p:sldId id="749" r:id="rId14"/>
    <p:sldId id="750" r:id="rId15"/>
    <p:sldId id="753" r:id="rId16"/>
    <p:sldId id="752" r:id="rId17"/>
    <p:sldId id="748" r:id="rId18"/>
    <p:sldId id="754" r:id="rId19"/>
    <p:sldId id="789" r:id="rId20"/>
    <p:sldId id="792" r:id="rId21"/>
    <p:sldId id="790" r:id="rId22"/>
    <p:sldId id="756" r:id="rId23"/>
    <p:sldId id="757" r:id="rId24"/>
    <p:sldId id="758" r:id="rId25"/>
    <p:sldId id="759" r:id="rId26"/>
    <p:sldId id="760" r:id="rId27"/>
    <p:sldId id="762" r:id="rId28"/>
    <p:sldId id="763" r:id="rId29"/>
    <p:sldId id="764" r:id="rId30"/>
    <p:sldId id="765" r:id="rId31"/>
    <p:sldId id="766" r:id="rId32"/>
    <p:sldId id="767" r:id="rId33"/>
    <p:sldId id="768" r:id="rId34"/>
    <p:sldId id="769" r:id="rId35"/>
    <p:sldId id="770" r:id="rId36"/>
    <p:sldId id="771" r:id="rId37"/>
    <p:sldId id="773" r:id="rId38"/>
    <p:sldId id="772" r:id="rId39"/>
    <p:sldId id="774" r:id="rId40"/>
    <p:sldId id="775" r:id="rId41"/>
    <p:sldId id="793" r:id="rId42"/>
    <p:sldId id="791" r:id="rId43"/>
    <p:sldId id="779" r:id="rId44"/>
    <p:sldId id="778" r:id="rId45"/>
    <p:sldId id="781" r:id="rId46"/>
    <p:sldId id="782" r:id="rId47"/>
    <p:sldId id="783" r:id="rId48"/>
    <p:sldId id="780" r:id="rId49"/>
    <p:sldId id="784" r:id="rId50"/>
    <p:sldId id="785" r:id="rId51"/>
    <p:sldId id="786" r:id="rId52"/>
    <p:sldId id="788" r:id="rId53"/>
    <p:sldId id="787" r:id="rId54"/>
    <p:sldId id="740" r:id="rId55"/>
    <p:sldId id="741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0BF"/>
    <a:srgbClr val="FF7E79"/>
    <a:srgbClr val="FF8A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71"/>
    <p:restoredTop sz="94223"/>
  </p:normalViewPr>
  <p:slideViewPr>
    <p:cSldViewPr snapToGrid="0" snapToObjects="1">
      <p:cViewPr varScale="1">
        <p:scale>
          <a:sx n="124" d="100"/>
          <a:sy n="124" d="100"/>
        </p:scale>
        <p:origin x="7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EE-B04C-AD9B-017EEF6C0AC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9EE-B04C-AD9B-017EEF6C0A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2112030832"/>
        <c:axId val="2121831840"/>
      </c:barChart>
      <c:catAx>
        <c:axId val="2112030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E"/>
          </a:p>
        </c:txPr>
        <c:crossAx val="2121831840"/>
        <c:crosses val="autoZero"/>
        <c:auto val="1"/>
        <c:lblAlgn val="ctr"/>
        <c:lblOffset val="100"/>
        <c:noMultiLvlLbl val="0"/>
      </c:catAx>
      <c:valAx>
        <c:axId val="2121831840"/>
        <c:scaling>
          <c:orientation val="minMax"/>
          <c:max val="1"/>
        </c:scaling>
        <c:delete val="1"/>
        <c:axPos val="l"/>
        <c:numFmt formatCode="General" sourceLinked="1"/>
        <c:majorTickMark val="out"/>
        <c:minorTickMark val="none"/>
        <c:tickLblPos val="nextTo"/>
        <c:crossAx val="211203083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0A6-B84D-AFDF-5BF0986B7FE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0A6-B84D-AFDF-5BF0986B7F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2112030832"/>
        <c:axId val="2121831840"/>
      </c:barChart>
      <c:catAx>
        <c:axId val="2112030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E"/>
          </a:p>
        </c:txPr>
        <c:crossAx val="2121831840"/>
        <c:crosses val="autoZero"/>
        <c:auto val="1"/>
        <c:lblAlgn val="ctr"/>
        <c:lblOffset val="100"/>
        <c:noMultiLvlLbl val="0"/>
      </c:catAx>
      <c:valAx>
        <c:axId val="2121831840"/>
        <c:scaling>
          <c:orientation val="minMax"/>
          <c:max val="1"/>
        </c:scaling>
        <c:delete val="1"/>
        <c:axPos val="l"/>
        <c:numFmt formatCode="General" sourceLinked="1"/>
        <c:majorTickMark val="out"/>
        <c:minorTickMark val="none"/>
        <c:tickLblPos val="nextTo"/>
        <c:crossAx val="211203083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DE7-FA44-9E96-EB64EDCB1F5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DE7-FA44-9E96-EB64EDCB1F5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2112030832"/>
        <c:axId val="2121831840"/>
      </c:barChart>
      <c:catAx>
        <c:axId val="2112030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E"/>
          </a:p>
        </c:txPr>
        <c:crossAx val="2121831840"/>
        <c:crosses val="autoZero"/>
        <c:auto val="1"/>
        <c:lblAlgn val="ctr"/>
        <c:lblOffset val="100"/>
        <c:noMultiLvlLbl val="0"/>
      </c:catAx>
      <c:valAx>
        <c:axId val="2121831840"/>
        <c:scaling>
          <c:orientation val="minMax"/>
          <c:max val="1"/>
        </c:scaling>
        <c:delete val="1"/>
        <c:axPos val="l"/>
        <c:numFmt formatCode="General" sourceLinked="1"/>
        <c:majorTickMark val="out"/>
        <c:minorTickMark val="none"/>
        <c:tickLblPos val="nextTo"/>
        <c:crossAx val="211203083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E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B8-3744-A2E1-EB2EB3A4815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0.95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0B8-3744-A2E1-EB2EB3A481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2112030832"/>
        <c:axId val="2121831840"/>
      </c:barChart>
      <c:catAx>
        <c:axId val="2112030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E"/>
          </a:p>
        </c:txPr>
        <c:crossAx val="2121831840"/>
        <c:crosses val="autoZero"/>
        <c:auto val="1"/>
        <c:lblAlgn val="ctr"/>
        <c:lblOffset val="100"/>
        <c:noMultiLvlLbl val="0"/>
      </c:catAx>
      <c:valAx>
        <c:axId val="21218318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1203083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E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FE4-FE4C-A296-8D672E3926F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FE4-FE4C-A296-8D672E3926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2112030832"/>
        <c:axId val="2121831840"/>
      </c:barChart>
      <c:catAx>
        <c:axId val="2112030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E"/>
          </a:p>
        </c:txPr>
        <c:crossAx val="2121831840"/>
        <c:crosses val="autoZero"/>
        <c:auto val="1"/>
        <c:lblAlgn val="ctr"/>
        <c:lblOffset val="100"/>
        <c:noMultiLvlLbl val="0"/>
      </c:catAx>
      <c:valAx>
        <c:axId val="2121831840"/>
        <c:scaling>
          <c:orientation val="minMax"/>
          <c:max val="1"/>
        </c:scaling>
        <c:delete val="1"/>
        <c:axPos val="l"/>
        <c:numFmt formatCode="General" sourceLinked="1"/>
        <c:majorTickMark val="out"/>
        <c:minorTickMark val="none"/>
        <c:tickLblPos val="nextTo"/>
        <c:crossAx val="211203083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E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05-5540-946E-DAC6D61394F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205-5540-946E-DAC6D61394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2112030832"/>
        <c:axId val="2121831840"/>
      </c:barChart>
      <c:catAx>
        <c:axId val="2112030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E"/>
          </a:p>
        </c:txPr>
        <c:crossAx val="2121831840"/>
        <c:crosses val="autoZero"/>
        <c:auto val="1"/>
        <c:lblAlgn val="ctr"/>
        <c:lblOffset val="100"/>
        <c:noMultiLvlLbl val="0"/>
      </c:catAx>
      <c:valAx>
        <c:axId val="2121831840"/>
        <c:scaling>
          <c:orientation val="minMax"/>
          <c:max val="1"/>
        </c:scaling>
        <c:delete val="1"/>
        <c:axPos val="l"/>
        <c:numFmt formatCode="General" sourceLinked="1"/>
        <c:majorTickMark val="out"/>
        <c:minorTickMark val="none"/>
        <c:tickLblPos val="nextTo"/>
        <c:crossAx val="211203083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E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0CF-8145-B7DA-581A77464DD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0.9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0CF-8145-B7DA-581A77464DD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2112030832"/>
        <c:axId val="2121831840"/>
      </c:barChart>
      <c:catAx>
        <c:axId val="2112030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E"/>
          </a:p>
        </c:txPr>
        <c:crossAx val="2121831840"/>
        <c:crosses val="autoZero"/>
        <c:auto val="1"/>
        <c:lblAlgn val="ctr"/>
        <c:lblOffset val="100"/>
        <c:noMultiLvlLbl val="0"/>
      </c:catAx>
      <c:valAx>
        <c:axId val="2121831840"/>
        <c:scaling>
          <c:orientation val="minMax"/>
          <c:max val="1"/>
        </c:scaling>
        <c:delete val="1"/>
        <c:axPos val="l"/>
        <c:numFmt formatCode="General" sourceLinked="1"/>
        <c:majorTickMark val="out"/>
        <c:minorTickMark val="none"/>
        <c:tickLblPos val="nextTo"/>
        <c:crossAx val="211203083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E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7A-9244-8897-1C9B0B9048D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/>
              <a:lightRig rig="threePt" dir="t"/>
            </a:scene3d>
          </c:spPr>
          <c:invertIfNegative val="0"/>
          <c:cat>
            <c:strRef>
              <c:f>Sheet1!$A$2</c:f>
              <c:strCache>
                <c:ptCount val="1"/>
                <c:pt idx="0">
                  <c:v> 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0.95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67A-9244-8897-1C9B0B9048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2112030832"/>
        <c:axId val="2121831840"/>
      </c:barChart>
      <c:catAx>
        <c:axId val="2112030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DE"/>
          </a:p>
        </c:txPr>
        <c:crossAx val="2121831840"/>
        <c:crosses val="autoZero"/>
        <c:auto val="1"/>
        <c:lblAlgn val="ctr"/>
        <c:lblOffset val="100"/>
        <c:noMultiLvlLbl val="0"/>
      </c:catAx>
      <c:valAx>
        <c:axId val="212183184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112030832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401830-A665-114E-98D6-B728185FEA0B}" type="datetimeFigureOut">
              <a:rPr lang="en-GB" smtClean="0"/>
              <a:t>26/09/2023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BF81A-3E81-274B-90A2-0A51F25FFEB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74489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1-4, 6: Planning book</a:t>
            </a:r>
          </a:p>
          <a:p>
            <a:r>
              <a:rPr lang="en-GB" dirty="0"/>
              <a:t>5, 7: AIMA</a:t>
            </a:r>
          </a:p>
          <a:p>
            <a:r>
              <a:rPr lang="en-GB"/>
              <a:t>8: Rao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0734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81602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58578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Rao also on how to give a talk/write a paper: http://</a:t>
            </a:r>
            <a:r>
              <a:rPr lang="en-GB" dirty="0" err="1"/>
              <a:t>rakaposhi.eas.asu.edu</a:t>
            </a:r>
            <a:r>
              <a:rPr lang="en-GB" dirty="0"/>
              <a:t>/</a:t>
            </a:r>
            <a:r>
              <a:rPr lang="en-GB" dirty="0" err="1"/>
              <a:t>ijcai</a:t>
            </a:r>
            <a:r>
              <a:rPr lang="en-GB" dirty="0"/>
              <a:t>-dc-</a:t>
            </a:r>
            <a:r>
              <a:rPr lang="en-GB" dirty="0" err="1"/>
              <a:t>talk.html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9099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go beyond planning with their own models of the world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1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393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2068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69227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PPE: concise by focus on plan, easy to compute; may reveal too much/irrelevant info, ignores other differences that may have contributed (not complete)</a:t>
            </a:r>
          </a:p>
          <a:p>
            <a:r>
              <a:rPr lang="en-GB" dirty="0"/>
              <a:t>MPE: easy to compute, complete; not concise; may reveal too much/irrelevant info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8928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19249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MCE = hand-tucked : hand-tucked is already in effect of tuck of human’s model</a:t>
            </a:r>
          </a:p>
          <a:p>
            <a:r>
              <a:rPr lang="en-GB" dirty="0"/>
              <a:t>If human were to find out that crouched is a precondition of move, then MCE no longer valid (according to model including MCE update: robot now has to tuck and crouch before move); MME still holds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5BF81A-3E81-274B-90A2-0A51F25FFEBC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5870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8402" y="196200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8402" y="3240000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0001" y="6069200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Linie">
            <a:extLst>
              <a:ext uri="{FF2B5EF4-FFF2-40B4-BE49-F238E27FC236}">
                <a16:creationId xmlns:a16="http://schemas.microsoft.com/office/drawing/2014/main" id="{8ACF9709-FDEF-994C-B10A-21B8BF8EFD73}"/>
              </a:ext>
            </a:extLst>
          </p:cNvPr>
          <p:cNvSpPr/>
          <p:nvPr/>
        </p:nvSpPr>
        <p:spPr>
          <a:xfrm>
            <a:off x="0" y="5642640"/>
            <a:ext cx="12191301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grpSp>
        <p:nvGrpSpPr>
          <p:cNvPr id="57" name="Türmchen">
            <a:extLst>
              <a:ext uri="{FF2B5EF4-FFF2-40B4-BE49-F238E27FC236}">
                <a16:creationId xmlns:a16="http://schemas.microsoft.com/office/drawing/2014/main" id="{C2786F34-A14B-7149-A1A4-26264A5B322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687276" y="1035715"/>
            <a:ext cx="3504724" cy="4606925"/>
            <a:chOff x="3550" y="652"/>
            <a:chExt cx="2210" cy="2902"/>
          </a:xfrm>
        </p:grpSpPr>
        <p:sp>
          <p:nvSpPr>
            <p:cNvPr id="58" name="Glocken">
              <a:extLst>
                <a:ext uri="{FF2B5EF4-FFF2-40B4-BE49-F238E27FC236}">
                  <a16:creationId xmlns:a16="http://schemas.microsoft.com/office/drawing/2014/main" id="{897961CD-E1C4-4F4A-AA14-A9A0813CD3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4D89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59" name="Glocken innen">
              <a:extLst>
                <a:ext uri="{FF2B5EF4-FFF2-40B4-BE49-F238E27FC236}">
                  <a16:creationId xmlns:a16="http://schemas.microsoft.com/office/drawing/2014/main" id="{C8B100EB-0FE2-5448-BA66-AA7E5BDD4A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3278A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60" name="Türmchen">
              <a:extLst>
                <a:ext uri="{FF2B5EF4-FFF2-40B4-BE49-F238E27FC236}">
                  <a16:creationId xmlns:a16="http://schemas.microsoft.com/office/drawing/2014/main" id="{EF9E2494-27ED-FD47-AA47-B55DC5A659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61" name="Linien">
              <a:extLst>
                <a:ext uri="{FF2B5EF4-FFF2-40B4-BE49-F238E27FC236}">
                  <a16:creationId xmlns:a16="http://schemas.microsoft.com/office/drawing/2014/main" id="{275F8786-5C13-354C-B4A7-47655C5ED3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</p:grpSp>
      <p:grpSp>
        <p:nvGrpSpPr>
          <p:cNvPr id="73" name="Regieanweisungen">
            <a:extLst>
              <a:ext uri="{FF2B5EF4-FFF2-40B4-BE49-F238E27FC236}">
                <a16:creationId xmlns:a16="http://schemas.microsoft.com/office/drawing/2014/main" id="{3A23A438-E371-914B-A807-0E0A5D9BA265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74" name="Linie">
              <a:extLst>
                <a:ext uri="{FF2B5EF4-FFF2-40B4-BE49-F238E27FC236}">
                  <a16:creationId xmlns:a16="http://schemas.microsoft.com/office/drawing/2014/main" id="{66A7282E-E6D2-A84D-9891-C685DDBC1096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Linie">
              <a:extLst>
                <a:ext uri="{FF2B5EF4-FFF2-40B4-BE49-F238E27FC236}">
                  <a16:creationId xmlns:a16="http://schemas.microsoft.com/office/drawing/2014/main" id="{C0DABCCF-2814-584B-9A9E-F2A36D2C3090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Linie">
              <a:extLst>
                <a:ext uri="{FF2B5EF4-FFF2-40B4-BE49-F238E27FC236}">
                  <a16:creationId xmlns:a16="http://schemas.microsoft.com/office/drawing/2014/main" id="{D3629D8F-6C40-8248-8619-674EAE2CCB08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Linie">
              <a:extLst>
                <a:ext uri="{FF2B5EF4-FFF2-40B4-BE49-F238E27FC236}">
                  <a16:creationId xmlns:a16="http://schemas.microsoft.com/office/drawing/2014/main" id="{C9DB8BEB-F5D8-154B-AB88-ABE9BF30F8E6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Linie">
              <a:extLst>
                <a:ext uri="{FF2B5EF4-FFF2-40B4-BE49-F238E27FC236}">
                  <a16:creationId xmlns:a16="http://schemas.microsoft.com/office/drawing/2014/main" id="{D16B4BFE-487A-344D-913F-8E929692C6C2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Linie">
              <a:extLst>
                <a:ext uri="{FF2B5EF4-FFF2-40B4-BE49-F238E27FC236}">
                  <a16:creationId xmlns:a16="http://schemas.microsoft.com/office/drawing/2014/main" id="{905B7DD5-57E2-DC4E-9121-9ECBF0008D7C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Linie">
              <a:extLst>
                <a:ext uri="{FF2B5EF4-FFF2-40B4-BE49-F238E27FC236}">
                  <a16:creationId xmlns:a16="http://schemas.microsoft.com/office/drawing/2014/main" id="{9B3ECF95-13DB-9D42-BAFD-31ABD4373FDA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Linie">
              <a:extLst>
                <a:ext uri="{FF2B5EF4-FFF2-40B4-BE49-F238E27FC236}">
                  <a16:creationId xmlns:a16="http://schemas.microsoft.com/office/drawing/2014/main" id="{6F8DE9E6-D343-104B-9839-5629A47B601A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Linie">
              <a:extLst>
                <a:ext uri="{FF2B5EF4-FFF2-40B4-BE49-F238E27FC236}">
                  <a16:creationId xmlns:a16="http://schemas.microsoft.com/office/drawing/2014/main" id="{6249EA10-9AD9-5546-9E11-04B977DD959F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Linie">
              <a:extLst>
                <a:ext uri="{FF2B5EF4-FFF2-40B4-BE49-F238E27FC236}">
                  <a16:creationId xmlns:a16="http://schemas.microsoft.com/office/drawing/2014/main" id="{BBE723E7-4F58-1641-9D96-3E75670DF995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livng.knowledge">
            <a:extLst>
              <a:ext uri="{FF2B5EF4-FFF2-40B4-BE49-F238E27FC236}">
                <a16:creationId xmlns:a16="http://schemas.microsoft.com/office/drawing/2014/main" id="{B047EBDB-25E0-3349-8C4B-88673F3FCFC2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pic>
        <p:nvPicPr>
          <p:cNvPr id="4" name="Grafik 1">
            <a:extLst>
              <a:ext uri="{FF2B5EF4-FFF2-40B4-BE49-F238E27FC236}">
                <a16:creationId xmlns:a16="http://schemas.microsoft.com/office/drawing/2014/main" id="{EF30B318-F6E7-ED2A-610E-2E91ECB553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578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  <p15:guide id="13" orient="horz" pos="1236" userDrawn="1">
          <p15:clr>
            <a:srgbClr val="FBAE40"/>
          </p15:clr>
        </p15:guide>
        <p15:guide id="14" orient="horz" pos="2040" userDrawn="1">
          <p15:clr>
            <a:srgbClr val="FBAE40"/>
          </p15:clr>
        </p15:guide>
        <p15:guide id="15" pos="301" userDrawn="1">
          <p15:clr>
            <a:srgbClr val="FBAE40"/>
          </p15:clr>
        </p15:guide>
        <p15:guide id="16" pos="737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+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1826" y="2615519"/>
            <a:ext cx="5572334" cy="3290393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7843" y="2615519"/>
            <a:ext cx="5573833" cy="3290393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E951C31-C6BD-824C-BF6E-8C71F39EAA7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9624" y="1666800"/>
            <a:ext cx="5574533" cy="823912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743" indent="0">
              <a:buNone/>
              <a:defRPr sz="1998" b="1"/>
            </a:lvl2pPr>
            <a:lvl3pPr marL="913486" indent="0">
              <a:buNone/>
              <a:defRPr sz="1798" b="1"/>
            </a:lvl3pPr>
            <a:lvl4pPr marL="1370228" indent="0">
              <a:buNone/>
              <a:defRPr sz="1598" b="1"/>
            </a:lvl4pPr>
            <a:lvl5pPr marL="1826971" indent="0">
              <a:buNone/>
              <a:defRPr sz="1598" b="1"/>
            </a:lvl5pPr>
            <a:lvl6pPr marL="2283714" indent="0">
              <a:buNone/>
              <a:defRPr sz="1598" b="1"/>
            </a:lvl6pPr>
            <a:lvl7pPr marL="2740457" indent="0">
              <a:buNone/>
              <a:defRPr sz="1598" b="1"/>
            </a:lvl7pPr>
            <a:lvl8pPr marL="3197200" indent="0">
              <a:buNone/>
              <a:defRPr sz="1598" b="1"/>
            </a:lvl8pPr>
            <a:lvl9pPr marL="3653942" indent="0">
              <a:buNone/>
              <a:defRPr sz="1598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770AB22-F3E9-294E-99D4-9AB1D452A1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7840" y="1666800"/>
            <a:ext cx="5573834" cy="823912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743" indent="0">
              <a:buNone/>
              <a:defRPr sz="1998" b="1"/>
            </a:lvl2pPr>
            <a:lvl3pPr marL="913486" indent="0">
              <a:buNone/>
              <a:defRPr sz="1798" b="1"/>
            </a:lvl3pPr>
            <a:lvl4pPr marL="1370228" indent="0">
              <a:buNone/>
              <a:defRPr sz="1598" b="1"/>
            </a:lvl4pPr>
            <a:lvl5pPr marL="1826971" indent="0">
              <a:buNone/>
              <a:defRPr sz="1598" b="1"/>
            </a:lvl5pPr>
            <a:lvl6pPr marL="2283714" indent="0">
              <a:buNone/>
              <a:defRPr sz="1598" b="1"/>
            </a:lvl6pPr>
            <a:lvl7pPr marL="2740457" indent="0">
              <a:buNone/>
              <a:defRPr sz="1598" b="1"/>
            </a:lvl7pPr>
            <a:lvl8pPr marL="3197200" indent="0">
              <a:buNone/>
              <a:defRPr sz="1598" b="1"/>
            </a:lvl8pPr>
            <a:lvl9pPr marL="3653942" indent="0">
              <a:buNone/>
              <a:defRPr sz="1598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7C6A65A7-1CBA-0D4F-B9D8-6D61E7871B6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B6433E5C-9FED-DA4C-8DE8-B99B9F30010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APA</a:t>
            </a:r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AFD26347-1A0A-784C-8CCF-ACBD593832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Linie">
            <a:extLst>
              <a:ext uri="{FF2B5EF4-FFF2-40B4-BE49-F238E27FC236}">
                <a16:creationId xmlns:a16="http://schemas.microsoft.com/office/drawing/2014/main" id="{5D1988EE-945D-DC4D-B6FF-84072DB78E01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1190402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de-DE" dirty="0"/>
              <a:t>Headline einfügen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E86D8077-4372-5146-B398-83C6882281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ED1D1C23-05DC-0441-B5B6-BAAFF83BB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APA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A2DC22DA-6370-FE48-9C40-D6A00D4599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9" name="Linie">
            <a:extLst>
              <a:ext uri="{FF2B5EF4-FFF2-40B4-BE49-F238E27FC236}">
                <a16:creationId xmlns:a16="http://schemas.microsoft.com/office/drawing/2014/main" id="{9885FC69-7E8B-8346-A374-037CEFCE3D22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31856392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9" pos="227">
          <p15:clr>
            <a:srgbClr val="FBAE40"/>
          </p15:clr>
        </p15:guide>
        <p15:guide id="10" pos="7461">
          <p15:clr>
            <a:srgbClr val="FBAE40"/>
          </p15:clr>
        </p15:guide>
        <p15:guide id="16" orient="horz" pos="1463" userDrawn="1">
          <p15:clr>
            <a:srgbClr val="FBAE40"/>
          </p15:clr>
        </p15:guide>
        <p15:guide id="17" orient="horz" pos="3618" userDrawn="1">
          <p15:clr>
            <a:srgbClr val="FBAE40"/>
          </p15:clr>
        </p15:guide>
        <p15:guide id="18" orient="horz" pos="851" userDrawn="1">
          <p15:clr>
            <a:srgbClr val="FBAE40"/>
          </p15:clr>
        </p15:guide>
        <p15:guide id="19" pos="301" userDrawn="1">
          <p15:clr>
            <a:srgbClr val="FBAE40"/>
          </p15:clr>
        </p15:guide>
        <p15:guide id="20" pos="7379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8F6EC800-7BF9-D54E-995A-94C9F9BADF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6E503AAE-E423-DB45-AD86-48BA80EA3D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APA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C952AEFA-84D8-9443-9CEB-F8F56C994F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Linie">
            <a:extLst>
              <a:ext uri="{FF2B5EF4-FFF2-40B4-BE49-F238E27FC236}">
                <a16:creationId xmlns:a16="http://schemas.microsoft.com/office/drawing/2014/main" id="{9EE9B35D-3696-2543-AF9A-6BB5766D66BB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2858742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11" orient="horz" pos="1463" userDrawn="1">
          <p15:clr>
            <a:srgbClr val="FBAE40"/>
          </p15:clr>
        </p15:guide>
        <p15:guide id="12" orient="horz" pos="3618" userDrawn="1">
          <p15:clr>
            <a:srgbClr val="FBAE40"/>
          </p15:clr>
        </p15:guide>
        <p15:guide id="13" orient="horz" pos="851" userDrawn="1">
          <p15:clr>
            <a:srgbClr val="FBAE40"/>
          </p15:clr>
        </p15:guide>
        <p15:guide id="14" pos="301" userDrawn="1">
          <p15:clr>
            <a:srgbClr val="FBAE40"/>
          </p15:clr>
        </p15:guide>
        <p15:guide id="15" pos="7379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anz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9995DF37-38DF-074D-8192-E1A584FD7B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5E1DC7D-227B-E4B8-B03E-633258849192}"/>
              </a:ext>
            </a:extLst>
          </p:cNvPr>
          <p:cNvSpPr/>
          <p:nvPr/>
        </p:nvSpPr>
        <p:spPr>
          <a:xfrm>
            <a:off x="268941" y="228600"/>
            <a:ext cx="2277035" cy="53788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1739153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11" orient="horz" pos="1463" userDrawn="1">
          <p15:clr>
            <a:srgbClr val="FBAE40"/>
          </p15:clr>
        </p15:guide>
        <p15:guide id="12" orient="horz" pos="3618" userDrawn="1">
          <p15:clr>
            <a:srgbClr val="FBAE40"/>
          </p15:clr>
        </p15:guide>
        <p15:guide id="13" orient="horz" pos="851" userDrawn="1">
          <p15:clr>
            <a:srgbClr val="FBAE40"/>
          </p15:clr>
        </p15:guide>
        <p15:guide id="14" pos="301" userDrawn="1">
          <p15:clr>
            <a:srgbClr val="FBAE40"/>
          </p15:clr>
        </p15:guide>
        <p15:guide id="15" pos="7379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// 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70412" y="1019190"/>
            <a:ext cx="5494742" cy="108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  <a:br>
              <a:rPr lang="de-DE" dirty="0"/>
            </a:br>
            <a:r>
              <a:rPr lang="de-DE" dirty="0"/>
              <a:t>über zwei Zeilen</a:t>
            </a:r>
          </a:p>
        </p:txBody>
      </p:sp>
      <p:sp>
        <p:nvSpPr>
          <p:cNvPr id="6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9625" y="2369580"/>
            <a:ext cx="5494742" cy="3373994"/>
          </a:xfrm>
        </p:spPr>
        <p:txBody>
          <a:bodyPr vert="horz"/>
          <a:lstStyle>
            <a:lvl1pPr>
              <a:defRPr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6313152" y="1512000"/>
            <a:ext cx="5518523" cy="3028680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1199"/>
            </a:lvl1pPr>
          </a:lstStyle>
          <a:p>
            <a:r>
              <a:rPr lang="de-DE" dirty="0"/>
              <a:t>Platzhalter für ein Bild (Format: 4:3)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13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6313152" y="4680002"/>
            <a:ext cx="5518726" cy="1063575"/>
          </a:xfrm>
        </p:spPr>
        <p:txBody>
          <a:bodyPr vert="horz"/>
          <a:lstStyle>
            <a:lvl1pPr marL="0" indent="0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9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C6D58E90-194C-274B-8399-616475266D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14" name="Fußzeilenplatzhalter 4">
            <a:extLst>
              <a:ext uri="{FF2B5EF4-FFF2-40B4-BE49-F238E27FC236}">
                <a16:creationId xmlns:a16="http://schemas.microsoft.com/office/drawing/2014/main" id="{9644BF75-828E-C94C-A7AA-0D73825FED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APA</a:t>
            </a:r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42F02FE4-B132-6944-915C-2BF6E9BC09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16" name="Linie">
            <a:extLst>
              <a:ext uri="{FF2B5EF4-FFF2-40B4-BE49-F238E27FC236}">
                <a16:creationId xmlns:a16="http://schemas.microsoft.com/office/drawing/2014/main" id="{139920B9-F07E-8246-B59F-A38AA9EC7E83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34188390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9" pos="227">
          <p15:clr>
            <a:srgbClr val="FBAE40"/>
          </p15:clr>
        </p15:guide>
        <p15:guide id="10" pos="7461">
          <p15:clr>
            <a:srgbClr val="FBAE40"/>
          </p15:clr>
        </p15:guide>
        <p15:guide id="16" orient="horz" pos="3618" userDrawn="1">
          <p15:clr>
            <a:srgbClr val="FBAE40"/>
          </p15:clr>
        </p15:guide>
        <p15:guide id="17" orient="horz" pos="851" userDrawn="1">
          <p15:clr>
            <a:srgbClr val="FBAE40"/>
          </p15:clr>
        </p15:guide>
        <p15:guide id="18" orient="horz" pos="1781" userDrawn="1">
          <p15:clr>
            <a:srgbClr val="FBAE40"/>
          </p15:clr>
        </p15:guide>
        <p15:guide id="19" pos="301" userDrawn="1">
          <p15:clr>
            <a:srgbClr val="FBAE40"/>
          </p15:clr>
        </p15:guide>
        <p15:guide id="20" pos="7379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625" y="1709741"/>
            <a:ext cx="10987826" cy="2852737"/>
          </a:xfrm>
        </p:spPr>
        <p:txBody>
          <a:bodyPr anchor="b"/>
          <a:lstStyle>
            <a:lvl1pPr>
              <a:defRPr sz="5994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625" y="4589466"/>
            <a:ext cx="10987826" cy="1316447"/>
          </a:xfrm>
        </p:spPr>
        <p:txBody>
          <a:bodyPr/>
          <a:lstStyle>
            <a:lvl1pPr marL="0" indent="0">
              <a:buNone/>
              <a:defRPr sz="2398">
                <a:solidFill>
                  <a:schemeClr val="tx1"/>
                </a:solidFill>
              </a:defRPr>
            </a:lvl1pPr>
            <a:lvl2pPr marL="456743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2pPr>
            <a:lvl3pPr marL="913486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3pPr>
            <a:lvl4pPr marL="1370228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4pPr>
            <a:lvl5pPr marL="1826971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5pPr>
            <a:lvl6pPr marL="2283714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6pPr>
            <a:lvl7pPr marL="2740457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7pPr>
            <a:lvl8pPr marL="3197200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8pPr>
            <a:lvl9pPr marL="3653942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D08DBF21-BE4C-BC4D-82F0-6FB7937925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F00B39BD-4F22-0941-BFB8-4356F415DF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APA</a:t>
            </a: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8D7BF1C4-105C-CF45-9C87-83CAFBF72F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Linie">
            <a:extLst>
              <a:ext uri="{FF2B5EF4-FFF2-40B4-BE49-F238E27FC236}">
                <a16:creationId xmlns:a16="http://schemas.microsoft.com/office/drawing/2014/main" id="{D8637B26-F5B6-5C41-822F-05994CF18C64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4100404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625" y="196215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5" y="3238501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0001" y="6069200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5" name="Regieanweisungen">
            <a:extLst>
              <a:ext uri="{FF2B5EF4-FFF2-40B4-BE49-F238E27FC236}">
                <a16:creationId xmlns:a16="http://schemas.microsoft.com/office/drawing/2014/main" id="{ED9FFC58-AD21-3E47-B1A8-93EE29275526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26" name="Linie">
              <a:extLst>
                <a:ext uri="{FF2B5EF4-FFF2-40B4-BE49-F238E27FC236}">
                  <a16:creationId xmlns:a16="http://schemas.microsoft.com/office/drawing/2014/main" id="{B64ED526-E274-3147-A2AF-D81E318BDC76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Linie">
              <a:extLst>
                <a:ext uri="{FF2B5EF4-FFF2-40B4-BE49-F238E27FC236}">
                  <a16:creationId xmlns:a16="http://schemas.microsoft.com/office/drawing/2014/main" id="{635028BA-7335-574C-8E83-D802863F7E9D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inie">
              <a:extLst>
                <a:ext uri="{FF2B5EF4-FFF2-40B4-BE49-F238E27FC236}">
                  <a16:creationId xmlns:a16="http://schemas.microsoft.com/office/drawing/2014/main" id="{21CD66BF-E308-3F4B-895B-FAA7C5FE3ECF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Linie">
              <a:extLst>
                <a:ext uri="{FF2B5EF4-FFF2-40B4-BE49-F238E27FC236}">
                  <a16:creationId xmlns:a16="http://schemas.microsoft.com/office/drawing/2014/main" id="{A699C338-927B-4942-9427-6060000D99F3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nie">
              <a:extLst>
                <a:ext uri="{FF2B5EF4-FFF2-40B4-BE49-F238E27FC236}">
                  <a16:creationId xmlns:a16="http://schemas.microsoft.com/office/drawing/2014/main" id="{F475D903-336D-8E48-916C-726044DBD829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F8683604-57DF-764E-800E-48A3E945DA0E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616A30C2-8E95-384D-8B79-BA59DD2978B0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65786F69-7926-CA45-84BD-1AAD5F33CF1B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>
              <a:extLst>
                <a:ext uri="{FF2B5EF4-FFF2-40B4-BE49-F238E27FC236}">
                  <a16:creationId xmlns:a16="http://schemas.microsoft.com/office/drawing/2014/main" id="{2CB29A9F-189F-B844-9FE4-D2371E12A0C9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B9F47B3E-58E2-BF45-AA62-F5377549D8EC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6BB22276-F35F-A440-A378-D70B6EA72F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4209" y="304199"/>
            <a:ext cx="2089425" cy="1045801"/>
          </a:xfrm>
          <a:prstGeom prst="rect">
            <a:avLst/>
          </a:prstGeom>
        </p:spPr>
      </p:pic>
      <p:sp>
        <p:nvSpPr>
          <p:cNvPr id="22" name="livng.knowledge">
            <a:extLst>
              <a:ext uri="{FF2B5EF4-FFF2-40B4-BE49-F238E27FC236}">
                <a16:creationId xmlns:a16="http://schemas.microsoft.com/office/drawing/2014/main" id="{6FCE89AB-3140-D748-8FFB-2BE1ED68AD4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pic>
        <p:nvPicPr>
          <p:cNvPr id="4" name="Grafik 1">
            <a:extLst>
              <a:ext uri="{FF2B5EF4-FFF2-40B4-BE49-F238E27FC236}">
                <a16:creationId xmlns:a16="http://schemas.microsoft.com/office/drawing/2014/main" id="{4FF0C5A2-C4EB-F182-2EE2-80EFF8809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651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9" orient="horz" pos="1236" userDrawn="1">
          <p15:clr>
            <a:srgbClr val="FBAE40"/>
          </p15:clr>
        </p15:guide>
        <p15:guide id="10" orient="horz" pos="2040" userDrawn="1">
          <p15:clr>
            <a:srgbClr val="FBAE40"/>
          </p15:clr>
        </p15:guide>
        <p15:guide id="11" pos="301" userDrawn="1">
          <p15:clr>
            <a:srgbClr val="FBAE40"/>
          </p15:clr>
        </p15:guide>
        <p15:guide id="12" pos="737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el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625" y="196215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5" y="3238501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0001" y="6069200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5" name="Regieanweisungen">
            <a:extLst>
              <a:ext uri="{FF2B5EF4-FFF2-40B4-BE49-F238E27FC236}">
                <a16:creationId xmlns:a16="http://schemas.microsoft.com/office/drawing/2014/main" id="{ED9FFC58-AD21-3E47-B1A8-93EE29275526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26" name="Linie">
              <a:extLst>
                <a:ext uri="{FF2B5EF4-FFF2-40B4-BE49-F238E27FC236}">
                  <a16:creationId xmlns:a16="http://schemas.microsoft.com/office/drawing/2014/main" id="{B64ED526-E274-3147-A2AF-D81E318BDC76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Linie">
              <a:extLst>
                <a:ext uri="{FF2B5EF4-FFF2-40B4-BE49-F238E27FC236}">
                  <a16:creationId xmlns:a16="http://schemas.microsoft.com/office/drawing/2014/main" id="{635028BA-7335-574C-8E83-D802863F7E9D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inie">
              <a:extLst>
                <a:ext uri="{FF2B5EF4-FFF2-40B4-BE49-F238E27FC236}">
                  <a16:creationId xmlns:a16="http://schemas.microsoft.com/office/drawing/2014/main" id="{21CD66BF-E308-3F4B-895B-FAA7C5FE3ECF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Linie">
              <a:extLst>
                <a:ext uri="{FF2B5EF4-FFF2-40B4-BE49-F238E27FC236}">
                  <a16:creationId xmlns:a16="http://schemas.microsoft.com/office/drawing/2014/main" id="{A699C338-927B-4942-9427-6060000D99F3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nie">
              <a:extLst>
                <a:ext uri="{FF2B5EF4-FFF2-40B4-BE49-F238E27FC236}">
                  <a16:creationId xmlns:a16="http://schemas.microsoft.com/office/drawing/2014/main" id="{F475D903-336D-8E48-916C-726044DBD829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F8683604-57DF-764E-800E-48A3E945DA0E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616A30C2-8E95-384D-8B79-BA59DD2978B0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65786F69-7926-CA45-84BD-1AAD5F33CF1B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>
              <a:extLst>
                <a:ext uri="{FF2B5EF4-FFF2-40B4-BE49-F238E27FC236}">
                  <a16:creationId xmlns:a16="http://schemas.microsoft.com/office/drawing/2014/main" id="{2CB29A9F-189F-B844-9FE4-D2371E12A0C9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B9F47B3E-58E2-BF45-AA62-F5377549D8EC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livng.knowledge">
            <a:extLst>
              <a:ext uri="{FF2B5EF4-FFF2-40B4-BE49-F238E27FC236}">
                <a16:creationId xmlns:a16="http://schemas.microsoft.com/office/drawing/2014/main" id="{6FCE89AB-3140-D748-8FFB-2BE1ED68AD44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pic>
        <p:nvPicPr>
          <p:cNvPr id="4" name="Grafik 1">
            <a:extLst>
              <a:ext uri="{FF2B5EF4-FFF2-40B4-BE49-F238E27FC236}">
                <a16:creationId xmlns:a16="http://schemas.microsoft.com/office/drawing/2014/main" id="{166DFA8A-0A60-6E57-3E6D-1B298569BE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417349"/>
      </p:ext>
    </p:extLst>
  </p:cSld>
  <p:clrMapOvr>
    <a:masterClrMapping/>
  </p:clrMapOvr>
  <p:hf hdr="0"/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>
          <p15:clr>
            <a:srgbClr val="FBAE40"/>
          </p15:clr>
        </p15:guide>
        <p15:guide id="6" orient="horz" pos="2040">
          <p15:clr>
            <a:srgbClr val="FBAE40"/>
          </p15:clr>
        </p15:guide>
        <p15:guide id="7" pos="301">
          <p15:clr>
            <a:srgbClr val="FBAE40"/>
          </p15:clr>
        </p15:guide>
        <p15:guide id="8" pos="737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lau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äche"/>
          <p:cNvSpPr/>
          <p:nvPr/>
        </p:nvSpPr>
        <p:spPr>
          <a:xfrm>
            <a:off x="0" y="0"/>
            <a:ext cx="121920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grpSp>
        <p:nvGrpSpPr>
          <p:cNvPr id="15" name="Türmchen"/>
          <p:cNvGrpSpPr>
            <a:grpSpLocks noChangeAspect="1"/>
          </p:cNvGrpSpPr>
          <p:nvPr/>
        </p:nvGrpSpPr>
        <p:grpSpPr bwMode="auto">
          <a:xfrm>
            <a:off x="7513324" y="1035716"/>
            <a:ext cx="4677833" cy="4606925"/>
            <a:chOff x="3550" y="652"/>
            <a:chExt cx="2210" cy="2902"/>
          </a:xfrm>
        </p:grpSpPr>
        <p:sp>
          <p:nvSpPr>
            <p:cNvPr id="16" name="Glocken"/>
            <p:cNvSpPr>
              <a:spLocks noEditPoints="1"/>
            </p:cNvSpPr>
            <p:nvPr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ABC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20" name="Glocken innen"/>
            <p:cNvSpPr>
              <a:spLocks noEditPoints="1"/>
            </p:cNvSpPr>
            <p:nvPr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679AB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24" name="Türmchen"/>
            <p:cNvSpPr>
              <a:spLocks noEditPoints="1"/>
            </p:cNvSpPr>
            <p:nvPr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25" name="Linien"/>
            <p:cNvSpPr>
              <a:spLocks noEditPoints="1"/>
            </p:cNvSpPr>
            <p:nvPr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80000" y="1962150"/>
            <a:ext cx="8544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80000" y="3238501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/>
        </p:nvSpPr>
        <p:spPr bwMode="auto">
          <a:xfrm>
            <a:off x="480000" y="304199"/>
            <a:ext cx="36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5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0001" y="6069200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6" name="Fläche">
            <a:extLst>
              <a:ext uri="{FF2B5EF4-FFF2-40B4-BE49-F238E27FC236}">
                <a16:creationId xmlns:a16="http://schemas.microsoft.com/office/drawing/2014/main" id="{A0C1A4B1-F77B-CE43-BDE2-3A29F198B73A}"/>
              </a:ext>
            </a:extLst>
          </p:cNvPr>
          <p:cNvSpPr/>
          <p:nvPr/>
        </p:nvSpPr>
        <p:spPr>
          <a:xfrm>
            <a:off x="0" y="0"/>
            <a:ext cx="121920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27" name="Linie">
            <a:extLst>
              <a:ext uri="{FF2B5EF4-FFF2-40B4-BE49-F238E27FC236}">
                <a16:creationId xmlns:a16="http://schemas.microsoft.com/office/drawing/2014/main" id="{004499F2-1FF9-CC44-99DB-D9FE23B62C2B}"/>
              </a:ext>
            </a:extLst>
          </p:cNvPr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grpSp>
        <p:nvGrpSpPr>
          <p:cNvPr id="51" name="Türmchen">
            <a:extLst>
              <a:ext uri="{FF2B5EF4-FFF2-40B4-BE49-F238E27FC236}">
                <a16:creationId xmlns:a16="http://schemas.microsoft.com/office/drawing/2014/main" id="{CC994A96-87B1-FE4C-AC7E-79256B8AA1F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687276" y="1035715"/>
            <a:ext cx="3504724" cy="4606925"/>
            <a:chOff x="3550" y="652"/>
            <a:chExt cx="2210" cy="2902"/>
          </a:xfrm>
        </p:grpSpPr>
        <p:sp>
          <p:nvSpPr>
            <p:cNvPr id="52" name="Glocken">
              <a:extLst>
                <a:ext uri="{FF2B5EF4-FFF2-40B4-BE49-F238E27FC236}">
                  <a16:creationId xmlns:a16="http://schemas.microsoft.com/office/drawing/2014/main" id="{E325FA85-F261-8844-B4AC-72DA27F184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ABC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53" name="Glocken innen">
              <a:extLst>
                <a:ext uri="{FF2B5EF4-FFF2-40B4-BE49-F238E27FC236}">
                  <a16:creationId xmlns:a16="http://schemas.microsoft.com/office/drawing/2014/main" id="{F9788BDF-D72D-4942-828D-954B33880A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679AB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55" name="Türmchen">
              <a:extLst>
                <a:ext uri="{FF2B5EF4-FFF2-40B4-BE49-F238E27FC236}">
                  <a16:creationId xmlns:a16="http://schemas.microsoft.com/office/drawing/2014/main" id="{1663F8F8-D044-1F4B-978F-47C077DB99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56" name="Linien">
              <a:extLst>
                <a:ext uri="{FF2B5EF4-FFF2-40B4-BE49-F238E27FC236}">
                  <a16:creationId xmlns:a16="http://schemas.microsoft.com/office/drawing/2014/main" id="{B0D2A84D-FA8B-8243-AFF2-1AA693CB60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</p:grpSp>
      <p:sp>
        <p:nvSpPr>
          <p:cNvPr id="60" name="Titel 1">
            <a:extLst>
              <a:ext uri="{FF2B5EF4-FFF2-40B4-BE49-F238E27FC236}">
                <a16:creationId xmlns:a16="http://schemas.microsoft.com/office/drawing/2014/main" id="{F6CCE017-8073-FA4E-BA50-DC2F3CC044E3}"/>
              </a:ext>
            </a:extLst>
          </p:cNvPr>
          <p:cNvSpPr txBox="1">
            <a:spLocks/>
          </p:cNvSpPr>
          <p:nvPr/>
        </p:nvSpPr>
        <p:spPr>
          <a:xfrm>
            <a:off x="359625" y="2114550"/>
            <a:ext cx="8544000" cy="127635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 kern="12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e-DE" sz="3596" dirty="0"/>
              <a:t>Titel der Präsentation auf zwei Zeilen einfügen</a:t>
            </a:r>
          </a:p>
        </p:txBody>
      </p:sp>
      <p:sp>
        <p:nvSpPr>
          <p:cNvPr id="61" name="Untertitel 2">
            <a:extLst>
              <a:ext uri="{FF2B5EF4-FFF2-40B4-BE49-F238E27FC236}">
                <a16:creationId xmlns:a16="http://schemas.microsoft.com/office/drawing/2014/main" id="{5B42F7DF-CD0C-C748-89A7-998A99D3B063}"/>
              </a:ext>
            </a:extLst>
          </p:cNvPr>
          <p:cNvSpPr txBox="1">
            <a:spLocks/>
          </p:cNvSpPr>
          <p:nvPr/>
        </p:nvSpPr>
        <p:spPr>
          <a:xfrm>
            <a:off x="359625" y="3390901"/>
            <a:ext cx="8544000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lang="de-DE" sz="18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r>
              <a:rPr lang="en-GB" sz="1798"/>
              <a:t>Untertitel bzw. Kurzbeschreibung der Präsentation</a:t>
            </a:r>
            <a:br>
              <a:rPr lang="en-GB" sz="1798"/>
            </a:br>
            <a:r>
              <a:rPr lang="en-GB" sz="1798"/>
              <a:t>Name: der Referentin / des Referenten</a:t>
            </a:r>
            <a:endParaRPr lang="en-GB" sz="1798" dirty="0"/>
          </a:p>
        </p:txBody>
      </p:sp>
      <p:grpSp>
        <p:nvGrpSpPr>
          <p:cNvPr id="62" name="Regieanweisungen">
            <a:extLst>
              <a:ext uri="{FF2B5EF4-FFF2-40B4-BE49-F238E27FC236}">
                <a16:creationId xmlns:a16="http://schemas.microsoft.com/office/drawing/2014/main" id="{C368D8F1-E7A9-554E-9B0E-05F32F9FAD2A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63" name="Linie">
              <a:extLst>
                <a:ext uri="{FF2B5EF4-FFF2-40B4-BE49-F238E27FC236}">
                  <a16:creationId xmlns:a16="http://schemas.microsoft.com/office/drawing/2014/main" id="{CDBB0B1F-B071-A845-B192-682917954BF8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Linie">
              <a:extLst>
                <a:ext uri="{FF2B5EF4-FFF2-40B4-BE49-F238E27FC236}">
                  <a16:creationId xmlns:a16="http://schemas.microsoft.com/office/drawing/2014/main" id="{59954D6D-0B9C-AD44-9DDB-2550636C8703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Linie">
              <a:extLst>
                <a:ext uri="{FF2B5EF4-FFF2-40B4-BE49-F238E27FC236}">
                  <a16:creationId xmlns:a16="http://schemas.microsoft.com/office/drawing/2014/main" id="{914DE49F-EC57-2E43-AB89-FC5181C10FC2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Linie">
              <a:extLst>
                <a:ext uri="{FF2B5EF4-FFF2-40B4-BE49-F238E27FC236}">
                  <a16:creationId xmlns:a16="http://schemas.microsoft.com/office/drawing/2014/main" id="{7623077E-5FB6-4745-AFCB-96D80DF5C511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Linie">
              <a:extLst>
                <a:ext uri="{FF2B5EF4-FFF2-40B4-BE49-F238E27FC236}">
                  <a16:creationId xmlns:a16="http://schemas.microsoft.com/office/drawing/2014/main" id="{1F795CCA-E55C-9145-AF7B-409B01D54D45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Linie">
              <a:extLst>
                <a:ext uri="{FF2B5EF4-FFF2-40B4-BE49-F238E27FC236}">
                  <a16:creationId xmlns:a16="http://schemas.microsoft.com/office/drawing/2014/main" id="{97ACCA39-5369-2345-87C2-8BB0B10BF45A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Linie">
              <a:extLst>
                <a:ext uri="{FF2B5EF4-FFF2-40B4-BE49-F238E27FC236}">
                  <a16:creationId xmlns:a16="http://schemas.microsoft.com/office/drawing/2014/main" id="{81AE122C-4994-C147-AB0C-30343C0CDA31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Linie">
              <a:extLst>
                <a:ext uri="{FF2B5EF4-FFF2-40B4-BE49-F238E27FC236}">
                  <a16:creationId xmlns:a16="http://schemas.microsoft.com/office/drawing/2014/main" id="{927ABC02-A893-CA4C-A49C-DD10F440037F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Linie">
              <a:extLst>
                <a:ext uri="{FF2B5EF4-FFF2-40B4-BE49-F238E27FC236}">
                  <a16:creationId xmlns:a16="http://schemas.microsoft.com/office/drawing/2014/main" id="{510ABDD7-8E89-8F47-80F0-4C3AABCBBE0E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Linie">
              <a:extLst>
                <a:ext uri="{FF2B5EF4-FFF2-40B4-BE49-F238E27FC236}">
                  <a16:creationId xmlns:a16="http://schemas.microsoft.com/office/drawing/2014/main" id="{F789BD69-DEB7-444C-9201-C59C4B90395B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livng.knowledge">
            <a:extLst>
              <a:ext uri="{FF2B5EF4-FFF2-40B4-BE49-F238E27FC236}">
                <a16:creationId xmlns:a16="http://schemas.microsoft.com/office/drawing/2014/main" id="{47F7FB0D-7814-7142-AFBE-7A75ED0F0127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pic>
        <p:nvPicPr>
          <p:cNvPr id="4" name="Grafik 21">
            <a:extLst>
              <a:ext uri="{FF2B5EF4-FFF2-40B4-BE49-F238E27FC236}">
                <a16:creationId xmlns:a16="http://schemas.microsoft.com/office/drawing/2014/main" id="{E5A42739-E9FA-3CC1-4EF3-0BB95C726C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821939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  <p15:guide id="13" orient="horz" pos="1236" userDrawn="1">
          <p15:clr>
            <a:srgbClr val="FBAE40"/>
          </p15:clr>
        </p15:guide>
        <p15:guide id="14" orient="horz" pos="2040" userDrawn="1">
          <p15:clr>
            <a:srgbClr val="FBAE40"/>
          </p15:clr>
        </p15:guide>
        <p15:guide id="15" pos="301" userDrawn="1">
          <p15:clr>
            <a:srgbClr val="FBAE40"/>
          </p15:clr>
        </p15:guide>
        <p15:guide id="16" pos="7379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 mit Typoe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8402" y="196200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8402" y="3240000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5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2831638" y="6069200"/>
            <a:ext cx="456036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4" name="Regieanweisungen">
            <a:extLst>
              <a:ext uri="{FF2B5EF4-FFF2-40B4-BE49-F238E27FC236}">
                <a16:creationId xmlns:a16="http://schemas.microsoft.com/office/drawing/2014/main" id="{00ECBAA0-F64D-E642-91EE-7FD796756364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1258B1E1-19E8-F942-B303-89FEFD11BF6A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6BA3BDCF-D183-B04A-AEA5-AC77C96A4AA2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>
              <a:extLst>
                <a:ext uri="{FF2B5EF4-FFF2-40B4-BE49-F238E27FC236}">
                  <a16:creationId xmlns:a16="http://schemas.microsoft.com/office/drawing/2014/main" id="{DFA2E6C8-7CCA-954B-8D5D-A533B5DBF0A9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5196E3F3-8648-3B4B-ABB0-4977CF50F9A3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>
              <a:extLst>
                <a:ext uri="{FF2B5EF4-FFF2-40B4-BE49-F238E27FC236}">
                  <a16:creationId xmlns:a16="http://schemas.microsoft.com/office/drawing/2014/main" id="{7DFB6D48-E4D7-4944-97D9-C9E340283921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86FF3820-6F06-974C-B737-51D86061C2DC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>
              <a:extLst>
                <a:ext uri="{FF2B5EF4-FFF2-40B4-BE49-F238E27FC236}">
                  <a16:creationId xmlns:a16="http://schemas.microsoft.com/office/drawing/2014/main" id="{9B3CCE05-F829-744F-9BC4-13D443ADB381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Linie">
              <a:extLst>
                <a:ext uri="{FF2B5EF4-FFF2-40B4-BE49-F238E27FC236}">
                  <a16:creationId xmlns:a16="http://schemas.microsoft.com/office/drawing/2014/main" id="{0203EE4C-F6CC-DD45-B690-6E669E248480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>
              <a:extLst>
                <a:ext uri="{FF2B5EF4-FFF2-40B4-BE49-F238E27FC236}">
                  <a16:creationId xmlns:a16="http://schemas.microsoft.com/office/drawing/2014/main" id="{E23B25D5-DDAD-7C4B-9FFD-6A8E19F22CCC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>
              <a:extLst>
                <a:ext uri="{FF2B5EF4-FFF2-40B4-BE49-F238E27FC236}">
                  <a16:creationId xmlns:a16="http://schemas.microsoft.com/office/drawing/2014/main" id="{BE64572D-3AC4-C848-9602-D4066B4889CD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Ecke">
            <a:extLst>
              <a:ext uri="{FF2B5EF4-FFF2-40B4-BE49-F238E27FC236}">
                <a16:creationId xmlns:a16="http://schemas.microsoft.com/office/drawing/2014/main" id="{2BEE4D5A-671F-3C48-A20E-B0FDA728E14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12558" y="0"/>
            <a:ext cx="3379443" cy="6858000"/>
            <a:chOff x="1316" y="-660"/>
            <a:chExt cx="2131" cy="4320"/>
          </a:xfrm>
        </p:grpSpPr>
        <p:sp>
          <p:nvSpPr>
            <p:cNvPr id="52" name="Fläche">
              <a:extLst>
                <a:ext uri="{FF2B5EF4-FFF2-40B4-BE49-F238E27FC236}">
                  <a16:creationId xmlns:a16="http://schemas.microsoft.com/office/drawing/2014/main" id="{77C02CE2-3D62-F84D-BA03-B0559DE312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/>
            </a:p>
          </p:txBody>
        </p:sp>
        <p:sp>
          <p:nvSpPr>
            <p:cNvPr id="56" name="FONT">
              <a:extLst>
                <a:ext uri="{FF2B5EF4-FFF2-40B4-BE49-F238E27FC236}">
                  <a16:creationId xmlns:a16="http://schemas.microsoft.com/office/drawing/2014/main" id="{A73BFE46-D9BD-9442-A29C-F345929E0A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/>
            </a:p>
          </p:txBody>
        </p:sp>
      </p:grpSp>
      <p:sp>
        <p:nvSpPr>
          <p:cNvPr id="21" name="livng.knowledge">
            <a:extLst>
              <a:ext uri="{FF2B5EF4-FFF2-40B4-BE49-F238E27FC236}">
                <a16:creationId xmlns:a16="http://schemas.microsoft.com/office/drawing/2014/main" id="{53D18515-2728-DF4D-BD30-577CE284C0FB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pic>
        <p:nvPicPr>
          <p:cNvPr id="4" name="Grafik 1">
            <a:extLst>
              <a:ext uri="{FF2B5EF4-FFF2-40B4-BE49-F238E27FC236}">
                <a16:creationId xmlns:a16="http://schemas.microsoft.com/office/drawing/2014/main" id="{362335E6-E2DE-E887-0E05-1D86681CC8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850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  <p15:guide id="13" orient="horz" pos="1236" userDrawn="1">
          <p15:clr>
            <a:srgbClr val="FBAE40"/>
          </p15:clr>
        </p15:guide>
        <p15:guide id="14" orient="horz" pos="2040" userDrawn="1">
          <p15:clr>
            <a:srgbClr val="FBAE40"/>
          </p15:clr>
        </p15:guide>
        <p15:guide id="15" pos="301" userDrawn="1">
          <p15:clr>
            <a:srgbClr val="FBAE40"/>
          </p15:clr>
        </p15:guide>
        <p15:guide id="16" pos="7379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lau mit Typoec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625" y="196215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5" y="3238501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5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2831638" y="6069200"/>
            <a:ext cx="456036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>
                <a:solidFill>
                  <a:schemeClr val="bg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4" name="Regieanweisungen">
            <a:extLst>
              <a:ext uri="{FF2B5EF4-FFF2-40B4-BE49-F238E27FC236}">
                <a16:creationId xmlns:a16="http://schemas.microsoft.com/office/drawing/2014/main" id="{512A8336-2CA1-3948-948D-0926FA18E3D9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3A712D2C-532E-1B4C-8C51-6C3CFBE6792D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1301602D-0718-2A48-A04A-0D49AA4F6E8B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>
              <a:extLst>
                <a:ext uri="{FF2B5EF4-FFF2-40B4-BE49-F238E27FC236}">
                  <a16:creationId xmlns:a16="http://schemas.microsoft.com/office/drawing/2014/main" id="{4F3F5AA7-BCBB-B546-A572-DC989FEA5A61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EBE982D6-758A-9946-B322-41730F8218C7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>
              <a:extLst>
                <a:ext uri="{FF2B5EF4-FFF2-40B4-BE49-F238E27FC236}">
                  <a16:creationId xmlns:a16="http://schemas.microsoft.com/office/drawing/2014/main" id="{C35184BC-F0EA-764D-BBA8-05D5C133415D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A9435E8A-1FCE-8444-8A1E-6C4BBFC7B0AF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>
              <a:extLst>
                <a:ext uri="{FF2B5EF4-FFF2-40B4-BE49-F238E27FC236}">
                  <a16:creationId xmlns:a16="http://schemas.microsoft.com/office/drawing/2014/main" id="{5D8584CC-6766-3A46-90C2-1826275DF049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Linie">
              <a:extLst>
                <a:ext uri="{FF2B5EF4-FFF2-40B4-BE49-F238E27FC236}">
                  <a16:creationId xmlns:a16="http://schemas.microsoft.com/office/drawing/2014/main" id="{6C040198-35FF-884B-9182-4442C6D814DD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>
              <a:extLst>
                <a:ext uri="{FF2B5EF4-FFF2-40B4-BE49-F238E27FC236}">
                  <a16:creationId xmlns:a16="http://schemas.microsoft.com/office/drawing/2014/main" id="{D4326288-7ACE-EE4A-8A01-F81A28678F26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>
              <a:extLst>
                <a:ext uri="{FF2B5EF4-FFF2-40B4-BE49-F238E27FC236}">
                  <a16:creationId xmlns:a16="http://schemas.microsoft.com/office/drawing/2014/main" id="{806E543B-443F-A54A-A513-B77782818008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Ecke">
            <a:extLst>
              <a:ext uri="{FF2B5EF4-FFF2-40B4-BE49-F238E27FC236}">
                <a16:creationId xmlns:a16="http://schemas.microsoft.com/office/drawing/2014/main" id="{19C02532-AA4A-C045-8A7C-C8E7BBDB076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12558" y="0"/>
            <a:ext cx="3379443" cy="6858000"/>
            <a:chOff x="1316" y="-660"/>
            <a:chExt cx="2131" cy="4320"/>
          </a:xfrm>
        </p:grpSpPr>
        <p:sp>
          <p:nvSpPr>
            <p:cNvPr id="52" name="Fläche">
              <a:extLst>
                <a:ext uri="{FF2B5EF4-FFF2-40B4-BE49-F238E27FC236}">
                  <a16:creationId xmlns:a16="http://schemas.microsoft.com/office/drawing/2014/main" id="{0FC6C01B-DA14-A04F-877A-FF808590D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/>
            </a:p>
          </p:txBody>
        </p:sp>
        <p:sp>
          <p:nvSpPr>
            <p:cNvPr id="56" name="FONT">
              <a:extLst>
                <a:ext uri="{FF2B5EF4-FFF2-40B4-BE49-F238E27FC236}">
                  <a16:creationId xmlns:a16="http://schemas.microsoft.com/office/drawing/2014/main" id="{9CCCD4BC-B124-AF4B-8AC8-DC208DA27F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/>
            </a:p>
          </p:txBody>
        </p:sp>
      </p:grpSp>
      <p:sp>
        <p:nvSpPr>
          <p:cNvPr id="21" name="livng.knowledge">
            <a:extLst>
              <a:ext uri="{FF2B5EF4-FFF2-40B4-BE49-F238E27FC236}">
                <a16:creationId xmlns:a16="http://schemas.microsoft.com/office/drawing/2014/main" id="{B7AED09D-D872-F34F-B764-A4039FDCE915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pic>
        <p:nvPicPr>
          <p:cNvPr id="4" name="Grafik 21">
            <a:extLst>
              <a:ext uri="{FF2B5EF4-FFF2-40B4-BE49-F238E27FC236}">
                <a16:creationId xmlns:a16="http://schemas.microsoft.com/office/drawing/2014/main" id="{E894909E-E2BC-9CE0-6436-C1C8699283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0330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  <p15:guide id="13" orient="horz" pos="1236" userDrawn="1">
          <p15:clr>
            <a:srgbClr val="FBAE40"/>
          </p15:clr>
        </p15:guide>
        <p15:guide id="14" orient="horz" pos="2040" userDrawn="1">
          <p15:clr>
            <a:srgbClr val="FBAE40"/>
          </p15:clr>
        </p15:guide>
        <p15:guide id="15" pos="301" userDrawn="1">
          <p15:clr>
            <a:srgbClr val="FBAE40"/>
          </p15:clr>
        </p15:guide>
        <p15:guide id="16" pos="7379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intergrundbild"/>
          <p:cNvPicPr>
            <a:picLocks noChangeAspect="1"/>
          </p:cNvPicPr>
          <p:nvPr/>
        </p:nvPicPr>
        <p:blipFill rotWithShape="1">
          <a:blip r:embed="rId2"/>
          <a:srcRect t="300" b="5222"/>
          <a:stretch/>
        </p:blipFill>
        <p:spPr>
          <a:xfrm>
            <a:off x="0" y="2"/>
            <a:ext cx="12192000" cy="5669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80001" y="1962075"/>
            <a:ext cx="5036816" cy="498598"/>
          </a:xfrm>
          <a:solidFill>
            <a:schemeClr val="bg2"/>
          </a:solidFill>
        </p:spPr>
        <p:txBody>
          <a:bodyPr wrap="none" lIns="90000" tIns="0" rIns="9000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596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 der Präsentation auf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80000" y="3590925"/>
            <a:ext cx="2688000" cy="18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</a:p>
          <a:p>
            <a:pPr lvl="0"/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/>
        </p:nvSpPr>
        <p:spPr bwMode="auto">
          <a:xfrm>
            <a:off x="480000" y="304199"/>
            <a:ext cx="36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26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478368" y="2484439"/>
            <a:ext cx="4251137" cy="498598"/>
          </a:xfrm>
          <a:solidFill>
            <a:schemeClr val="bg2"/>
          </a:solidFill>
        </p:spPr>
        <p:txBody>
          <a:bodyPr vert="horz" wrap="none" lIns="90000" rIns="9000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defRPr sz="3596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zwei Zeilen einfügen</a:t>
            </a:r>
          </a:p>
        </p:txBody>
      </p:sp>
      <p:sp>
        <p:nvSpPr>
          <p:cNvPr id="2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769229" y="6028843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4" name="Hintergrundbild">
            <a:extLst>
              <a:ext uri="{FF2B5EF4-FFF2-40B4-BE49-F238E27FC236}">
                <a16:creationId xmlns:a16="http://schemas.microsoft.com/office/drawing/2014/main" id="{BA571F12-9FBB-F444-8324-06D41A365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2"/>
            <a:ext cx="12192000" cy="5654051"/>
          </a:xfrm>
          <a:prstGeom prst="rect">
            <a:avLst/>
          </a:prstGeom>
        </p:spPr>
      </p:pic>
      <p:sp>
        <p:nvSpPr>
          <p:cNvPr id="25" name="Linie">
            <a:extLst>
              <a:ext uri="{FF2B5EF4-FFF2-40B4-BE49-F238E27FC236}">
                <a16:creationId xmlns:a16="http://schemas.microsoft.com/office/drawing/2014/main" id="{77CF79E4-663F-5B48-89C0-26073481A6A8}"/>
              </a:ext>
            </a:extLst>
          </p:cNvPr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grpSp>
        <p:nvGrpSpPr>
          <p:cNvPr id="28" name="Regieanweisungen">
            <a:extLst>
              <a:ext uri="{FF2B5EF4-FFF2-40B4-BE49-F238E27FC236}">
                <a16:creationId xmlns:a16="http://schemas.microsoft.com/office/drawing/2014/main" id="{712B8235-5A53-9945-8D5D-3510A4AA4400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32" name="Linie">
              <a:extLst>
                <a:ext uri="{FF2B5EF4-FFF2-40B4-BE49-F238E27FC236}">
                  <a16:creationId xmlns:a16="http://schemas.microsoft.com/office/drawing/2014/main" id="{9F75CF44-58E0-CF49-9E1C-463536DD6D92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7A362EBF-CD5A-4142-8441-D4957096E564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218FBFDE-7BFD-DB4F-883E-BEF6AD66B75F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A6889172-AEB2-4B49-ABBB-14A5EC539A77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>
              <a:extLst>
                <a:ext uri="{FF2B5EF4-FFF2-40B4-BE49-F238E27FC236}">
                  <a16:creationId xmlns:a16="http://schemas.microsoft.com/office/drawing/2014/main" id="{E7812F82-53CA-9C4F-BE00-FB80E6A90998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>
              <a:extLst>
                <a:ext uri="{FF2B5EF4-FFF2-40B4-BE49-F238E27FC236}">
                  <a16:creationId xmlns:a16="http://schemas.microsoft.com/office/drawing/2014/main" id="{CE45FCEA-1E45-1343-8C1C-A3BEC099F383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B6E18050-9C35-304A-9775-60B2821E1D4C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5221AB02-FC2F-414A-94B6-B8F74B382375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BE156E55-54A9-F549-AA7E-7C3CABBE8937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B8C93632-B41D-164C-8A56-30C5204E38F2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" name="Titel 1">
            <a:extLst>
              <a:ext uri="{FF2B5EF4-FFF2-40B4-BE49-F238E27FC236}">
                <a16:creationId xmlns:a16="http://schemas.microsoft.com/office/drawing/2014/main" id="{85805F51-5C97-E345-958F-2F1F3E4046D2}"/>
              </a:ext>
            </a:extLst>
          </p:cNvPr>
          <p:cNvSpPr txBox="1">
            <a:spLocks/>
          </p:cNvSpPr>
          <p:nvPr/>
        </p:nvSpPr>
        <p:spPr>
          <a:xfrm>
            <a:off x="359626" y="1962075"/>
            <a:ext cx="5036816" cy="498598"/>
          </a:xfrm>
          <a:prstGeom prst="rect">
            <a:avLst/>
          </a:prstGeom>
          <a:solidFill>
            <a:schemeClr val="bg2"/>
          </a:solidFill>
        </p:spPr>
        <p:txBody>
          <a:bodyPr vert="horz" wrap="none" lIns="89906" tIns="0" rIns="89906" bIns="0" rtlCol="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 kern="12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e-DE" sz="3596"/>
              <a:t>Titel der Präsentation auf</a:t>
            </a:r>
            <a:endParaRPr lang="de-DE" sz="3596" dirty="0"/>
          </a:p>
        </p:txBody>
      </p:sp>
      <p:sp>
        <p:nvSpPr>
          <p:cNvPr id="59" name="Untertitel 2">
            <a:extLst>
              <a:ext uri="{FF2B5EF4-FFF2-40B4-BE49-F238E27FC236}">
                <a16:creationId xmlns:a16="http://schemas.microsoft.com/office/drawing/2014/main" id="{21FA039B-FF8C-CC43-A7B1-3587AB2B0425}"/>
              </a:ext>
            </a:extLst>
          </p:cNvPr>
          <p:cNvSpPr txBox="1">
            <a:spLocks/>
          </p:cNvSpPr>
          <p:nvPr/>
        </p:nvSpPr>
        <p:spPr>
          <a:xfrm>
            <a:off x="359625" y="3590925"/>
            <a:ext cx="2013902" cy="18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lang="de-DE" sz="18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r>
              <a:rPr lang="en-GB" sz="1798"/>
              <a:t>Untertitel bzw. Kurzbeschreibung der Präsentation</a:t>
            </a:r>
          </a:p>
          <a:p>
            <a:r>
              <a:rPr lang="en-GB" sz="1798"/>
              <a:t>Name: der Referentin / des Referenten</a:t>
            </a:r>
            <a:endParaRPr lang="en-GB" sz="1798" dirty="0"/>
          </a:p>
        </p:txBody>
      </p:sp>
      <p:sp>
        <p:nvSpPr>
          <p:cNvPr id="60" name="Vertikaler Textplatzhalter 2">
            <a:extLst>
              <a:ext uri="{FF2B5EF4-FFF2-40B4-BE49-F238E27FC236}">
                <a16:creationId xmlns:a16="http://schemas.microsoft.com/office/drawing/2014/main" id="{757A8D0F-1525-5440-90DB-24F909E2470A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358402" y="2484439"/>
            <a:ext cx="4089403" cy="498598"/>
          </a:xfrm>
          <a:solidFill>
            <a:schemeClr val="bg2"/>
          </a:solidFill>
        </p:spPr>
        <p:txBody>
          <a:bodyPr vert="horz" wrap="none" lIns="90000" rIns="9000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596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zwei Zeilen einfügen</a:t>
            </a:r>
          </a:p>
        </p:txBody>
      </p:sp>
      <p:sp>
        <p:nvSpPr>
          <p:cNvPr id="27" name="livng.knowledge">
            <a:extLst>
              <a:ext uri="{FF2B5EF4-FFF2-40B4-BE49-F238E27FC236}">
                <a16:creationId xmlns:a16="http://schemas.microsoft.com/office/drawing/2014/main" id="{066467CB-860E-B94F-9269-FA8017D3238F}"/>
              </a:ext>
            </a:extLst>
          </p:cNvPr>
          <p:cNvSpPr>
            <a:spLocks noChangeAspect="1" noEditPoints="1"/>
          </p:cNvSpPr>
          <p:nvPr/>
        </p:nvSpPr>
        <p:spPr bwMode="auto">
          <a:xfrm>
            <a:off x="359625" y="6320880"/>
            <a:ext cx="1691678" cy="216000"/>
          </a:xfrm>
          <a:custGeom>
            <a:avLst/>
            <a:gdLst>
              <a:gd name="T0" fmla="*/ 0 w 4704"/>
              <a:gd name="T1" fmla="*/ 17 h 592"/>
              <a:gd name="T2" fmla="*/ 85 w 4704"/>
              <a:gd name="T3" fmla="*/ 421 h 592"/>
              <a:gd name="T4" fmla="*/ 1676 w 4704"/>
              <a:gd name="T5" fmla="*/ 413 h 592"/>
              <a:gd name="T6" fmla="*/ 1676 w 4704"/>
              <a:gd name="T7" fmla="*/ 413 h 592"/>
              <a:gd name="T8" fmla="*/ 4672 w 4704"/>
              <a:gd name="T9" fmla="*/ 393 h 592"/>
              <a:gd name="T10" fmla="*/ 4475 w 4704"/>
              <a:gd name="T11" fmla="*/ 183 h 592"/>
              <a:gd name="T12" fmla="*/ 4704 w 4704"/>
              <a:gd name="T13" fmla="*/ 328 h 592"/>
              <a:gd name="T14" fmla="*/ 4631 w 4704"/>
              <a:gd name="T15" fmla="*/ 276 h 592"/>
              <a:gd name="T16" fmla="*/ 4347 w 4704"/>
              <a:gd name="T17" fmla="*/ 252 h 592"/>
              <a:gd name="T18" fmla="*/ 4369 w 4704"/>
              <a:gd name="T19" fmla="*/ 486 h 592"/>
              <a:gd name="T20" fmla="*/ 4155 w 4704"/>
              <a:gd name="T21" fmla="*/ 470 h 592"/>
              <a:gd name="T22" fmla="*/ 4207 w 4704"/>
              <a:gd name="T23" fmla="*/ 444 h 592"/>
              <a:gd name="T24" fmla="*/ 4218 w 4704"/>
              <a:gd name="T25" fmla="*/ 140 h 592"/>
              <a:gd name="T26" fmla="*/ 4351 w 4704"/>
              <a:gd name="T27" fmla="*/ 199 h 592"/>
              <a:gd name="T28" fmla="*/ 4273 w 4704"/>
              <a:gd name="T29" fmla="*/ 248 h 592"/>
              <a:gd name="T30" fmla="*/ 3868 w 4704"/>
              <a:gd name="T31" fmla="*/ 477 h 592"/>
              <a:gd name="T32" fmla="*/ 3937 w 4704"/>
              <a:gd name="T33" fmla="*/ 118 h 592"/>
              <a:gd name="T34" fmla="*/ 4017 w 4704"/>
              <a:gd name="T35" fmla="*/ 470 h 592"/>
              <a:gd name="T36" fmla="*/ 3814 w 4704"/>
              <a:gd name="T37" fmla="*/ 311 h 592"/>
              <a:gd name="T38" fmla="*/ 3481 w 4704"/>
              <a:gd name="T39" fmla="*/ 328 h 592"/>
              <a:gd name="T40" fmla="*/ 3668 w 4704"/>
              <a:gd name="T41" fmla="*/ 435 h 592"/>
              <a:gd name="T42" fmla="*/ 3542 w 4704"/>
              <a:gd name="T43" fmla="*/ 140 h 592"/>
              <a:gd name="T44" fmla="*/ 3481 w 4704"/>
              <a:gd name="T45" fmla="*/ 328 h 592"/>
              <a:gd name="T46" fmla="*/ 3542 w 4704"/>
              <a:gd name="T47" fmla="*/ 193 h 592"/>
              <a:gd name="T48" fmla="*/ 3242 w 4704"/>
              <a:gd name="T49" fmla="*/ 17 h 592"/>
              <a:gd name="T50" fmla="*/ 3327 w 4704"/>
              <a:gd name="T51" fmla="*/ 421 h 592"/>
              <a:gd name="T52" fmla="*/ 3095 w 4704"/>
              <a:gd name="T53" fmla="*/ 471 h 592"/>
              <a:gd name="T54" fmla="*/ 2968 w 4704"/>
              <a:gd name="T55" fmla="*/ 235 h 592"/>
              <a:gd name="T56" fmla="*/ 2755 w 4704"/>
              <a:gd name="T57" fmla="*/ 152 h 592"/>
              <a:gd name="T58" fmla="*/ 2878 w 4704"/>
              <a:gd name="T59" fmla="*/ 383 h 592"/>
              <a:gd name="T60" fmla="*/ 3042 w 4704"/>
              <a:gd name="T61" fmla="*/ 293 h 592"/>
              <a:gd name="T62" fmla="*/ 3114 w 4704"/>
              <a:gd name="T63" fmla="*/ 148 h 592"/>
              <a:gd name="T64" fmla="*/ 2433 w 4704"/>
              <a:gd name="T65" fmla="*/ 309 h 592"/>
              <a:gd name="T66" fmla="*/ 2574 w 4704"/>
              <a:gd name="T67" fmla="*/ 193 h 592"/>
              <a:gd name="T68" fmla="*/ 2574 w 4704"/>
              <a:gd name="T69" fmla="*/ 193 h 592"/>
              <a:gd name="T70" fmla="*/ 2175 w 4704"/>
              <a:gd name="T71" fmla="*/ 236 h 592"/>
              <a:gd name="T72" fmla="*/ 2095 w 4704"/>
              <a:gd name="T73" fmla="*/ 157 h 592"/>
              <a:gd name="T74" fmla="*/ 2352 w 4704"/>
              <a:gd name="T75" fmla="*/ 229 h 592"/>
              <a:gd name="T76" fmla="*/ 1770 w 4704"/>
              <a:gd name="T77" fmla="*/ 95 h 592"/>
              <a:gd name="T78" fmla="*/ 1840 w 4704"/>
              <a:gd name="T79" fmla="*/ 470 h 592"/>
              <a:gd name="T80" fmla="*/ 1940 w 4704"/>
              <a:gd name="T81" fmla="*/ 148 h 592"/>
              <a:gd name="T82" fmla="*/ 1966 w 4704"/>
              <a:gd name="T83" fmla="*/ 470 h 592"/>
              <a:gd name="T84" fmla="*/ 1302 w 4704"/>
              <a:gd name="T85" fmla="*/ 351 h 592"/>
              <a:gd name="T86" fmla="*/ 1302 w 4704"/>
              <a:gd name="T87" fmla="*/ 592 h 592"/>
              <a:gd name="T88" fmla="*/ 1226 w 4704"/>
              <a:gd name="T89" fmla="*/ 492 h 592"/>
              <a:gd name="T90" fmla="*/ 1178 w 4704"/>
              <a:gd name="T91" fmla="*/ 395 h 592"/>
              <a:gd name="T92" fmla="*/ 1393 w 4704"/>
              <a:gd name="T93" fmla="*/ 157 h 592"/>
              <a:gd name="T94" fmla="*/ 1294 w 4704"/>
              <a:gd name="T95" fmla="*/ 193 h 592"/>
              <a:gd name="T96" fmla="*/ 1294 w 4704"/>
              <a:gd name="T97" fmla="*/ 193 h 592"/>
              <a:gd name="T98" fmla="*/ 908 w 4704"/>
              <a:gd name="T99" fmla="*/ 236 h 592"/>
              <a:gd name="T100" fmla="*/ 827 w 4704"/>
              <a:gd name="T101" fmla="*/ 157 h 592"/>
              <a:gd name="T102" fmla="*/ 1084 w 4704"/>
              <a:gd name="T103" fmla="*/ 229 h 592"/>
              <a:gd name="T104" fmla="*/ 657 w 4704"/>
              <a:gd name="T105" fmla="*/ 53 h 592"/>
              <a:gd name="T106" fmla="*/ 668 w 4704"/>
              <a:gd name="T107" fmla="*/ 470 h 592"/>
              <a:gd name="T108" fmla="*/ 668 w 4704"/>
              <a:gd name="T109" fmla="*/ 470 h 592"/>
              <a:gd name="T110" fmla="*/ 385 w 4704"/>
              <a:gd name="T111" fmla="*/ 140 h 592"/>
              <a:gd name="T112" fmla="*/ 481 w 4704"/>
              <a:gd name="T113" fmla="*/ 311 h 592"/>
              <a:gd name="T114" fmla="*/ 217 w 4704"/>
              <a:gd name="T115" fmla="*/ 100 h 592"/>
              <a:gd name="T116" fmla="*/ 217 w 4704"/>
              <a:gd name="T117" fmla="*/ 100 h 592"/>
              <a:gd name="T118" fmla="*/ 253 w 4704"/>
              <a:gd name="T119" fmla="*/ 470 h 5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4704" h="592">
                <a:moveTo>
                  <a:pt x="77" y="477"/>
                </a:moveTo>
                <a:cubicBezTo>
                  <a:pt x="6" y="477"/>
                  <a:pt x="6" y="413"/>
                  <a:pt x="6" y="386"/>
                </a:cubicBezTo>
                <a:lnTo>
                  <a:pt x="6" y="111"/>
                </a:lnTo>
                <a:cubicBezTo>
                  <a:pt x="6" y="67"/>
                  <a:pt x="4" y="44"/>
                  <a:pt x="0" y="17"/>
                </a:cubicBezTo>
                <a:lnTo>
                  <a:pt x="72" y="1"/>
                </a:lnTo>
                <a:cubicBezTo>
                  <a:pt x="77" y="21"/>
                  <a:pt x="78" y="48"/>
                  <a:pt x="78" y="90"/>
                </a:cubicBezTo>
                <a:lnTo>
                  <a:pt x="78" y="363"/>
                </a:lnTo>
                <a:cubicBezTo>
                  <a:pt x="78" y="406"/>
                  <a:pt x="80" y="413"/>
                  <a:pt x="85" y="421"/>
                </a:cubicBezTo>
                <a:cubicBezTo>
                  <a:pt x="88" y="426"/>
                  <a:pt x="99" y="429"/>
                  <a:pt x="108" y="426"/>
                </a:cubicBezTo>
                <a:lnTo>
                  <a:pt x="119" y="469"/>
                </a:lnTo>
                <a:cubicBezTo>
                  <a:pt x="106" y="474"/>
                  <a:pt x="93" y="477"/>
                  <a:pt x="77" y="477"/>
                </a:cubicBezTo>
                <a:close/>
                <a:moveTo>
                  <a:pt x="1676" y="413"/>
                </a:moveTo>
                <a:cubicBezTo>
                  <a:pt x="1676" y="375"/>
                  <a:pt x="1644" y="344"/>
                  <a:pt x="1606" y="344"/>
                </a:cubicBezTo>
                <a:cubicBezTo>
                  <a:pt x="1568" y="344"/>
                  <a:pt x="1538" y="375"/>
                  <a:pt x="1538" y="413"/>
                </a:cubicBezTo>
                <a:cubicBezTo>
                  <a:pt x="1538" y="453"/>
                  <a:pt x="1569" y="485"/>
                  <a:pt x="1608" y="485"/>
                </a:cubicBezTo>
                <a:cubicBezTo>
                  <a:pt x="1644" y="485"/>
                  <a:pt x="1676" y="453"/>
                  <a:pt x="1676" y="413"/>
                </a:cubicBezTo>
                <a:close/>
                <a:moveTo>
                  <a:pt x="4512" y="328"/>
                </a:moveTo>
                <a:lnTo>
                  <a:pt x="4512" y="333"/>
                </a:lnTo>
                <a:cubicBezTo>
                  <a:pt x="4512" y="377"/>
                  <a:pt x="4528" y="424"/>
                  <a:pt x="4591" y="424"/>
                </a:cubicBezTo>
                <a:cubicBezTo>
                  <a:pt x="4621" y="424"/>
                  <a:pt x="4647" y="414"/>
                  <a:pt x="4672" y="393"/>
                </a:cubicBezTo>
                <a:lnTo>
                  <a:pt x="4699" y="435"/>
                </a:lnTo>
                <a:cubicBezTo>
                  <a:pt x="4665" y="464"/>
                  <a:pt x="4626" y="478"/>
                  <a:pt x="4583" y="478"/>
                </a:cubicBezTo>
                <a:cubicBezTo>
                  <a:pt x="4492" y="478"/>
                  <a:pt x="4435" y="412"/>
                  <a:pt x="4435" y="309"/>
                </a:cubicBezTo>
                <a:cubicBezTo>
                  <a:pt x="4435" y="253"/>
                  <a:pt x="4447" y="215"/>
                  <a:pt x="4475" y="183"/>
                </a:cubicBezTo>
                <a:cubicBezTo>
                  <a:pt x="4501" y="153"/>
                  <a:pt x="4533" y="140"/>
                  <a:pt x="4574" y="140"/>
                </a:cubicBezTo>
                <a:cubicBezTo>
                  <a:pt x="4605" y="140"/>
                  <a:pt x="4635" y="148"/>
                  <a:pt x="4662" y="173"/>
                </a:cubicBezTo>
                <a:cubicBezTo>
                  <a:pt x="4690" y="199"/>
                  <a:pt x="4704" y="238"/>
                  <a:pt x="4704" y="313"/>
                </a:cubicBezTo>
                <a:lnTo>
                  <a:pt x="4704" y="328"/>
                </a:lnTo>
                <a:lnTo>
                  <a:pt x="4512" y="328"/>
                </a:lnTo>
                <a:close/>
                <a:moveTo>
                  <a:pt x="4574" y="193"/>
                </a:moveTo>
                <a:cubicBezTo>
                  <a:pt x="4534" y="193"/>
                  <a:pt x="4513" y="224"/>
                  <a:pt x="4513" y="276"/>
                </a:cubicBezTo>
                <a:lnTo>
                  <a:pt x="4631" y="276"/>
                </a:lnTo>
                <a:cubicBezTo>
                  <a:pt x="4631" y="224"/>
                  <a:pt x="4609" y="193"/>
                  <a:pt x="4574" y="193"/>
                </a:cubicBezTo>
                <a:close/>
                <a:moveTo>
                  <a:pt x="4351" y="199"/>
                </a:moveTo>
                <a:cubicBezTo>
                  <a:pt x="4338" y="199"/>
                  <a:pt x="4328" y="197"/>
                  <a:pt x="4326" y="196"/>
                </a:cubicBezTo>
                <a:cubicBezTo>
                  <a:pt x="4328" y="198"/>
                  <a:pt x="4347" y="219"/>
                  <a:pt x="4347" y="252"/>
                </a:cubicBezTo>
                <a:cubicBezTo>
                  <a:pt x="4347" y="308"/>
                  <a:pt x="4301" y="351"/>
                  <a:pt x="4225" y="351"/>
                </a:cubicBezTo>
                <a:cubicBezTo>
                  <a:pt x="4202" y="359"/>
                  <a:pt x="4182" y="371"/>
                  <a:pt x="4182" y="381"/>
                </a:cubicBezTo>
                <a:cubicBezTo>
                  <a:pt x="4182" y="393"/>
                  <a:pt x="4186" y="394"/>
                  <a:pt x="4262" y="394"/>
                </a:cubicBezTo>
                <a:cubicBezTo>
                  <a:pt x="4314" y="394"/>
                  <a:pt x="4369" y="421"/>
                  <a:pt x="4369" y="486"/>
                </a:cubicBezTo>
                <a:cubicBezTo>
                  <a:pt x="4369" y="555"/>
                  <a:pt x="4312" y="592"/>
                  <a:pt x="4226" y="592"/>
                </a:cubicBezTo>
                <a:cubicBezTo>
                  <a:pt x="4142" y="592"/>
                  <a:pt x="4082" y="564"/>
                  <a:pt x="4082" y="504"/>
                </a:cubicBezTo>
                <a:cubicBezTo>
                  <a:pt x="4082" y="489"/>
                  <a:pt x="4088" y="470"/>
                  <a:pt x="4088" y="470"/>
                </a:cubicBezTo>
                <a:lnTo>
                  <a:pt x="4155" y="470"/>
                </a:lnTo>
                <a:cubicBezTo>
                  <a:pt x="4155" y="470"/>
                  <a:pt x="4149" y="482"/>
                  <a:pt x="4149" y="492"/>
                </a:cubicBezTo>
                <a:cubicBezTo>
                  <a:pt x="4149" y="522"/>
                  <a:pt x="4175" y="539"/>
                  <a:pt x="4220" y="539"/>
                </a:cubicBezTo>
                <a:cubicBezTo>
                  <a:pt x="4270" y="539"/>
                  <a:pt x="4296" y="519"/>
                  <a:pt x="4296" y="489"/>
                </a:cubicBezTo>
                <a:cubicBezTo>
                  <a:pt x="4296" y="454"/>
                  <a:pt x="4267" y="444"/>
                  <a:pt x="4207" y="444"/>
                </a:cubicBezTo>
                <a:cubicBezTo>
                  <a:pt x="4121" y="444"/>
                  <a:pt x="4102" y="427"/>
                  <a:pt x="4102" y="395"/>
                </a:cubicBezTo>
                <a:cubicBezTo>
                  <a:pt x="4102" y="363"/>
                  <a:pt x="4128" y="351"/>
                  <a:pt x="4163" y="340"/>
                </a:cubicBezTo>
                <a:cubicBezTo>
                  <a:pt x="4114" y="326"/>
                  <a:pt x="4090" y="295"/>
                  <a:pt x="4090" y="249"/>
                </a:cubicBezTo>
                <a:cubicBezTo>
                  <a:pt x="4090" y="183"/>
                  <a:pt x="4141" y="140"/>
                  <a:pt x="4218" y="140"/>
                </a:cubicBezTo>
                <a:cubicBezTo>
                  <a:pt x="4264" y="140"/>
                  <a:pt x="4290" y="157"/>
                  <a:pt x="4316" y="157"/>
                </a:cubicBezTo>
                <a:cubicBezTo>
                  <a:pt x="4337" y="157"/>
                  <a:pt x="4357" y="149"/>
                  <a:pt x="4375" y="134"/>
                </a:cubicBezTo>
                <a:lnTo>
                  <a:pt x="4407" y="178"/>
                </a:lnTo>
                <a:cubicBezTo>
                  <a:pt x="4389" y="193"/>
                  <a:pt x="4373" y="199"/>
                  <a:pt x="4351" y="199"/>
                </a:cubicBezTo>
                <a:close/>
                <a:moveTo>
                  <a:pt x="4218" y="193"/>
                </a:moveTo>
                <a:cubicBezTo>
                  <a:pt x="4182" y="193"/>
                  <a:pt x="4162" y="213"/>
                  <a:pt x="4162" y="249"/>
                </a:cubicBezTo>
                <a:cubicBezTo>
                  <a:pt x="4162" y="286"/>
                  <a:pt x="4183" y="303"/>
                  <a:pt x="4218" y="303"/>
                </a:cubicBezTo>
                <a:cubicBezTo>
                  <a:pt x="4254" y="303"/>
                  <a:pt x="4273" y="284"/>
                  <a:pt x="4273" y="248"/>
                </a:cubicBezTo>
                <a:cubicBezTo>
                  <a:pt x="4273" y="212"/>
                  <a:pt x="4254" y="193"/>
                  <a:pt x="4218" y="193"/>
                </a:cubicBezTo>
                <a:close/>
                <a:moveTo>
                  <a:pt x="3953" y="470"/>
                </a:moveTo>
                <a:cubicBezTo>
                  <a:pt x="3949" y="463"/>
                  <a:pt x="3949" y="458"/>
                  <a:pt x="3947" y="445"/>
                </a:cubicBezTo>
                <a:cubicBezTo>
                  <a:pt x="3925" y="466"/>
                  <a:pt x="3900" y="477"/>
                  <a:pt x="3868" y="477"/>
                </a:cubicBezTo>
                <a:cubicBezTo>
                  <a:pt x="3786" y="477"/>
                  <a:pt x="3736" y="412"/>
                  <a:pt x="3736" y="312"/>
                </a:cubicBezTo>
                <a:cubicBezTo>
                  <a:pt x="3736" y="211"/>
                  <a:pt x="3792" y="142"/>
                  <a:pt x="3870" y="142"/>
                </a:cubicBezTo>
                <a:cubicBezTo>
                  <a:pt x="3897" y="142"/>
                  <a:pt x="3920" y="151"/>
                  <a:pt x="3939" y="171"/>
                </a:cubicBezTo>
                <a:cubicBezTo>
                  <a:pt x="3939" y="171"/>
                  <a:pt x="3937" y="146"/>
                  <a:pt x="3937" y="118"/>
                </a:cubicBezTo>
                <a:lnTo>
                  <a:pt x="3937" y="1"/>
                </a:lnTo>
                <a:lnTo>
                  <a:pt x="4007" y="11"/>
                </a:lnTo>
                <a:lnTo>
                  <a:pt x="4007" y="358"/>
                </a:lnTo>
                <a:cubicBezTo>
                  <a:pt x="4007" y="421"/>
                  <a:pt x="4011" y="454"/>
                  <a:pt x="4017" y="470"/>
                </a:cubicBezTo>
                <a:lnTo>
                  <a:pt x="3953" y="470"/>
                </a:lnTo>
                <a:close/>
                <a:moveTo>
                  <a:pt x="3937" y="224"/>
                </a:moveTo>
                <a:cubicBezTo>
                  <a:pt x="3921" y="207"/>
                  <a:pt x="3902" y="198"/>
                  <a:pt x="3879" y="198"/>
                </a:cubicBezTo>
                <a:cubicBezTo>
                  <a:pt x="3834" y="198"/>
                  <a:pt x="3814" y="234"/>
                  <a:pt x="3814" y="311"/>
                </a:cubicBezTo>
                <a:cubicBezTo>
                  <a:pt x="3814" y="382"/>
                  <a:pt x="3828" y="418"/>
                  <a:pt x="3881" y="418"/>
                </a:cubicBezTo>
                <a:cubicBezTo>
                  <a:pt x="3907" y="418"/>
                  <a:pt x="3928" y="403"/>
                  <a:pt x="3937" y="387"/>
                </a:cubicBezTo>
                <a:lnTo>
                  <a:pt x="3937" y="224"/>
                </a:lnTo>
                <a:close/>
                <a:moveTo>
                  <a:pt x="3481" y="328"/>
                </a:moveTo>
                <a:lnTo>
                  <a:pt x="3481" y="333"/>
                </a:lnTo>
                <a:cubicBezTo>
                  <a:pt x="3481" y="377"/>
                  <a:pt x="3497" y="424"/>
                  <a:pt x="3560" y="424"/>
                </a:cubicBezTo>
                <a:cubicBezTo>
                  <a:pt x="3590" y="424"/>
                  <a:pt x="3616" y="414"/>
                  <a:pt x="3640" y="393"/>
                </a:cubicBezTo>
                <a:lnTo>
                  <a:pt x="3668" y="435"/>
                </a:lnTo>
                <a:cubicBezTo>
                  <a:pt x="3634" y="464"/>
                  <a:pt x="3595" y="478"/>
                  <a:pt x="3552" y="478"/>
                </a:cubicBezTo>
                <a:cubicBezTo>
                  <a:pt x="3461" y="478"/>
                  <a:pt x="3404" y="412"/>
                  <a:pt x="3404" y="309"/>
                </a:cubicBezTo>
                <a:cubicBezTo>
                  <a:pt x="3404" y="253"/>
                  <a:pt x="3416" y="215"/>
                  <a:pt x="3444" y="183"/>
                </a:cubicBezTo>
                <a:cubicBezTo>
                  <a:pt x="3470" y="153"/>
                  <a:pt x="3502" y="140"/>
                  <a:pt x="3542" y="140"/>
                </a:cubicBezTo>
                <a:cubicBezTo>
                  <a:pt x="3574" y="140"/>
                  <a:pt x="3603" y="148"/>
                  <a:pt x="3631" y="173"/>
                </a:cubicBezTo>
                <a:cubicBezTo>
                  <a:pt x="3659" y="199"/>
                  <a:pt x="3673" y="238"/>
                  <a:pt x="3673" y="313"/>
                </a:cubicBezTo>
                <a:lnTo>
                  <a:pt x="3673" y="328"/>
                </a:lnTo>
                <a:lnTo>
                  <a:pt x="3481" y="328"/>
                </a:lnTo>
                <a:close/>
                <a:moveTo>
                  <a:pt x="3542" y="193"/>
                </a:moveTo>
                <a:cubicBezTo>
                  <a:pt x="3503" y="193"/>
                  <a:pt x="3481" y="224"/>
                  <a:pt x="3481" y="276"/>
                </a:cubicBezTo>
                <a:lnTo>
                  <a:pt x="3600" y="276"/>
                </a:lnTo>
                <a:cubicBezTo>
                  <a:pt x="3600" y="224"/>
                  <a:pt x="3577" y="193"/>
                  <a:pt x="3542" y="193"/>
                </a:cubicBezTo>
                <a:close/>
                <a:moveTo>
                  <a:pt x="3319" y="477"/>
                </a:moveTo>
                <a:cubicBezTo>
                  <a:pt x="3249" y="477"/>
                  <a:pt x="3249" y="413"/>
                  <a:pt x="3249" y="386"/>
                </a:cubicBezTo>
                <a:lnTo>
                  <a:pt x="3249" y="111"/>
                </a:lnTo>
                <a:cubicBezTo>
                  <a:pt x="3249" y="67"/>
                  <a:pt x="3247" y="44"/>
                  <a:pt x="3242" y="17"/>
                </a:cubicBezTo>
                <a:lnTo>
                  <a:pt x="3314" y="1"/>
                </a:lnTo>
                <a:cubicBezTo>
                  <a:pt x="3319" y="21"/>
                  <a:pt x="3320" y="48"/>
                  <a:pt x="3320" y="90"/>
                </a:cubicBezTo>
                <a:lnTo>
                  <a:pt x="3320" y="363"/>
                </a:lnTo>
                <a:cubicBezTo>
                  <a:pt x="3320" y="406"/>
                  <a:pt x="3322" y="413"/>
                  <a:pt x="3327" y="421"/>
                </a:cubicBezTo>
                <a:cubicBezTo>
                  <a:pt x="3331" y="426"/>
                  <a:pt x="3342" y="429"/>
                  <a:pt x="3350" y="426"/>
                </a:cubicBezTo>
                <a:lnTo>
                  <a:pt x="3361" y="469"/>
                </a:lnTo>
                <a:cubicBezTo>
                  <a:pt x="3349" y="474"/>
                  <a:pt x="3335" y="477"/>
                  <a:pt x="3319" y="477"/>
                </a:cubicBezTo>
                <a:close/>
                <a:moveTo>
                  <a:pt x="3095" y="471"/>
                </a:moveTo>
                <a:lnTo>
                  <a:pt x="3030" y="471"/>
                </a:lnTo>
                <a:lnTo>
                  <a:pt x="2990" y="323"/>
                </a:lnTo>
                <a:cubicBezTo>
                  <a:pt x="2980" y="284"/>
                  <a:pt x="2969" y="235"/>
                  <a:pt x="2969" y="235"/>
                </a:cubicBezTo>
                <a:lnTo>
                  <a:pt x="2968" y="235"/>
                </a:lnTo>
                <a:cubicBezTo>
                  <a:pt x="2968" y="235"/>
                  <a:pt x="2963" y="267"/>
                  <a:pt x="2947" y="326"/>
                </a:cubicBezTo>
                <a:lnTo>
                  <a:pt x="2908" y="471"/>
                </a:lnTo>
                <a:lnTo>
                  <a:pt x="2843" y="471"/>
                </a:lnTo>
                <a:lnTo>
                  <a:pt x="2755" y="152"/>
                </a:lnTo>
                <a:lnTo>
                  <a:pt x="2824" y="143"/>
                </a:lnTo>
                <a:lnTo>
                  <a:pt x="2859" y="298"/>
                </a:lnTo>
                <a:cubicBezTo>
                  <a:pt x="2868" y="338"/>
                  <a:pt x="2876" y="383"/>
                  <a:pt x="2876" y="383"/>
                </a:cubicBezTo>
                <a:lnTo>
                  <a:pt x="2878" y="383"/>
                </a:lnTo>
                <a:cubicBezTo>
                  <a:pt x="2878" y="383"/>
                  <a:pt x="2884" y="341"/>
                  <a:pt x="2896" y="297"/>
                </a:cubicBezTo>
                <a:lnTo>
                  <a:pt x="2937" y="148"/>
                </a:lnTo>
                <a:lnTo>
                  <a:pt x="3006" y="148"/>
                </a:lnTo>
                <a:lnTo>
                  <a:pt x="3042" y="293"/>
                </a:lnTo>
                <a:cubicBezTo>
                  <a:pt x="3056" y="345"/>
                  <a:pt x="3063" y="384"/>
                  <a:pt x="3063" y="384"/>
                </a:cubicBezTo>
                <a:lnTo>
                  <a:pt x="3065" y="384"/>
                </a:lnTo>
                <a:cubicBezTo>
                  <a:pt x="3065" y="384"/>
                  <a:pt x="3072" y="335"/>
                  <a:pt x="3081" y="298"/>
                </a:cubicBezTo>
                <a:lnTo>
                  <a:pt x="3114" y="148"/>
                </a:lnTo>
                <a:lnTo>
                  <a:pt x="3186" y="148"/>
                </a:lnTo>
                <a:lnTo>
                  <a:pt x="3095" y="471"/>
                </a:lnTo>
                <a:close/>
                <a:moveTo>
                  <a:pt x="2575" y="478"/>
                </a:moveTo>
                <a:cubicBezTo>
                  <a:pt x="2487" y="478"/>
                  <a:pt x="2433" y="412"/>
                  <a:pt x="2433" y="309"/>
                </a:cubicBezTo>
                <a:cubicBezTo>
                  <a:pt x="2433" y="206"/>
                  <a:pt x="2488" y="140"/>
                  <a:pt x="2573" y="140"/>
                </a:cubicBezTo>
                <a:cubicBezTo>
                  <a:pt x="2665" y="140"/>
                  <a:pt x="2717" y="208"/>
                  <a:pt x="2717" y="310"/>
                </a:cubicBezTo>
                <a:cubicBezTo>
                  <a:pt x="2717" y="414"/>
                  <a:pt x="2662" y="478"/>
                  <a:pt x="2575" y="478"/>
                </a:cubicBezTo>
                <a:close/>
                <a:moveTo>
                  <a:pt x="2574" y="193"/>
                </a:moveTo>
                <a:cubicBezTo>
                  <a:pt x="2529" y="193"/>
                  <a:pt x="2510" y="226"/>
                  <a:pt x="2510" y="305"/>
                </a:cubicBezTo>
                <a:cubicBezTo>
                  <a:pt x="2510" y="398"/>
                  <a:pt x="2534" y="426"/>
                  <a:pt x="2576" y="426"/>
                </a:cubicBezTo>
                <a:cubicBezTo>
                  <a:pt x="2617" y="426"/>
                  <a:pt x="2640" y="392"/>
                  <a:pt x="2640" y="311"/>
                </a:cubicBezTo>
                <a:cubicBezTo>
                  <a:pt x="2640" y="220"/>
                  <a:pt x="2615" y="193"/>
                  <a:pt x="2574" y="193"/>
                </a:cubicBezTo>
                <a:close/>
                <a:moveTo>
                  <a:pt x="2283" y="470"/>
                </a:moveTo>
                <a:lnTo>
                  <a:pt x="2283" y="256"/>
                </a:lnTo>
                <a:cubicBezTo>
                  <a:pt x="2283" y="212"/>
                  <a:pt x="2273" y="200"/>
                  <a:pt x="2246" y="200"/>
                </a:cubicBezTo>
                <a:cubicBezTo>
                  <a:pt x="2226" y="200"/>
                  <a:pt x="2196" y="215"/>
                  <a:pt x="2175" y="236"/>
                </a:cubicBezTo>
                <a:lnTo>
                  <a:pt x="2175" y="470"/>
                </a:lnTo>
                <a:lnTo>
                  <a:pt x="2107" y="470"/>
                </a:lnTo>
                <a:lnTo>
                  <a:pt x="2107" y="233"/>
                </a:lnTo>
                <a:cubicBezTo>
                  <a:pt x="2107" y="199"/>
                  <a:pt x="2104" y="179"/>
                  <a:pt x="2095" y="157"/>
                </a:cubicBezTo>
                <a:lnTo>
                  <a:pt x="2158" y="139"/>
                </a:lnTo>
                <a:cubicBezTo>
                  <a:pt x="2166" y="153"/>
                  <a:pt x="2170" y="167"/>
                  <a:pt x="2170" y="185"/>
                </a:cubicBezTo>
                <a:cubicBezTo>
                  <a:pt x="2204" y="155"/>
                  <a:pt x="2234" y="140"/>
                  <a:pt x="2268" y="140"/>
                </a:cubicBezTo>
                <a:cubicBezTo>
                  <a:pt x="2318" y="140"/>
                  <a:pt x="2352" y="170"/>
                  <a:pt x="2352" y="229"/>
                </a:cubicBezTo>
                <a:lnTo>
                  <a:pt x="2352" y="470"/>
                </a:lnTo>
                <a:lnTo>
                  <a:pt x="2283" y="470"/>
                </a:lnTo>
                <a:close/>
                <a:moveTo>
                  <a:pt x="1770" y="470"/>
                </a:moveTo>
                <a:lnTo>
                  <a:pt x="1770" y="95"/>
                </a:lnTo>
                <a:cubicBezTo>
                  <a:pt x="1770" y="64"/>
                  <a:pt x="1768" y="42"/>
                  <a:pt x="1763" y="17"/>
                </a:cubicBezTo>
                <a:lnTo>
                  <a:pt x="1833" y="0"/>
                </a:lnTo>
                <a:cubicBezTo>
                  <a:pt x="1837" y="20"/>
                  <a:pt x="1840" y="52"/>
                  <a:pt x="1840" y="85"/>
                </a:cubicBezTo>
                <a:lnTo>
                  <a:pt x="1840" y="470"/>
                </a:lnTo>
                <a:lnTo>
                  <a:pt x="1770" y="470"/>
                </a:lnTo>
                <a:close/>
                <a:moveTo>
                  <a:pt x="1966" y="470"/>
                </a:moveTo>
                <a:lnTo>
                  <a:pt x="1845" y="288"/>
                </a:lnTo>
                <a:lnTo>
                  <a:pt x="1940" y="148"/>
                </a:lnTo>
                <a:lnTo>
                  <a:pt x="2025" y="148"/>
                </a:lnTo>
                <a:lnTo>
                  <a:pt x="1915" y="284"/>
                </a:lnTo>
                <a:lnTo>
                  <a:pt x="2051" y="470"/>
                </a:lnTo>
                <a:lnTo>
                  <a:pt x="1966" y="470"/>
                </a:lnTo>
                <a:close/>
                <a:moveTo>
                  <a:pt x="1428" y="199"/>
                </a:moveTo>
                <a:cubicBezTo>
                  <a:pt x="1415" y="199"/>
                  <a:pt x="1405" y="197"/>
                  <a:pt x="1403" y="196"/>
                </a:cubicBezTo>
                <a:cubicBezTo>
                  <a:pt x="1405" y="198"/>
                  <a:pt x="1424" y="219"/>
                  <a:pt x="1424" y="252"/>
                </a:cubicBezTo>
                <a:cubicBezTo>
                  <a:pt x="1424" y="308"/>
                  <a:pt x="1378" y="351"/>
                  <a:pt x="1302" y="351"/>
                </a:cubicBezTo>
                <a:cubicBezTo>
                  <a:pt x="1279" y="359"/>
                  <a:pt x="1259" y="371"/>
                  <a:pt x="1259" y="381"/>
                </a:cubicBezTo>
                <a:cubicBezTo>
                  <a:pt x="1259" y="393"/>
                  <a:pt x="1263" y="394"/>
                  <a:pt x="1339" y="394"/>
                </a:cubicBezTo>
                <a:cubicBezTo>
                  <a:pt x="1390" y="394"/>
                  <a:pt x="1446" y="421"/>
                  <a:pt x="1446" y="486"/>
                </a:cubicBezTo>
                <a:cubicBezTo>
                  <a:pt x="1446" y="555"/>
                  <a:pt x="1388" y="592"/>
                  <a:pt x="1302" y="592"/>
                </a:cubicBezTo>
                <a:cubicBezTo>
                  <a:pt x="1219" y="592"/>
                  <a:pt x="1159" y="564"/>
                  <a:pt x="1159" y="504"/>
                </a:cubicBezTo>
                <a:cubicBezTo>
                  <a:pt x="1159" y="489"/>
                  <a:pt x="1165" y="470"/>
                  <a:pt x="1165" y="470"/>
                </a:cubicBezTo>
                <a:lnTo>
                  <a:pt x="1231" y="470"/>
                </a:lnTo>
                <a:cubicBezTo>
                  <a:pt x="1231" y="470"/>
                  <a:pt x="1226" y="482"/>
                  <a:pt x="1226" y="492"/>
                </a:cubicBezTo>
                <a:cubicBezTo>
                  <a:pt x="1226" y="522"/>
                  <a:pt x="1252" y="539"/>
                  <a:pt x="1297" y="539"/>
                </a:cubicBezTo>
                <a:cubicBezTo>
                  <a:pt x="1346" y="539"/>
                  <a:pt x="1373" y="519"/>
                  <a:pt x="1373" y="489"/>
                </a:cubicBezTo>
                <a:cubicBezTo>
                  <a:pt x="1373" y="454"/>
                  <a:pt x="1344" y="444"/>
                  <a:pt x="1284" y="444"/>
                </a:cubicBezTo>
                <a:cubicBezTo>
                  <a:pt x="1198" y="444"/>
                  <a:pt x="1178" y="427"/>
                  <a:pt x="1178" y="395"/>
                </a:cubicBezTo>
                <a:cubicBezTo>
                  <a:pt x="1178" y="363"/>
                  <a:pt x="1205" y="351"/>
                  <a:pt x="1240" y="340"/>
                </a:cubicBezTo>
                <a:cubicBezTo>
                  <a:pt x="1191" y="326"/>
                  <a:pt x="1166" y="295"/>
                  <a:pt x="1166" y="249"/>
                </a:cubicBezTo>
                <a:cubicBezTo>
                  <a:pt x="1166" y="183"/>
                  <a:pt x="1218" y="140"/>
                  <a:pt x="1295" y="140"/>
                </a:cubicBezTo>
                <a:cubicBezTo>
                  <a:pt x="1341" y="140"/>
                  <a:pt x="1367" y="157"/>
                  <a:pt x="1393" y="157"/>
                </a:cubicBezTo>
                <a:cubicBezTo>
                  <a:pt x="1414" y="157"/>
                  <a:pt x="1434" y="149"/>
                  <a:pt x="1451" y="134"/>
                </a:cubicBezTo>
                <a:lnTo>
                  <a:pt x="1484" y="178"/>
                </a:lnTo>
                <a:cubicBezTo>
                  <a:pt x="1466" y="193"/>
                  <a:pt x="1449" y="199"/>
                  <a:pt x="1428" y="199"/>
                </a:cubicBezTo>
                <a:close/>
                <a:moveTo>
                  <a:pt x="1294" y="193"/>
                </a:moveTo>
                <a:cubicBezTo>
                  <a:pt x="1259" y="193"/>
                  <a:pt x="1239" y="213"/>
                  <a:pt x="1239" y="249"/>
                </a:cubicBezTo>
                <a:cubicBezTo>
                  <a:pt x="1239" y="286"/>
                  <a:pt x="1260" y="303"/>
                  <a:pt x="1294" y="303"/>
                </a:cubicBezTo>
                <a:cubicBezTo>
                  <a:pt x="1331" y="303"/>
                  <a:pt x="1350" y="284"/>
                  <a:pt x="1350" y="248"/>
                </a:cubicBezTo>
                <a:cubicBezTo>
                  <a:pt x="1350" y="212"/>
                  <a:pt x="1331" y="193"/>
                  <a:pt x="1294" y="193"/>
                </a:cubicBezTo>
                <a:close/>
                <a:moveTo>
                  <a:pt x="1015" y="470"/>
                </a:moveTo>
                <a:lnTo>
                  <a:pt x="1015" y="256"/>
                </a:lnTo>
                <a:cubicBezTo>
                  <a:pt x="1015" y="212"/>
                  <a:pt x="1005" y="200"/>
                  <a:pt x="978" y="200"/>
                </a:cubicBezTo>
                <a:cubicBezTo>
                  <a:pt x="958" y="200"/>
                  <a:pt x="929" y="215"/>
                  <a:pt x="908" y="236"/>
                </a:cubicBezTo>
                <a:lnTo>
                  <a:pt x="908" y="470"/>
                </a:lnTo>
                <a:lnTo>
                  <a:pt x="839" y="470"/>
                </a:lnTo>
                <a:lnTo>
                  <a:pt x="839" y="233"/>
                </a:lnTo>
                <a:cubicBezTo>
                  <a:pt x="839" y="199"/>
                  <a:pt x="836" y="179"/>
                  <a:pt x="827" y="157"/>
                </a:cubicBezTo>
                <a:lnTo>
                  <a:pt x="890" y="139"/>
                </a:lnTo>
                <a:cubicBezTo>
                  <a:pt x="898" y="153"/>
                  <a:pt x="902" y="167"/>
                  <a:pt x="902" y="185"/>
                </a:cubicBezTo>
                <a:cubicBezTo>
                  <a:pt x="936" y="155"/>
                  <a:pt x="966" y="140"/>
                  <a:pt x="1000" y="140"/>
                </a:cubicBezTo>
                <a:cubicBezTo>
                  <a:pt x="1050" y="140"/>
                  <a:pt x="1084" y="170"/>
                  <a:pt x="1084" y="229"/>
                </a:cubicBezTo>
                <a:lnTo>
                  <a:pt x="1084" y="470"/>
                </a:lnTo>
                <a:lnTo>
                  <a:pt x="1015" y="470"/>
                </a:lnTo>
                <a:close/>
                <a:moveTo>
                  <a:pt x="703" y="100"/>
                </a:moveTo>
                <a:cubicBezTo>
                  <a:pt x="677" y="100"/>
                  <a:pt x="657" y="79"/>
                  <a:pt x="657" y="53"/>
                </a:cubicBezTo>
                <a:cubicBezTo>
                  <a:pt x="657" y="27"/>
                  <a:pt x="678" y="6"/>
                  <a:pt x="704" y="6"/>
                </a:cubicBezTo>
                <a:cubicBezTo>
                  <a:pt x="729" y="6"/>
                  <a:pt x="750" y="27"/>
                  <a:pt x="750" y="53"/>
                </a:cubicBezTo>
                <a:cubicBezTo>
                  <a:pt x="750" y="79"/>
                  <a:pt x="729" y="100"/>
                  <a:pt x="703" y="100"/>
                </a:cubicBezTo>
                <a:close/>
                <a:moveTo>
                  <a:pt x="668" y="470"/>
                </a:moveTo>
                <a:lnTo>
                  <a:pt x="668" y="153"/>
                </a:lnTo>
                <a:lnTo>
                  <a:pt x="738" y="140"/>
                </a:lnTo>
                <a:lnTo>
                  <a:pt x="738" y="470"/>
                </a:lnTo>
                <a:lnTo>
                  <a:pt x="668" y="470"/>
                </a:lnTo>
                <a:close/>
                <a:moveTo>
                  <a:pt x="490" y="471"/>
                </a:moveTo>
                <a:lnTo>
                  <a:pt x="428" y="471"/>
                </a:lnTo>
                <a:lnTo>
                  <a:pt x="313" y="150"/>
                </a:lnTo>
                <a:lnTo>
                  <a:pt x="385" y="140"/>
                </a:lnTo>
                <a:lnTo>
                  <a:pt x="440" y="314"/>
                </a:lnTo>
                <a:cubicBezTo>
                  <a:pt x="451" y="347"/>
                  <a:pt x="460" y="386"/>
                  <a:pt x="460" y="386"/>
                </a:cubicBezTo>
                <a:lnTo>
                  <a:pt x="461" y="386"/>
                </a:lnTo>
                <a:cubicBezTo>
                  <a:pt x="461" y="386"/>
                  <a:pt x="468" y="347"/>
                  <a:pt x="481" y="311"/>
                </a:cubicBezTo>
                <a:lnTo>
                  <a:pt x="534" y="148"/>
                </a:lnTo>
                <a:lnTo>
                  <a:pt x="607" y="148"/>
                </a:lnTo>
                <a:lnTo>
                  <a:pt x="490" y="471"/>
                </a:lnTo>
                <a:close/>
                <a:moveTo>
                  <a:pt x="217" y="100"/>
                </a:moveTo>
                <a:cubicBezTo>
                  <a:pt x="192" y="100"/>
                  <a:pt x="172" y="79"/>
                  <a:pt x="172" y="53"/>
                </a:cubicBezTo>
                <a:cubicBezTo>
                  <a:pt x="172" y="27"/>
                  <a:pt x="192" y="6"/>
                  <a:pt x="218" y="6"/>
                </a:cubicBezTo>
                <a:cubicBezTo>
                  <a:pt x="243" y="6"/>
                  <a:pt x="264" y="27"/>
                  <a:pt x="264" y="53"/>
                </a:cubicBezTo>
                <a:cubicBezTo>
                  <a:pt x="264" y="79"/>
                  <a:pt x="243" y="100"/>
                  <a:pt x="217" y="100"/>
                </a:cubicBezTo>
                <a:close/>
                <a:moveTo>
                  <a:pt x="182" y="470"/>
                </a:moveTo>
                <a:lnTo>
                  <a:pt x="182" y="153"/>
                </a:lnTo>
                <a:lnTo>
                  <a:pt x="253" y="140"/>
                </a:lnTo>
                <a:lnTo>
                  <a:pt x="253" y="470"/>
                </a:lnTo>
                <a:lnTo>
                  <a:pt x="182" y="47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pic>
        <p:nvPicPr>
          <p:cNvPr id="4" name="Grafik 21">
            <a:extLst>
              <a:ext uri="{FF2B5EF4-FFF2-40B4-BE49-F238E27FC236}">
                <a16:creationId xmlns:a16="http://schemas.microsoft.com/office/drawing/2014/main" id="{928005D7-52D0-42FE-4CE2-FCB5BF39765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089326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6" orient="horz" pos="1236">
          <p15:clr>
            <a:srgbClr val="FBAE40"/>
          </p15:clr>
        </p15:guide>
        <p15:guide id="7" orient="horz" pos="2262">
          <p15:clr>
            <a:srgbClr val="FBAE40"/>
          </p15:clr>
        </p15:guide>
        <p15:guide id="8" pos="227">
          <p15:clr>
            <a:srgbClr val="FBAE40"/>
          </p15:clr>
        </p15:guide>
        <p15:guide id="9" pos="7461">
          <p15:clr>
            <a:srgbClr val="FBAE40"/>
          </p15:clr>
        </p15:guide>
        <p15:guide id="10" orient="horz" pos="1565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59625" y="1665066"/>
            <a:ext cx="11472051" cy="4240848"/>
          </a:xfrm>
        </p:spPr>
        <p:txBody>
          <a:bodyPr/>
          <a:lstStyle>
            <a:lvl1pPr marL="274363" marR="0" indent="-274363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  <a:lvl2pPr marL="539210" marR="0" indent="-280707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2pPr>
            <a:lvl3pPr marL="802472" marR="0" indent="-269605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3pPr>
            <a:lvl4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4pPr>
            <a:lvl5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5pPr>
            <a:lvl6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6pPr>
            <a:lvl7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7pPr>
            <a:lvl8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8pPr>
            <a:lvl9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9pPr>
          </a:lstStyle>
          <a:p>
            <a:pPr marL="274363" marR="0" lvl="0" indent="-274363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3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Fließtext auf erster Ebene // für weitere Aufzählungen </a:t>
            </a:r>
            <a:br>
              <a:rPr kumimoji="0" lang="de-DE" sz="23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de-DE" sz="23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&gt;&gt; Menü &gt; Start &gt; Absatz &gt; Listenebne erhöhen </a:t>
            </a:r>
          </a:p>
          <a:p>
            <a:pPr marL="539210" marR="0" lvl="1" indent="-280707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1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Zweite Ebene</a:t>
            </a:r>
          </a:p>
          <a:p>
            <a:pPr marL="802472" marR="0" lvl="2" indent="-269605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9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Dritte Ebene</a:t>
            </a:r>
          </a:p>
          <a:p>
            <a:pPr marL="1067320" marR="0" lvl="3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Vierte Ebene</a:t>
            </a:r>
          </a:p>
          <a:p>
            <a:pPr marL="1067320" marR="0" lvl="4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Fünfte Ebene</a:t>
            </a:r>
          </a:p>
          <a:p>
            <a:pPr marL="1067320" marR="0" lvl="5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Sechste Ebene</a:t>
            </a:r>
          </a:p>
          <a:p>
            <a:pPr marL="1067320" marR="0" lvl="6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Siebte Ebene</a:t>
            </a:r>
          </a:p>
          <a:p>
            <a:pPr marL="1067320" marR="0" lvl="7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Achte Ebene</a:t>
            </a:r>
          </a:p>
          <a:p>
            <a:pPr marL="1067320" marR="0" lvl="8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Neunte Ebene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1BA5F8B6-9755-B049-B5EE-24C8818A39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7BA8AF51-BD09-E140-B970-8F7D15CD2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APA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AE209590-B7E9-864F-8E23-D8E66B67ED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Linie">
            <a:extLst>
              <a:ext uri="{FF2B5EF4-FFF2-40B4-BE49-F238E27FC236}">
                <a16:creationId xmlns:a16="http://schemas.microsoft.com/office/drawing/2014/main" id="{74E4E7DF-5D97-5A48-92FB-8CDE15E71AB3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757652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9" pos="227">
          <p15:clr>
            <a:srgbClr val="FBAE40"/>
          </p15:clr>
        </p15:guide>
        <p15:guide id="10" pos="7461">
          <p15:clr>
            <a:srgbClr val="FBAE40"/>
          </p15:clr>
        </p15:guide>
        <p15:guide id="16" orient="horz" pos="1463" userDrawn="1">
          <p15:clr>
            <a:srgbClr val="FBAE40"/>
          </p15:clr>
        </p15:guide>
        <p15:guide id="17" orient="horz" pos="3618" userDrawn="1">
          <p15:clr>
            <a:srgbClr val="FBAE40"/>
          </p15:clr>
        </p15:guide>
        <p15:guide id="18" orient="horz" pos="851" userDrawn="1">
          <p15:clr>
            <a:srgbClr val="FBAE40"/>
          </p15:clr>
        </p15:guide>
        <p15:guide id="19" pos="301" userDrawn="1">
          <p15:clr>
            <a:srgbClr val="FBAE40"/>
          </p15:clr>
        </p15:guide>
        <p15:guide id="20" pos="737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962" y="1666800"/>
            <a:ext cx="5452008" cy="4239112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7842" y="1666800"/>
            <a:ext cx="5573833" cy="4239112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DD891D81-850B-104A-8882-3B4FE65D2A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5C3E01FC-4088-3E4B-A987-3CBED1C47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APA</a:t>
            </a: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1227048F-4499-5747-BBA5-477A08D6E8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Linie">
            <a:extLst>
              <a:ext uri="{FF2B5EF4-FFF2-40B4-BE49-F238E27FC236}">
                <a16:creationId xmlns:a16="http://schemas.microsoft.com/office/drawing/2014/main" id="{B3105BE5-7E5E-0845-B3F4-48E9C5D4B19D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3719362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59625" y="904869"/>
            <a:ext cx="11472051" cy="57532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59625" y="1665065"/>
            <a:ext cx="11472051" cy="42408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grpSp>
        <p:nvGrpSpPr>
          <p:cNvPr id="76" name="Regieanweisungen">
            <a:extLst>
              <a:ext uri="{FF2B5EF4-FFF2-40B4-BE49-F238E27FC236}">
                <a16:creationId xmlns:a16="http://schemas.microsoft.com/office/drawing/2014/main" id="{D1E7AB19-6326-F842-B55D-602CEE998E58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81" name="Linie">
              <a:extLst>
                <a:ext uri="{FF2B5EF4-FFF2-40B4-BE49-F238E27FC236}">
                  <a16:creationId xmlns:a16="http://schemas.microsoft.com/office/drawing/2014/main" id="{E83804AF-E342-CE4F-B1EC-DEAF381D56D0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Linie">
              <a:extLst>
                <a:ext uri="{FF2B5EF4-FFF2-40B4-BE49-F238E27FC236}">
                  <a16:creationId xmlns:a16="http://schemas.microsoft.com/office/drawing/2014/main" id="{424FF1AA-1F85-0349-8AC7-B8DE428B8B2E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Linie">
              <a:extLst>
                <a:ext uri="{FF2B5EF4-FFF2-40B4-BE49-F238E27FC236}">
                  <a16:creationId xmlns:a16="http://schemas.microsoft.com/office/drawing/2014/main" id="{D3816368-3ED9-E949-869E-C138AEA477E6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Linie">
              <a:extLst>
                <a:ext uri="{FF2B5EF4-FFF2-40B4-BE49-F238E27FC236}">
                  <a16:creationId xmlns:a16="http://schemas.microsoft.com/office/drawing/2014/main" id="{A35BC36B-DBB2-8D43-8FC8-61482A66030E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Linie">
              <a:extLst>
                <a:ext uri="{FF2B5EF4-FFF2-40B4-BE49-F238E27FC236}">
                  <a16:creationId xmlns:a16="http://schemas.microsoft.com/office/drawing/2014/main" id="{1D0BC4A0-12DF-0742-991C-E85484A0CF65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Linie">
              <a:extLst>
                <a:ext uri="{FF2B5EF4-FFF2-40B4-BE49-F238E27FC236}">
                  <a16:creationId xmlns:a16="http://schemas.microsoft.com/office/drawing/2014/main" id="{28E5A8EC-4E8D-2243-AAA2-E0CA46623482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Linie">
              <a:extLst>
                <a:ext uri="{FF2B5EF4-FFF2-40B4-BE49-F238E27FC236}">
                  <a16:creationId xmlns:a16="http://schemas.microsoft.com/office/drawing/2014/main" id="{89CA6780-65ED-624F-AF8E-E86F7BC6A566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Linie">
              <a:extLst>
                <a:ext uri="{FF2B5EF4-FFF2-40B4-BE49-F238E27FC236}">
                  <a16:creationId xmlns:a16="http://schemas.microsoft.com/office/drawing/2014/main" id="{5C0C5252-6141-8542-B72D-C99EAD621600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Linie">
              <a:extLst>
                <a:ext uri="{FF2B5EF4-FFF2-40B4-BE49-F238E27FC236}">
                  <a16:creationId xmlns:a16="http://schemas.microsoft.com/office/drawing/2014/main" id="{B5AFC2EF-7146-F64A-AFFE-05B78978B34C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Linie">
              <a:extLst>
                <a:ext uri="{FF2B5EF4-FFF2-40B4-BE49-F238E27FC236}">
                  <a16:creationId xmlns:a16="http://schemas.microsoft.com/office/drawing/2014/main" id="{03D06505-86C7-C14B-8902-B14251A25389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Datumsplatzhalter 3">
            <a:extLst>
              <a:ext uri="{FF2B5EF4-FFF2-40B4-BE49-F238E27FC236}">
                <a16:creationId xmlns:a16="http://schemas.microsoft.com/office/drawing/2014/main" id="{BBC00DD8-CEB4-714C-9F21-1C97522ED6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99" name="Fußzeilenplatzhalter 4">
            <a:extLst>
              <a:ext uri="{FF2B5EF4-FFF2-40B4-BE49-F238E27FC236}">
                <a16:creationId xmlns:a16="http://schemas.microsoft.com/office/drawing/2014/main" id="{20C08151-2A10-7E40-AD9E-0C6B1986FA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APA</a:t>
            </a:r>
          </a:p>
        </p:txBody>
      </p:sp>
      <p:sp>
        <p:nvSpPr>
          <p:cNvPr id="100" name="Foliennummernplatzhalter 5">
            <a:extLst>
              <a:ext uri="{FF2B5EF4-FFF2-40B4-BE49-F238E27FC236}">
                <a16:creationId xmlns:a16="http://schemas.microsoft.com/office/drawing/2014/main" id="{B9FBCA1B-1C8C-194C-82E1-B0AC47CED4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7C9959E-8E6B-B04C-9955-EA096F41CA7A}" type="slidenum">
              <a:rPr lang="en-GB" smtClean="0"/>
              <a:t>‹#›</a:t>
            </a:fld>
            <a:endParaRPr lang="en-GB"/>
          </a:p>
        </p:txBody>
      </p:sp>
      <p:sp>
        <p:nvSpPr>
          <p:cNvPr id="102" name="Linie">
            <a:extLst>
              <a:ext uri="{FF2B5EF4-FFF2-40B4-BE49-F238E27FC236}">
                <a16:creationId xmlns:a16="http://schemas.microsoft.com/office/drawing/2014/main" id="{60B90A70-D8B1-A04E-AE50-1F02457FB929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pic>
        <p:nvPicPr>
          <p:cNvPr id="5" name="Grafik 3">
            <a:extLst>
              <a:ext uri="{FF2B5EF4-FFF2-40B4-BE49-F238E27FC236}">
                <a16:creationId xmlns:a16="http://schemas.microsoft.com/office/drawing/2014/main" id="{D1FA1C16-9242-3325-D975-732341238433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 t="-78" b="-78"/>
          <a:stretch/>
        </p:blipFill>
        <p:spPr>
          <a:xfrm>
            <a:off x="350838" y="267118"/>
            <a:ext cx="1632338" cy="45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453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</p:sldLayoutIdLst>
  <p:hf hdr="0"/>
  <p:txStyles>
    <p:titleStyle>
      <a:lvl1pPr marL="0" indent="0" algn="l" defTabSz="913463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797" b="1" i="0" kern="1200" baseline="0">
          <a:solidFill>
            <a:schemeClr val="bg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74363" indent="-274363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lang="de-DE" sz="2398" b="0" i="0" u="none" strike="noStrike" kern="1200" baseline="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39210" indent="-280707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21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02472" indent="-269605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9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6pPr>
      <a:lvl7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7pPr>
      <a:lvl8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8pPr>
      <a:lvl9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9pPr>
    </p:bodyStyle>
    <p:otherStyle>
      <a:defPPr>
        <a:defRPr lang="de-DE"/>
      </a:defPPr>
      <a:lvl1pPr marL="0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32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463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194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6925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657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388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120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3851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hyperlink" Target="https://xkcd.com/157/" TargetMode="External"/><Relationship Id="rId12" Type="http://schemas.openxmlformats.org/officeDocument/2006/relationships/image" Target="../media/image26.png"/><Relationship Id="rId2" Type="http://schemas.openxmlformats.org/officeDocument/2006/relationships/image" Target="../media/image7.png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15" Type="http://schemas.openxmlformats.org/officeDocument/2006/relationships/image" Target="../media/image19.pn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hyperlink" Target="https://xkcd.com/157/" TargetMode="External"/><Relationship Id="rId3" Type="http://schemas.openxmlformats.org/officeDocument/2006/relationships/image" Target="../media/image910.png"/><Relationship Id="rId7" Type="http://schemas.openxmlformats.org/officeDocument/2006/relationships/image" Target="../media/image13.png"/><Relationship Id="rId12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11" Type="http://schemas.openxmlformats.org/officeDocument/2006/relationships/image" Target="../media/image7.png"/><Relationship Id="rId5" Type="http://schemas.openxmlformats.org/officeDocument/2006/relationships/image" Target="../media/image1110.png"/><Relationship Id="rId15" Type="http://schemas.openxmlformats.org/officeDocument/2006/relationships/image" Target="../media/image19.png"/><Relationship Id="rId10" Type="http://schemas.openxmlformats.org/officeDocument/2006/relationships/image" Target="../media/image31.png"/><Relationship Id="rId4" Type="http://schemas.openxmlformats.org/officeDocument/2006/relationships/image" Target="../media/image1010.png"/><Relationship Id="rId9" Type="http://schemas.openxmlformats.org/officeDocument/2006/relationships/image" Target="../media/image30.png"/><Relationship Id="rId1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hyperlink" Target="https://xkcd.com/157/" TargetMode="External"/><Relationship Id="rId3" Type="http://schemas.openxmlformats.org/officeDocument/2006/relationships/image" Target="../media/image910.png"/><Relationship Id="rId7" Type="http://schemas.openxmlformats.org/officeDocument/2006/relationships/image" Target="../media/image13.png"/><Relationship Id="rId12" Type="http://schemas.openxmlformats.org/officeDocument/2006/relationships/image" Target="../media/image26.png"/><Relationship Id="rId2" Type="http://schemas.openxmlformats.org/officeDocument/2006/relationships/image" Target="../media/image20.pn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11" Type="http://schemas.openxmlformats.org/officeDocument/2006/relationships/image" Target="../media/image7.png"/><Relationship Id="rId5" Type="http://schemas.openxmlformats.org/officeDocument/2006/relationships/image" Target="../media/image1110.png"/><Relationship Id="rId15" Type="http://schemas.openxmlformats.org/officeDocument/2006/relationships/image" Target="../media/image19.png"/><Relationship Id="rId10" Type="http://schemas.openxmlformats.org/officeDocument/2006/relationships/image" Target="../media/image31.png"/><Relationship Id="rId4" Type="http://schemas.openxmlformats.org/officeDocument/2006/relationships/image" Target="../media/image1010.png"/><Relationship Id="rId9" Type="http://schemas.openxmlformats.org/officeDocument/2006/relationships/image" Target="../media/image30.png"/><Relationship Id="rId1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hyperlink" Target="https://xkcd.com/157/" TargetMode="External"/><Relationship Id="rId18" Type="http://schemas.openxmlformats.org/officeDocument/2006/relationships/image" Target="../media/image22.png"/><Relationship Id="rId3" Type="http://schemas.openxmlformats.org/officeDocument/2006/relationships/image" Target="../media/image910.png"/><Relationship Id="rId7" Type="http://schemas.openxmlformats.org/officeDocument/2006/relationships/image" Target="../media/image13.png"/><Relationship Id="rId12" Type="http://schemas.openxmlformats.org/officeDocument/2006/relationships/image" Target="../media/image26.png"/><Relationship Id="rId17" Type="http://schemas.openxmlformats.org/officeDocument/2006/relationships/image" Target="../media/image25.png"/><Relationship Id="rId2" Type="http://schemas.openxmlformats.org/officeDocument/2006/relationships/image" Target="../media/image23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11" Type="http://schemas.openxmlformats.org/officeDocument/2006/relationships/image" Target="../media/image7.png"/><Relationship Id="rId5" Type="http://schemas.openxmlformats.org/officeDocument/2006/relationships/image" Target="../media/image1110.png"/><Relationship Id="rId15" Type="http://schemas.openxmlformats.org/officeDocument/2006/relationships/image" Target="../media/image19.png"/><Relationship Id="rId10" Type="http://schemas.openxmlformats.org/officeDocument/2006/relationships/image" Target="../media/image31.png"/><Relationship Id="rId4" Type="http://schemas.openxmlformats.org/officeDocument/2006/relationships/image" Target="../media/image1010.png"/><Relationship Id="rId9" Type="http://schemas.openxmlformats.org/officeDocument/2006/relationships/image" Target="../media/image39.png"/><Relationship Id="rId1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ELIZA" TargetMode="External"/><Relationship Id="rId3" Type="http://schemas.openxmlformats.org/officeDocument/2006/relationships/slideLayout" Target="../slideLayouts/slideLayout8.xml"/><Relationship Id="rId7" Type="http://schemas.openxmlformats.org/officeDocument/2006/relationships/hyperlink" Target="https://thenewstack.io/remembering-shakey-first-intelligent-robot/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4.png"/><Relationship Id="rId5" Type="http://schemas.openxmlformats.org/officeDocument/2006/relationships/image" Target="../media/image33.tiff"/><Relationship Id="rId4" Type="http://schemas.openxmlformats.org/officeDocument/2006/relationships/image" Target="../media/image32.tiff"/><Relationship Id="rId9" Type="http://schemas.openxmlformats.org/officeDocument/2006/relationships/hyperlink" Target="https://anki.com/en-us/cozmo.html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8.png"/><Relationship Id="rId7" Type="http://schemas.openxmlformats.org/officeDocument/2006/relationships/image" Target="../media/image36.png"/><Relationship Id="rId2" Type="http://schemas.openxmlformats.org/officeDocument/2006/relationships/hyperlink" Target="https://xkcd.com/157/" TargetMode="Externa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0.png"/><Relationship Id="rId5" Type="http://schemas.openxmlformats.org/officeDocument/2006/relationships/image" Target="../media/image7.png"/><Relationship Id="rId4" Type="http://schemas.openxmlformats.org/officeDocument/2006/relationships/image" Target="../media/image3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rakaposhi.eas.asu.edu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6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hyperlink" Target="https://xkcd.com/157/" TargetMode="External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.png"/><Relationship Id="rId11" Type="http://schemas.openxmlformats.org/officeDocument/2006/relationships/image" Target="../media/image71.png"/><Relationship Id="rId5" Type="http://schemas.openxmlformats.org/officeDocument/2006/relationships/image" Target="../media/image660.png"/><Relationship Id="rId10" Type="http://schemas.openxmlformats.org/officeDocument/2006/relationships/image" Target="../media/image70.png"/><Relationship Id="rId4" Type="http://schemas.openxmlformats.org/officeDocument/2006/relationships/image" Target="../media/image8.png"/><Relationship Id="rId9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83.png"/><Relationship Id="rId18" Type="http://schemas.openxmlformats.org/officeDocument/2006/relationships/image" Target="../media/image88.png"/><Relationship Id="rId3" Type="http://schemas.openxmlformats.org/officeDocument/2006/relationships/hyperlink" Target="https://xkcd.com/157/" TargetMode="External"/><Relationship Id="rId21" Type="http://schemas.openxmlformats.org/officeDocument/2006/relationships/image" Target="../media/image91.png"/><Relationship Id="rId7" Type="http://schemas.openxmlformats.org/officeDocument/2006/relationships/image" Target="../media/image78.png"/><Relationship Id="rId12" Type="http://schemas.openxmlformats.org/officeDocument/2006/relationships/image" Target="../media/image82.png"/><Relationship Id="rId17" Type="http://schemas.openxmlformats.org/officeDocument/2006/relationships/image" Target="../media/image87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86.png"/><Relationship Id="rId20" Type="http://schemas.openxmlformats.org/officeDocument/2006/relationships/image" Target="../media/image9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7.png"/><Relationship Id="rId11" Type="http://schemas.openxmlformats.org/officeDocument/2006/relationships/image" Target="../media/image81.png"/><Relationship Id="rId24" Type="http://schemas.openxmlformats.org/officeDocument/2006/relationships/image" Target="../media/image94.png"/><Relationship Id="rId5" Type="http://schemas.openxmlformats.org/officeDocument/2006/relationships/image" Target="../media/image760.png"/><Relationship Id="rId15" Type="http://schemas.openxmlformats.org/officeDocument/2006/relationships/image" Target="../media/image85.png"/><Relationship Id="rId23" Type="http://schemas.openxmlformats.org/officeDocument/2006/relationships/image" Target="../media/image93.png"/><Relationship Id="rId10" Type="http://schemas.openxmlformats.org/officeDocument/2006/relationships/image" Target="../media/image80.png"/><Relationship Id="rId19" Type="http://schemas.openxmlformats.org/officeDocument/2006/relationships/image" Target="../media/image89.png"/><Relationship Id="rId4" Type="http://schemas.openxmlformats.org/officeDocument/2006/relationships/image" Target="../media/image8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Relationship Id="rId22" Type="http://schemas.openxmlformats.org/officeDocument/2006/relationships/image" Target="../media/image92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1.png"/><Relationship Id="rId18" Type="http://schemas.openxmlformats.org/officeDocument/2006/relationships/image" Target="../media/image106.png"/><Relationship Id="rId3" Type="http://schemas.openxmlformats.org/officeDocument/2006/relationships/image" Target="../media/image76.png"/><Relationship Id="rId7" Type="http://schemas.openxmlformats.org/officeDocument/2006/relationships/image" Target="../media/image96.png"/><Relationship Id="rId12" Type="http://schemas.openxmlformats.org/officeDocument/2006/relationships/image" Target="../media/image100.png"/><Relationship Id="rId17" Type="http://schemas.openxmlformats.org/officeDocument/2006/relationships/image" Target="../media/image105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0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5.png"/><Relationship Id="rId11" Type="http://schemas.openxmlformats.org/officeDocument/2006/relationships/image" Target="../media/image99.png"/><Relationship Id="rId5" Type="http://schemas.openxmlformats.org/officeDocument/2006/relationships/image" Target="../media/image8.png"/><Relationship Id="rId15" Type="http://schemas.openxmlformats.org/officeDocument/2006/relationships/image" Target="../media/image103.png"/><Relationship Id="rId10" Type="http://schemas.openxmlformats.org/officeDocument/2006/relationships/image" Target="../media/image98.png"/><Relationship Id="rId4" Type="http://schemas.openxmlformats.org/officeDocument/2006/relationships/hyperlink" Target="https://xkcd.com/157/" TargetMode="External"/><Relationship Id="rId9" Type="http://schemas.openxmlformats.org/officeDocument/2006/relationships/image" Target="../media/image97.png"/><Relationship Id="rId14" Type="http://schemas.openxmlformats.org/officeDocument/2006/relationships/image" Target="../media/image102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113.png"/><Relationship Id="rId18" Type="http://schemas.openxmlformats.org/officeDocument/2006/relationships/image" Target="../media/image117.png"/><Relationship Id="rId3" Type="http://schemas.openxmlformats.org/officeDocument/2006/relationships/image" Target="../media/image8.png"/><Relationship Id="rId21" Type="http://schemas.openxmlformats.org/officeDocument/2006/relationships/image" Target="../media/image92.png"/><Relationship Id="rId7" Type="http://schemas.openxmlformats.org/officeDocument/2006/relationships/image" Target="../media/image7.png"/><Relationship Id="rId12" Type="http://schemas.openxmlformats.org/officeDocument/2006/relationships/image" Target="../media/image112.png"/><Relationship Id="rId17" Type="http://schemas.openxmlformats.org/officeDocument/2006/relationships/image" Target="../media/image116.png"/><Relationship Id="rId2" Type="http://schemas.openxmlformats.org/officeDocument/2006/relationships/hyperlink" Target="https://xkcd.com/157/" TargetMode="External"/><Relationship Id="rId16" Type="http://schemas.openxmlformats.org/officeDocument/2006/relationships/image" Target="../media/image115.png"/><Relationship Id="rId20" Type="http://schemas.openxmlformats.org/officeDocument/2006/relationships/image" Target="../media/image91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9.png"/><Relationship Id="rId11" Type="http://schemas.openxmlformats.org/officeDocument/2006/relationships/image" Target="../media/image111.png"/><Relationship Id="rId5" Type="http://schemas.openxmlformats.org/officeDocument/2006/relationships/image" Target="../media/image108.png"/><Relationship Id="rId15" Type="http://schemas.openxmlformats.org/officeDocument/2006/relationships/image" Target="../media/image114.png"/><Relationship Id="rId23" Type="http://schemas.openxmlformats.org/officeDocument/2006/relationships/image" Target="../media/image94.png"/><Relationship Id="rId10" Type="http://schemas.openxmlformats.org/officeDocument/2006/relationships/image" Target="../media/image110.png"/><Relationship Id="rId19" Type="http://schemas.openxmlformats.org/officeDocument/2006/relationships/image" Target="../media/image118.png"/><Relationship Id="rId4" Type="http://schemas.openxmlformats.org/officeDocument/2006/relationships/image" Target="../media/image107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Relationship Id="rId22" Type="http://schemas.openxmlformats.org/officeDocument/2006/relationships/image" Target="../media/image119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10.png"/><Relationship Id="rId7" Type="http://schemas.openxmlformats.org/officeDocument/2006/relationships/image" Target="../media/image13.png"/><Relationship Id="rId12" Type="http://schemas.openxmlformats.org/officeDocument/2006/relationships/image" Target="../media/image26.png"/><Relationship Id="rId2" Type="http://schemas.openxmlformats.org/officeDocument/2006/relationships/image" Target="../media/image9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0.png"/><Relationship Id="rId11" Type="http://schemas.openxmlformats.org/officeDocument/2006/relationships/image" Target="../media/image7.png"/><Relationship Id="rId5" Type="http://schemas.openxmlformats.org/officeDocument/2006/relationships/image" Target="../media/image1110.png"/><Relationship Id="rId10" Type="http://schemas.openxmlformats.org/officeDocument/2006/relationships/image" Target="../media/image16.png"/><Relationship Id="rId4" Type="http://schemas.openxmlformats.org/officeDocument/2006/relationships/image" Target="../media/image1010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34BE2-80DA-4241-AF62-CB1542C6336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Automated Planning and Acting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884F53-43C7-8041-BB5E-42EFDC745B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3200" dirty="0"/>
              <a:t>Human-aware Planning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5C149E-328F-5146-8520-C7F601EE3733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r>
              <a:rPr lang="en-GB" dirty="0"/>
              <a:t>Tanya Braun</a:t>
            </a:r>
          </a:p>
          <a:p>
            <a:r>
              <a:rPr lang="en-GB" dirty="0"/>
              <a:t>Research Group Data Science, Computer Science Department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3D3670-9211-ED4D-9EF3-1E2BAFC4166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5278438" y="-720725"/>
            <a:ext cx="6913562" cy="360362"/>
          </a:xfrm>
        </p:spPr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B0A2DC-261A-A344-93D2-27C84C47031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231563" y="7019925"/>
            <a:ext cx="960437" cy="360363"/>
          </a:xfrm>
        </p:spPr>
        <p:txBody>
          <a:bodyPr/>
          <a:lstStyle/>
          <a:p>
            <a:fld id="{67C9959E-8E6B-B04C-9955-EA096F41CA7A}" type="slidenum">
              <a:rPr lang="en-GB" smtClean="0"/>
              <a:t>1</a:t>
            </a:fld>
            <a:endParaRPr lang="en-GB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FE8F03A-13AE-49BC-329D-094F604489C7}"/>
              </a:ext>
            </a:extLst>
          </p:cNvPr>
          <p:cNvGrpSpPr/>
          <p:nvPr/>
        </p:nvGrpSpPr>
        <p:grpSpPr>
          <a:xfrm>
            <a:off x="9455442" y="1962150"/>
            <a:ext cx="2376933" cy="1821588"/>
            <a:chOff x="5545944" y="2497163"/>
            <a:chExt cx="2376933" cy="1821588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529A196-DCD4-4264-7B3F-9600A2AB1021}"/>
                </a:ext>
              </a:extLst>
            </p:cNvPr>
            <p:cNvSpPr/>
            <p:nvPr/>
          </p:nvSpPr>
          <p:spPr>
            <a:xfrm>
              <a:off x="5545944" y="2497163"/>
              <a:ext cx="2376933" cy="1821588"/>
            </a:xfrm>
            <a:prstGeom prst="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0FC8268-D44E-D20B-DCEA-D92330DDD9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041384" y="3020711"/>
              <a:ext cx="754948" cy="111766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ounded Rectangle 23">
                  <a:extLst>
                    <a:ext uri="{FF2B5EF4-FFF2-40B4-BE49-F238E27FC236}">
                      <a16:creationId xmlns:a16="http://schemas.microsoft.com/office/drawing/2014/main" id="{18514796-5C8C-10EA-30BC-F8768788E10E}"/>
                    </a:ext>
                  </a:extLst>
                </p:cNvPr>
                <p:cNvSpPr/>
                <p:nvPr/>
              </p:nvSpPr>
              <p:spPr>
                <a:xfrm>
                  <a:off x="7024505" y="2895240"/>
                  <a:ext cx="670199" cy="408623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3" name="Rounded Rectangle 62">
                  <a:extLst>
                    <a:ext uri="{FF2B5EF4-FFF2-40B4-BE49-F238E27FC236}">
                      <a16:creationId xmlns:a16="http://schemas.microsoft.com/office/drawing/2014/main" id="{226FE8FE-ADD6-D045-AA2A-AC6E36C726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4505" y="2895240"/>
                  <a:ext cx="670199" cy="408623"/>
                </a:xfrm>
                <a:prstGeom prst="round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31FE8C3-86B3-5BA0-FCE9-40FC66572727}"/>
              </a:ext>
            </a:extLst>
          </p:cNvPr>
          <p:cNvGrpSpPr/>
          <p:nvPr/>
        </p:nvGrpSpPr>
        <p:grpSpPr>
          <a:xfrm>
            <a:off x="8385824" y="2732674"/>
            <a:ext cx="1361767" cy="779714"/>
            <a:chOff x="4181300" y="3267687"/>
            <a:chExt cx="1656793" cy="779714"/>
          </a:xfrm>
        </p:grpSpPr>
        <p:sp>
          <p:nvSpPr>
            <p:cNvPr id="26" name="Arc 25">
              <a:extLst>
                <a:ext uri="{FF2B5EF4-FFF2-40B4-BE49-F238E27FC236}">
                  <a16:creationId xmlns:a16="http://schemas.microsoft.com/office/drawing/2014/main" id="{D95EB2DF-E6B4-FC13-F03D-0905E53624B6}"/>
                </a:ext>
              </a:extLst>
            </p:cNvPr>
            <p:cNvSpPr/>
            <p:nvPr/>
          </p:nvSpPr>
          <p:spPr>
            <a:xfrm rot="15182610" flipH="1">
              <a:off x="4367762" y="3081225"/>
              <a:ext cx="726193" cy="1099118"/>
            </a:xfrm>
            <a:prstGeom prst="arc">
              <a:avLst>
                <a:gd name="adj1" fmla="val 13840475"/>
                <a:gd name="adj2" fmla="val 4215198"/>
              </a:avLst>
            </a:prstGeom>
            <a:ln w="38100">
              <a:solidFill>
                <a:srgbClr val="FFC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Arc 26">
              <a:extLst>
                <a:ext uri="{FF2B5EF4-FFF2-40B4-BE49-F238E27FC236}">
                  <a16:creationId xmlns:a16="http://schemas.microsoft.com/office/drawing/2014/main" id="{AEA9CDC8-A8A4-6B81-14C2-B6EF89E7F10C}"/>
                </a:ext>
              </a:extLst>
            </p:cNvPr>
            <p:cNvSpPr/>
            <p:nvPr/>
          </p:nvSpPr>
          <p:spPr>
            <a:xfrm rot="15182610" flipV="1">
              <a:off x="4925437" y="3134746"/>
              <a:ext cx="726193" cy="1099118"/>
            </a:xfrm>
            <a:prstGeom prst="arc">
              <a:avLst>
                <a:gd name="adj1" fmla="val 13840475"/>
                <a:gd name="adj2" fmla="val 4215198"/>
              </a:avLst>
            </a:prstGeom>
            <a:ln w="38100">
              <a:solidFill>
                <a:srgbClr val="FFC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8" name="Cloud Callout 27">
            <a:extLst>
              <a:ext uri="{FF2B5EF4-FFF2-40B4-BE49-F238E27FC236}">
                <a16:creationId xmlns:a16="http://schemas.microsoft.com/office/drawing/2014/main" id="{E3668481-344C-0456-47F3-DA6E3B2741FF}"/>
              </a:ext>
            </a:extLst>
          </p:cNvPr>
          <p:cNvSpPr/>
          <p:nvPr/>
        </p:nvSpPr>
        <p:spPr>
          <a:xfrm>
            <a:off x="10328482" y="548596"/>
            <a:ext cx="1503892" cy="1348598"/>
          </a:xfrm>
          <a:prstGeom prst="cloudCallout">
            <a:avLst>
              <a:gd name="adj1" fmla="val -43272"/>
              <a:gd name="adj2" fmla="val 88562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Parallelogram 28">
            <a:extLst>
              <a:ext uri="{FF2B5EF4-FFF2-40B4-BE49-F238E27FC236}">
                <a16:creationId xmlns:a16="http://schemas.microsoft.com/office/drawing/2014/main" id="{041A8838-4EAE-1080-BA2F-96B14FF06E82}"/>
              </a:ext>
            </a:extLst>
          </p:cNvPr>
          <p:cNvSpPr/>
          <p:nvPr/>
        </p:nvSpPr>
        <p:spPr>
          <a:xfrm rot="20012224" flipV="1">
            <a:off x="8338067" y="1530613"/>
            <a:ext cx="2782293" cy="581013"/>
          </a:xfrm>
          <a:prstGeom prst="parallelogram">
            <a:avLst>
              <a:gd name="adj" fmla="val 70311"/>
            </a:avLst>
          </a:prstGeom>
          <a:gradFill flip="none" rotWithShape="1">
            <a:gsLst>
              <a:gs pos="65000">
                <a:schemeClr val="accent4"/>
              </a:gs>
              <a:gs pos="35000">
                <a:srgbClr val="FFC000"/>
              </a:gs>
              <a:gs pos="0">
                <a:srgbClr val="FFC000"/>
              </a:gs>
              <a:gs pos="20000">
                <a:srgbClr val="FFC000"/>
              </a:gs>
              <a:gs pos="80000">
                <a:schemeClr val="accent4"/>
              </a:gs>
              <a:gs pos="100000">
                <a:schemeClr val="accent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4543663-010A-5C94-619E-EA1942FBC0E6}"/>
              </a:ext>
            </a:extLst>
          </p:cNvPr>
          <p:cNvGrpSpPr/>
          <p:nvPr/>
        </p:nvGrpSpPr>
        <p:grpSpPr>
          <a:xfrm>
            <a:off x="7770185" y="2136399"/>
            <a:ext cx="1278962" cy="1433748"/>
            <a:chOff x="3500418" y="2885288"/>
            <a:chExt cx="1278962" cy="1433748"/>
          </a:xfrm>
        </p:grpSpPr>
        <p:pic>
          <p:nvPicPr>
            <p:cNvPr id="31" name="Picture 30">
              <a:hlinkClick r:id="rId13"/>
              <a:extLst>
                <a:ext uri="{FF2B5EF4-FFF2-40B4-BE49-F238E27FC236}">
                  <a16:creationId xmlns:a16="http://schemas.microsoft.com/office/drawing/2014/main" id="{21A055EB-0C74-5489-D22D-688137181B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00418" y="3020996"/>
              <a:ext cx="480468" cy="129804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Rounded Rectangle 31">
                  <a:extLst>
                    <a:ext uri="{FF2B5EF4-FFF2-40B4-BE49-F238E27FC236}">
                      <a16:creationId xmlns:a16="http://schemas.microsoft.com/office/drawing/2014/main" id="{9D55E04D-6921-1B37-6323-D732BAD91E37}"/>
                    </a:ext>
                  </a:extLst>
                </p:cNvPr>
                <p:cNvSpPr/>
                <p:nvPr/>
              </p:nvSpPr>
              <p:spPr>
                <a:xfrm>
                  <a:off x="4092831" y="2885288"/>
                  <a:ext cx="686549" cy="408623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0" name="Rounded Rectangle 69">
                  <a:extLst>
                    <a:ext uri="{FF2B5EF4-FFF2-40B4-BE49-F238E27FC236}">
                      <a16:creationId xmlns:a16="http://schemas.microsoft.com/office/drawing/2014/main" id="{E6BF2557-2C88-F242-8DB2-C184D68154B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92831" y="2885288"/>
                  <a:ext cx="686549" cy="408623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196F6725-903A-3256-AF6C-628981E0FDE2}"/>
                  </a:ext>
                </a:extLst>
              </p:cNvPr>
              <p:cNvSpPr/>
              <p:nvPr/>
            </p:nvSpPr>
            <p:spPr>
              <a:xfrm>
                <a:off x="10468872" y="1042810"/>
                <a:ext cx="686549" cy="408623"/>
              </a:xfrm>
              <a:prstGeom prst="roundRect">
                <a:avLst/>
              </a:prstGeom>
              <a:solidFill>
                <a:schemeClr val="accent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  <m:sup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p>
                      </m:sSubSup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>
          <p:sp>
            <p:nvSpPr>
              <p:cNvPr id="33" name="Rounded Rectangle 32">
                <a:extLst>
                  <a:ext uri="{FF2B5EF4-FFF2-40B4-BE49-F238E27FC236}">
                    <a16:creationId xmlns:a16="http://schemas.microsoft.com/office/drawing/2014/main" id="{196F6725-903A-3256-AF6C-628981E0FD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8872" y="1042810"/>
                <a:ext cx="686549" cy="408623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>
            <a:hlinkClick r:id="rId13"/>
            <a:extLst>
              <a:ext uri="{FF2B5EF4-FFF2-40B4-BE49-F238E27FC236}">
                <a16:creationId xmlns:a16="http://schemas.microsoft.com/office/drawing/2014/main" id="{E7AED82D-75DC-95AC-49B3-329986354AF9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07865" y="718186"/>
            <a:ext cx="326975" cy="88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723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7EDDB-A4E9-0144-AD29-4C9324836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Collaborative Planning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065E22-DC1F-CF4A-B88B-C0786262CE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Given a planning problem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, i.e., the agent’s model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p>
                    </m:sSup>
                  </m:oMath>
                </a14:m>
                <a:endParaRPr lang="en-GB" dirty="0"/>
              </a:p>
              <a:p>
                <a:r>
                  <a:rPr lang="en-GB" dirty="0"/>
                  <a:t>Find a </a:t>
                </a:r>
                <a:r>
                  <a:rPr lang="en-GB" dirty="0">
                    <a:solidFill>
                      <a:srgbClr val="FFC000"/>
                    </a:solidFill>
                  </a:rPr>
                  <a:t>joint plan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sup>
                        </m:sSub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𝐻</m:t>
                            </m:r>
                          </m:sup>
                        </m:sSubSup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,…, </m:t>
                        </m:r>
                        <m:sSubSup>
                          <m:sSubSupPr>
                            <m:ctrlP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de-DE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?</m:t>
                            </m:r>
                          </m:sup>
                        </m:sSubSup>
                      </m:e>
                    </m:d>
                  </m:oMath>
                </a14:m>
                <a:r>
                  <a:rPr lang="en-GB" dirty="0"/>
                  <a:t> that transforms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/>
                  <a:t> to a state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065E22-DC1F-CF4A-B88B-C0786262CE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38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786A12-AE62-F84E-B05E-F2B5506C88B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9E2A01-C505-C367-5C14-978CE359CC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160FB-E034-7F4D-9702-DBEEBA1B3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10</a:t>
            </a:fld>
            <a:endParaRPr lang="en-GB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2400051-F028-6D43-B692-4A17A63AE927}"/>
              </a:ext>
            </a:extLst>
          </p:cNvPr>
          <p:cNvGrpSpPr/>
          <p:nvPr/>
        </p:nvGrpSpPr>
        <p:grpSpPr>
          <a:xfrm>
            <a:off x="4703110" y="5310975"/>
            <a:ext cx="6002825" cy="594939"/>
            <a:chOff x="1110343" y="5009025"/>
            <a:chExt cx="6002825" cy="5949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5A8BCC9A-4B38-044A-9D74-9AA2796BAE31}"/>
                    </a:ext>
                  </a:extLst>
                </p:cNvPr>
                <p:cNvSpPr/>
                <p:nvPr/>
              </p:nvSpPr>
              <p:spPr>
                <a:xfrm>
                  <a:off x="1110343" y="5133701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7" name="Oval 66">
                  <a:extLst>
                    <a:ext uri="{FF2B5EF4-FFF2-40B4-BE49-F238E27FC236}">
                      <a16:creationId xmlns:a16="http://schemas.microsoft.com/office/drawing/2014/main" id="{5A8BCC9A-4B38-044A-9D74-9AA2796BAE3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0343" y="5133701"/>
                  <a:ext cx="470263" cy="470263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F56DC83E-4365-F14A-84A3-2A5B37156C56}"/>
                    </a:ext>
                  </a:extLst>
                </p:cNvPr>
                <p:cNvSpPr/>
                <p:nvPr/>
              </p:nvSpPr>
              <p:spPr>
                <a:xfrm>
                  <a:off x="6642905" y="5133700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8" name="Oval 67">
                  <a:extLst>
                    <a:ext uri="{FF2B5EF4-FFF2-40B4-BE49-F238E27FC236}">
                      <a16:creationId xmlns:a16="http://schemas.microsoft.com/office/drawing/2014/main" id="{F56DC83E-4365-F14A-84A3-2A5B37156C5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42905" y="5133700"/>
                  <a:ext cx="470263" cy="470263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E0AE373A-738A-A74F-A35B-5CBA17EC4E74}"/>
                    </a:ext>
                  </a:extLst>
                </p:cNvPr>
                <p:cNvSpPr/>
                <p:nvPr/>
              </p:nvSpPr>
              <p:spPr>
                <a:xfrm>
                  <a:off x="2399214" y="5133700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9" name="Oval 68">
                  <a:extLst>
                    <a:ext uri="{FF2B5EF4-FFF2-40B4-BE49-F238E27FC236}">
                      <a16:creationId xmlns:a16="http://schemas.microsoft.com/office/drawing/2014/main" id="{E0AE373A-738A-A74F-A35B-5CBA17EC4E7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9214" y="5133700"/>
                  <a:ext cx="470263" cy="47026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C0066B11-D62B-8F49-91D9-80F11B27A9B9}"/>
                </a:ext>
              </a:extLst>
            </p:cNvPr>
            <p:cNvCxnSpPr>
              <a:stCxn id="67" idx="6"/>
              <a:endCxn id="69" idx="2"/>
            </p:cNvCxnSpPr>
            <p:nvPr/>
          </p:nvCxnSpPr>
          <p:spPr>
            <a:xfrm flipV="1">
              <a:off x="1580606" y="5368832"/>
              <a:ext cx="818608" cy="1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12A379E2-1A19-6C4B-A608-F699AB4AD6EC}"/>
                    </a:ext>
                  </a:extLst>
                </p:cNvPr>
                <p:cNvSpPr txBox="1"/>
                <p:nvPr/>
              </p:nvSpPr>
              <p:spPr>
                <a:xfrm>
                  <a:off x="1756000" y="5009027"/>
                  <a:ext cx="496674" cy="372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12A379E2-1A19-6C4B-A608-F699AB4AD6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6000" y="5009027"/>
                  <a:ext cx="496674" cy="37266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4132F79E-F99D-5343-9355-54C9E96A7571}"/>
                    </a:ext>
                  </a:extLst>
                </p:cNvPr>
                <p:cNvSpPr/>
                <p:nvPr/>
              </p:nvSpPr>
              <p:spPr>
                <a:xfrm>
                  <a:off x="3706457" y="5133700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2" name="Oval 71">
                  <a:extLst>
                    <a:ext uri="{FF2B5EF4-FFF2-40B4-BE49-F238E27FC236}">
                      <a16:creationId xmlns:a16="http://schemas.microsoft.com/office/drawing/2014/main" id="{4132F79E-F99D-5343-9355-54C9E96A757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6457" y="5133700"/>
                  <a:ext cx="470263" cy="47026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F3354006-8008-3043-A970-8F2833382460}"/>
                </a:ext>
              </a:extLst>
            </p:cNvPr>
            <p:cNvCxnSpPr>
              <a:cxnSpLocks/>
              <a:stCxn id="69" idx="6"/>
              <a:endCxn id="72" idx="2"/>
            </p:cNvCxnSpPr>
            <p:nvPr/>
          </p:nvCxnSpPr>
          <p:spPr>
            <a:xfrm>
              <a:off x="2869477" y="5368832"/>
              <a:ext cx="836980" cy="0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EC7E9410-39C7-FB4E-905F-CCAF80760F4D}"/>
                    </a:ext>
                  </a:extLst>
                </p:cNvPr>
                <p:cNvSpPr txBox="1"/>
                <p:nvPr/>
              </p:nvSpPr>
              <p:spPr>
                <a:xfrm>
                  <a:off x="3046079" y="5014980"/>
                  <a:ext cx="512127" cy="3731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i="1">
                                <a:solidFill>
                                  <a:srgbClr val="FFC000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rgbClr val="FFC000"/>
                    </a:solidFill>
                  </a:endParaRPr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EC7E9410-39C7-FB4E-905F-CCAF80760F4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6079" y="5014980"/>
                  <a:ext cx="512127" cy="37317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CA97B281-4449-EA44-B2C0-A0D8D288A073}"/>
                </a:ext>
              </a:extLst>
            </p:cNvPr>
            <p:cNvCxnSpPr>
              <a:cxnSpLocks/>
              <a:stCxn id="72" idx="6"/>
            </p:cNvCxnSpPr>
            <p:nvPr/>
          </p:nvCxnSpPr>
          <p:spPr>
            <a:xfrm>
              <a:off x="4176719" y="5368832"/>
              <a:ext cx="842400" cy="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D747F9BA-8BCF-0749-A3A8-1F2A28673100}"/>
                    </a:ext>
                  </a:extLst>
                </p:cNvPr>
                <p:cNvSpPr txBox="1"/>
                <p:nvPr/>
              </p:nvSpPr>
              <p:spPr>
                <a:xfrm>
                  <a:off x="4339445" y="5009027"/>
                  <a:ext cx="496674" cy="3745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D747F9BA-8BCF-0749-A3A8-1F2A2867310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9445" y="5009027"/>
                  <a:ext cx="496674" cy="37459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7" name="Straight Arrow Connector 76">
              <a:extLst>
                <a:ext uri="{FF2B5EF4-FFF2-40B4-BE49-F238E27FC236}">
                  <a16:creationId xmlns:a16="http://schemas.microsoft.com/office/drawing/2014/main" id="{3C2F05C2-FD2D-4D45-BEE7-B49D5F3840EC}"/>
                </a:ext>
              </a:extLst>
            </p:cNvPr>
            <p:cNvCxnSpPr>
              <a:cxnSpLocks/>
              <a:endCxn id="68" idx="2"/>
            </p:cNvCxnSpPr>
            <p:nvPr/>
          </p:nvCxnSpPr>
          <p:spPr>
            <a:xfrm>
              <a:off x="5800505" y="5368824"/>
              <a:ext cx="842400" cy="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86FC9DC0-179D-3E49-9CAF-A270327C65F6}"/>
                    </a:ext>
                  </a:extLst>
                </p:cNvPr>
                <p:cNvSpPr txBox="1"/>
                <p:nvPr/>
              </p:nvSpPr>
              <p:spPr>
                <a:xfrm>
                  <a:off x="5978080" y="5009025"/>
                  <a:ext cx="487248" cy="3755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?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8" name="TextBox 77">
                  <a:extLst>
                    <a:ext uri="{FF2B5EF4-FFF2-40B4-BE49-F238E27FC236}">
                      <a16:creationId xmlns:a16="http://schemas.microsoft.com/office/drawing/2014/main" id="{86FC9DC0-179D-3E49-9CAF-A270327C65F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78080" y="5009025"/>
                  <a:ext cx="487248" cy="37555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749DEEBA-A7EC-EF47-B712-E9CFE5CA3F59}"/>
                </a:ext>
              </a:extLst>
            </p:cNvPr>
            <p:cNvSpPr/>
            <p:nvPr/>
          </p:nvSpPr>
          <p:spPr>
            <a:xfrm>
              <a:off x="5013700" y="5286911"/>
              <a:ext cx="144000" cy="1440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42525003-739B-9C47-9EB8-1F7B8691C578}"/>
                </a:ext>
              </a:extLst>
            </p:cNvPr>
            <p:cNvSpPr/>
            <p:nvPr/>
          </p:nvSpPr>
          <p:spPr>
            <a:xfrm>
              <a:off x="5335775" y="5286911"/>
              <a:ext cx="144000" cy="1440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BE33DBE6-4F12-B34F-BF8B-F6396DF5ACB1}"/>
                </a:ext>
              </a:extLst>
            </p:cNvPr>
            <p:cNvSpPr/>
            <p:nvPr/>
          </p:nvSpPr>
          <p:spPr>
            <a:xfrm>
              <a:off x="5657350" y="5286911"/>
              <a:ext cx="144000" cy="1440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10541ABF-85FF-F64D-9336-FC7212363944}"/>
              </a:ext>
            </a:extLst>
          </p:cNvPr>
          <p:cNvGrpSpPr/>
          <p:nvPr/>
        </p:nvGrpSpPr>
        <p:grpSpPr>
          <a:xfrm>
            <a:off x="9454742" y="3310076"/>
            <a:ext cx="2376933" cy="1821588"/>
            <a:chOff x="5545944" y="2497163"/>
            <a:chExt cx="2376933" cy="1821588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DF94E1F3-8E4A-2642-B68E-9B89882B4675}"/>
                </a:ext>
              </a:extLst>
            </p:cNvPr>
            <p:cNvSpPr/>
            <p:nvPr/>
          </p:nvSpPr>
          <p:spPr>
            <a:xfrm>
              <a:off x="5545944" y="2497163"/>
              <a:ext cx="2376933" cy="1821588"/>
            </a:xfrm>
            <a:prstGeom prst="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4" name="Picture 83">
              <a:extLst>
                <a:ext uri="{FF2B5EF4-FFF2-40B4-BE49-F238E27FC236}">
                  <a16:creationId xmlns:a16="http://schemas.microsoft.com/office/drawing/2014/main" id="{FB52A847-CA95-6740-A207-047A211C8D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041384" y="3020711"/>
              <a:ext cx="754948" cy="111766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5" name="Rounded Rectangle 84">
                  <a:extLst>
                    <a:ext uri="{FF2B5EF4-FFF2-40B4-BE49-F238E27FC236}">
                      <a16:creationId xmlns:a16="http://schemas.microsoft.com/office/drawing/2014/main" id="{07699710-AD8A-5440-A3AA-E484024524A7}"/>
                    </a:ext>
                  </a:extLst>
                </p:cNvPr>
                <p:cNvSpPr/>
                <p:nvPr/>
              </p:nvSpPr>
              <p:spPr>
                <a:xfrm>
                  <a:off x="7024505" y="2895240"/>
                  <a:ext cx="670199" cy="408623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5" name="Rounded Rectangle 84">
                  <a:extLst>
                    <a:ext uri="{FF2B5EF4-FFF2-40B4-BE49-F238E27FC236}">
                      <a16:creationId xmlns:a16="http://schemas.microsoft.com/office/drawing/2014/main" id="{07699710-AD8A-5440-A3AA-E484024524A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4505" y="2895240"/>
                  <a:ext cx="670199" cy="408623"/>
                </a:xfrm>
                <a:prstGeom prst="round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06027086-D2DD-E043-8D39-F7257988494B}"/>
              </a:ext>
            </a:extLst>
          </p:cNvPr>
          <p:cNvGrpSpPr/>
          <p:nvPr/>
        </p:nvGrpSpPr>
        <p:grpSpPr>
          <a:xfrm>
            <a:off x="8385124" y="4080600"/>
            <a:ext cx="1361767" cy="779714"/>
            <a:chOff x="4181300" y="3267687"/>
            <a:chExt cx="1656793" cy="779714"/>
          </a:xfrm>
        </p:grpSpPr>
        <p:sp>
          <p:nvSpPr>
            <p:cNvPr id="87" name="Arc 86">
              <a:extLst>
                <a:ext uri="{FF2B5EF4-FFF2-40B4-BE49-F238E27FC236}">
                  <a16:creationId xmlns:a16="http://schemas.microsoft.com/office/drawing/2014/main" id="{1E03E5EF-6528-994C-BE21-72AE3442D6B1}"/>
                </a:ext>
              </a:extLst>
            </p:cNvPr>
            <p:cNvSpPr/>
            <p:nvPr/>
          </p:nvSpPr>
          <p:spPr>
            <a:xfrm rot="15182610" flipH="1">
              <a:off x="4367762" y="3081225"/>
              <a:ext cx="726193" cy="1099118"/>
            </a:xfrm>
            <a:prstGeom prst="arc">
              <a:avLst>
                <a:gd name="adj1" fmla="val 13840475"/>
                <a:gd name="adj2" fmla="val 4215198"/>
              </a:avLst>
            </a:prstGeom>
            <a:ln w="38100">
              <a:solidFill>
                <a:srgbClr val="FFC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Arc 87">
              <a:extLst>
                <a:ext uri="{FF2B5EF4-FFF2-40B4-BE49-F238E27FC236}">
                  <a16:creationId xmlns:a16="http://schemas.microsoft.com/office/drawing/2014/main" id="{BA792CAA-5570-844F-A5FB-B30C628765C4}"/>
                </a:ext>
              </a:extLst>
            </p:cNvPr>
            <p:cNvSpPr/>
            <p:nvPr/>
          </p:nvSpPr>
          <p:spPr>
            <a:xfrm rot="15182610" flipV="1">
              <a:off x="4925437" y="3134746"/>
              <a:ext cx="726193" cy="1099118"/>
            </a:xfrm>
            <a:prstGeom prst="arc">
              <a:avLst>
                <a:gd name="adj1" fmla="val 13840475"/>
                <a:gd name="adj2" fmla="val 4215198"/>
              </a:avLst>
            </a:prstGeom>
            <a:ln w="38100">
              <a:solidFill>
                <a:srgbClr val="FFC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2130EF18-595B-594A-8CBA-585756501424}"/>
              </a:ext>
            </a:extLst>
          </p:cNvPr>
          <p:cNvGrpSpPr/>
          <p:nvPr/>
        </p:nvGrpSpPr>
        <p:grpSpPr>
          <a:xfrm>
            <a:off x="7769485" y="3484325"/>
            <a:ext cx="1278962" cy="1433748"/>
            <a:chOff x="3500418" y="2885288"/>
            <a:chExt cx="1278962" cy="1433748"/>
          </a:xfrm>
        </p:grpSpPr>
        <p:pic>
          <p:nvPicPr>
            <p:cNvPr id="90" name="Picture 89">
              <a:hlinkClick r:id="rId13"/>
              <a:extLst>
                <a:ext uri="{FF2B5EF4-FFF2-40B4-BE49-F238E27FC236}">
                  <a16:creationId xmlns:a16="http://schemas.microsoft.com/office/drawing/2014/main" id="{E62FECA5-F81B-C749-A63D-05ACA422AC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00418" y="3020996"/>
              <a:ext cx="480468" cy="129804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1" name="Rounded Rectangle 90">
                  <a:extLst>
                    <a:ext uri="{FF2B5EF4-FFF2-40B4-BE49-F238E27FC236}">
                      <a16:creationId xmlns:a16="http://schemas.microsoft.com/office/drawing/2014/main" id="{57E7D868-F991-E945-9089-F709B0A79FC3}"/>
                    </a:ext>
                  </a:extLst>
                </p:cNvPr>
                <p:cNvSpPr/>
                <p:nvPr/>
              </p:nvSpPr>
              <p:spPr>
                <a:xfrm>
                  <a:off x="4092831" y="2885288"/>
                  <a:ext cx="686549" cy="408623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91" name="Rounded Rectangle 90">
                  <a:extLst>
                    <a:ext uri="{FF2B5EF4-FFF2-40B4-BE49-F238E27FC236}">
                      <a16:creationId xmlns:a16="http://schemas.microsoft.com/office/drawing/2014/main" id="{57E7D868-F991-E945-9089-F709B0A79FC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92831" y="2885288"/>
                  <a:ext cx="686549" cy="408623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9489329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7EDDB-A4E9-0144-AD29-4C9324836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Human-aware Planning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065E22-DC1F-CF4A-B88B-C0786262CE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Next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p>
                    </m:sSup>
                  </m:oMath>
                </a14:m>
                <a:r>
                  <a:rPr lang="en-GB" dirty="0"/>
                  <a:t> </a:t>
                </a:r>
              </a:p>
              <a:p>
                <a:r>
                  <a:rPr lang="en-GB" dirty="0"/>
                  <a:t>Agent’s model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b>
                        <m:r>
                          <a:rPr lang="en-GB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  <m:sup>
                        <m:r>
                          <a:rPr lang="en-GB" b="0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bSup>
                  </m:oMath>
                </a14:m>
                <a:r>
                  <a:rPr lang="en-GB" dirty="0">
                    <a:solidFill>
                      <a:schemeClr val="accent1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GB" dirty="0"/>
                  <a:t>of the human’s model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p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Allows the agent to </a:t>
                </a:r>
                <a:r>
                  <a:rPr lang="en-GB" b="1" dirty="0"/>
                  <a:t>anticipate</a:t>
                </a:r>
                <a:r>
                  <a:rPr lang="en-GB" dirty="0"/>
                  <a:t> </a:t>
                </a:r>
                <a:r>
                  <a:rPr lang="en-GB" dirty="0">
                    <a:solidFill>
                      <a:schemeClr val="accent4"/>
                    </a:solidFill>
                  </a:rPr>
                  <a:t>human behaviour </a:t>
                </a:r>
                <a:r>
                  <a:rPr lang="en-GB" dirty="0"/>
                  <a:t>to</a:t>
                </a:r>
              </a:p>
              <a:p>
                <a:pPr lvl="2"/>
                <a:r>
                  <a:rPr lang="en-GB" dirty="0"/>
                  <a:t>assist</a:t>
                </a:r>
              </a:p>
              <a:p>
                <a:pPr lvl="2"/>
                <a:r>
                  <a:rPr lang="en-GB" dirty="0"/>
                  <a:t>avoid</a:t>
                </a:r>
              </a:p>
              <a:p>
                <a:pPr lvl="2"/>
                <a:r>
                  <a:rPr lang="en-GB" dirty="0"/>
                  <a:t>team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065E22-DC1F-CF4A-B88B-C0786262CE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B82B03-6EDD-CD44-92D7-3E1B0029F73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AF0F7D-C998-AAE4-1125-8A789C1E97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160FB-E034-7F4D-9702-DBEEBA1B3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11</a:t>
            </a:fld>
            <a:endParaRPr lang="en-GB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3BFFA39-0446-BB4B-942E-99B53D445F32}"/>
              </a:ext>
            </a:extLst>
          </p:cNvPr>
          <p:cNvGrpSpPr/>
          <p:nvPr/>
        </p:nvGrpSpPr>
        <p:grpSpPr>
          <a:xfrm>
            <a:off x="4703110" y="5310975"/>
            <a:ext cx="6002825" cy="594939"/>
            <a:chOff x="1110343" y="5009025"/>
            <a:chExt cx="6002825" cy="5949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A146AB34-5758-9D4F-B8C3-B2CC2EC7160C}"/>
                    </a:ext>
                  </a:extLst>
                </p:cNvPr>
                <p:cNvSpPr/>
                <p:nvPr/>
              </p:nvSpPr>
              <p:spPr>
                <a:xfrm>
                  <a:off x="1110343" y="5133701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A146AB34-5758-9D4F-B8C3-B2CC2EC716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0343" y="5133701"/>
                  <a:ext cx="470263" cy="470263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2419752C-9334-1448-B9EF-4244F4C55523}"/>
                    </a:ext>
                  </a:extLst>
                </p:cNvPr>
                <p:cNvSpPr/>
                <p:nvPr/>
              </p:nvSpPr>
              <p:spPr>
                <a:xfrm>
                  <a:off x="6642905" y="5133700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6" name="Oval 45">
                  <a:extLst>
                    <a:ext uri="{FF2B5EF4-FFF2-40B4-BE49-F238E27FC236}">
                      <a16:creationId xmlns:a16="http://schemas.microsoft.com/office/drawing/2014/main" id="{2419752C-9334-1448-B9EF-4244F4C5552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42905" y="5133700"/>
                  <a:ext cx="470263" cy="470263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0A7A37A0-DF14-F748-AC22-00E381CD1399}"/>
                    </a:ext>
                  </a:extLst>
                </p:cNvPr>
                <p:cNvSpPr/>
                <p:nvPr/>
              </p:nvSpPr>
              <p:spPr>
                <a:xfrm>
                  <a:off x="2399214" y="5133700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0A7A37A0-DF14-F748-AC22-00E381CD139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9214" y="5133700"/>
                  <a:ext cx="470263" cy="47026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6C2B2496-A166-9144-A0EB-7A91DB851CA5}"/>
                </a:ext>
              </a:extLst>
            </p:cNvPr>
            <p:cNvCxnSpPr>
              <a:stCxn id="45" idx="6"/>
              <a:endCxn id="47" idx="2"/>
            </p:cNvCxnSpPr>
            <p:nvPr/>
          </p:nvCxnSpPr>
          <p:spPr>
            <a:xfrm flipV="1">
              <a:off x="1580606" y="5368832"/>
              <a:ext cx="818608" cy="1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C29AC5DD-C498-FB49-89B3-43A332D48E63}"/>
                    </a:ext>
                  </a:extLst>
                </p:cNvPr>
                <p:cNvSpPr txBox="1"/>
                <p:nvPr/>
              </p:nvSpPr>
              <p:spPr>
                <a:xfrm>
                  <a:off x="1756000" y="5009027"/>
                  <a:ext cx="496674" cy="372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C29AC5DD-C498-FB49-89B3-43A332D48E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6000" y="5009027"/>
                  <a:ext cx="496674" cy="37266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E4CB9051-777A-754A-B693-FA0CB35BD8C0}"/>
                    </a:ext>
                  </a:extLst>
                </p:cNvPr>
                <p:cNvSpPr/>
                <p:nvPr/>
              </p:nvSpPr>
              <p:spPr>
                <a:xfrm>
                  <a:off x="3706457" y="5133700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E4CB9051-777A-754A-B693-FA0CB35BD8C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6457" y="5133700"/>
                  <a:ext cx="470263" cy="47026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BB7894A0-4633-434E-A30D-B2FB5F30A011}"/>
                </a:ext>
              </a:extLst>
            </p:cNvPr>
            <p:cNvCxnSpPr>
              <a:cxnSpLocks/>
              <a:stCxn id="47" idx="6"/>
              <a:endCxn id="50" idx="2"/>
            </p:cNvCxnSpPr>
            <p:nvPr/>
          </p:nvCxnSpPr>
          <p:spPr>
            <a:xfrm>
              <a:off x="2869477" y="5368832"/>
              <a:ext cx="836980" cy="0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87B285D5-D08B-6242-81C6-97BA9931121C}"/>
                    </a:ext>
                  </a:extLst>
                </p:cNvPr>
                <p:cNvSpPr txBox="1"/>
                <p:nvPr/>
              </p:nvSpPr>
              <p:spPr>
                <a:xfrm>
                  <a:off x="3046079" y="5014980"/>
                  <a:ext cx="512127" cy="3731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accent4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87B285D5-D08B-6242-81C6-97BA9931121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6079" y="5014980"/>
                  <a:ext cx="512127" cy="37317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2B131A3A-CD69-DB46-857A-63D4A6CAC0B0}"/>
                </a:ext>
              </a:extLst>
            </p:cNvPr>
            <p:cNvCxnSpPr>
              <a:cxnSpLocks/>
              <a:stCxn id="50" idx="6"/>
            </p:cNvCxnSpPr>
            <p:nvPr/>
          </p:nvCxnSpPr>
          <p:spPr>
            <a:xfrm>
              <a:off x="4176719" y="5368832"/>
              <a:ext cx="842400" cy="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E496E049-B785-2A4D-8D9C-B47A1B95F781}"/>
                    </a:ext>
                  </a:extLst>
                </p:cNvPr>
                <p:cNvSpPr txBox="1"/>
                <p:nvPr/>
              </p:nvSpPr>
              <p:spPr>
                <a:xfrm>
                  <a:off x="4339445" y="5009027"/>
                  <a:ext cx="496674" cy="3745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E496E049-B785-2A4D-8D9C-B47A1B95F78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9445" y="5009027"/>
                  <a:ext cx="496674" cy="37459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EA03275F-2082-AB48-9F68-78536EA1F592}"/>
                </a:ext>
              </a:extLst>
            </p:cNvPr>
            <p:cNvCxnSpPr>
              <a:cxnSpLocks/>
              <a:endCxn id="46" idx="2"/>
            </p:cNvCxnSpPr>
            <p:nvPr/>
          </p:nvCxnSpPr>
          <p:spPr>
            <a:xfrm>
              <a:off x="5800505" y="5368824"/>
              <a:ext cx="842400" cy="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293A069B-E8BC-6C4F-B92D-AFD9877D59C6}"/>
                    </a:ext>
                  </a:extLst>
                </p:cNvPr>
                <p:cNvSpPr txBox="1"/>
                <p:nvPr/>
              </p:nvSpPr>
              <p:spPr>
                <a:xfrm>
                  <a:off x="5978080" y="5009025"/>
                  <a:ext cx="487248" cy="3755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?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6" name="TextBox 55">
                  <a:extLst>
                    <a:ext uri="{FF2B5EF4-FFF2-40B4-BE49-F238E27FC236}">
                      <a16:creationId xmlns:a16="http://schemas.microsoft.com/office/drawing/2014/main" id="{293A069B-E8BC-6C4F-B92D-AFD9877D59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78080" y="5009025"/>
                  <a:ext cx="487248" cy="37555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A95BB748-981B-7640-A5B0-ABE8C2A4A57C}"/>
                </a:ext>
              </a:extLst>
            </p:cNvPr>
            <p:cNvSpPr/>
            <p:nvPr/>
          </p:nvSpPr>
          <p:spPr>
            <a:xfrm>
              <a:off x="5013700" y="5286911"/>
              <a:ext cx="144000" cy="1440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2308ED94-1D13-AD41-9560-1A7051D7653C}"/>
                </a:ext>
              </a:extLst>
            </p:cNvPr>
            <p:cNvSpPr/>
            <p:nvPr/>
          </p:nvSpPr>
          <p:spPr>
            <a:xfrm>
              <a:off x="5335775" y="5286911"/>
              <a:ext cx="144000" cy="1440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8106C4CA-A750-5A46-AC20-5597092C7566}"/>
                </a:ext>
              </a:extLst>
            </p:cNvPr>
            <p:cNvSpPr/>
            <p:nvPr/>
          </p:nvSpPr>
          <p:spPr>
            <a:xfrm>
              <a:off x="5657350" y="5286911"/>
              <a:ext cx="144000" cy="1440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8E2477A-3A4B-F24D-A18C-4ACE6A8EB030}"/>
              </a:ext>
            </a:extLst>
          </p:cNvPr>
          <p:cNvGrpSpPr/>
          <p:nvPr/>
        </p:nvGrpSpPr>
        <p:grpSpPr>
          <a:xfrm>
            <a:off x="9454742" y="3310076"/>
            <a:ext cx="2376933" cy="1821588"/>
            <a:chOff x="5545944" y="2497163"/>
            <a:chExt cx="2376933" cy="1821588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A41E3F70-3C0E-A642-9616-5CFAA703E023}"/>
                </a:ext>
              </a:extLst>
            </p:cNvPr>
            <p:cNvSpPr/>
            <p:nvPr/>
          </p:nvSpPr>
          <p:spPr>
            <a:xfrm>
              <a:off x="5545944" y="2497163"/>
              <a:ext cx="2376933" cy="1821588"/>
            </a:xfrm>
            <a:prstGeom prst="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E134B3C0-C4CE-8743-AA08-B12D71A8E7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041384" y="3020711"/>
              <a:ext cx="754948" cy="111766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Rounded Rectangle 62">
                  <a:extLst>
                    <a:ext uri="{FF2B5EF4-FFF2-40B4-BE49-F238E27FC236}">
                      <a16:creationId xmlns:a16="http://schemas.microsoft.com/office/drawing/2014/main" id="{226FE8FE-ADD6-D045-AA2A-AC6E36C72693}"/>
                    </a:ext>
                  </a:extLst>
                </p:cNvPr>
                <p:cNvSpPr/>
                <p:nvPr/>
              </p:nvSpPr>
              <p:spPr>
                <a:xfrm>
                  <a:off x="7024505" y="2895240"/>
                  <a:ext cx="670199" cy="408623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3" name="Rounded Rectangle 62">
                  <a:extLst>
                    <a:ext uri="{FF2B5EF4-FFF2-40B4-BE49-F238E27FC236}">
                      <a16:creationId xmlns:a16="http://schemas.microsoft.com/office/drawing/2014/main" id="{226FE8FE-ADD6-D045-AA2A-AC6E36C7269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4505" y="2895240"/>
                  <a:ext cx="670199" cy="408623"/>
                </a:xfrm>
                <a:prstGeom prst="round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AE19398-2BE5-4F4B-A38B-0BA8299C9936}"/>
              </a:ext>
            </a:extLst>
          </p:cNvPr>
          <p:cNvGrpSpPr/>
          <p:nvPr/>
        </p:nvGrpSpPr>
        <p:grpSpPr>
          <a:xfrm>
            <a:off x="8385124" y="4080600"/>
            <a:ext cx="1361767" cy="779714"/>
            <a:chOff x="4181300" y="3267687"/>
            <a:chExt cx="1656793" cy="779714"/>
          </a:xfrm>
        </p:grpSpPr>
        <p:sp>
          <p:nvSpPr>
            <p:cNvPr id="65" name="Arc 64">
              <a:extLst>
                <a:ext uri="{FF2B5EF4-FFF2-40B4-BE49-F238E27FC236}">
                  <a16:creationId xmlns:a16="http://schemas.microsoft.com/office/drawing/2014/main" id="{E289FABC-DD68-5E4A-813F-D80D27E7232B}"/>
                </a:ext>
              </a:extLst>
            </p:cNvPr>
            <p:cNvSpPr/>
            <p:nvPr/>
          </p:nvSpPr>
          <p:spPr>
            <a:xfrm rot="15182610" flipH="1">
              <a:off x="4367762" y="3081225"/>
              <a:ext cx="726193" cy="1099118"/>
            </a:xfrm>
            <a:prstGeom prst="arc">
              <a:avLst>
                <a:gd name="adj1" fmla="val 13840475"/>
                <a:gd name="adj2" fmla="val 4215198"/>
              </a:avLst>
            </a:prstGeom>
            <a:ln w="38100">
              <a:solidFill>
                <a:srgbClr val="FFC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Arc 65">
              <a:extLst>
                <a:ext uri="{FF2B5EF4-FFF2-40B4-BE49-F238E27FC236}">
                  <a16:creationId xmlns:a16="http://schemas.microsoft.com/office/drawing/2014/main" id="{E4BF8760-CD92-A740-9F97-B43DB0C40582}"/>
                </a:ext>
              </a:extLst>
            </p:cNvPr>
            <p:cNvSpPr/>
            <p:nvPr/>
          </p:nvSpPr>
          <p:spPr>
            <a:xfrm rot="15182610" flipV="1">
              <a:off x="4925437" y="3134746"/>
              <a:ext cx="726193" cy="1099118"/>
            </a:xfrm>
            <a:prstGeom prst="arc">
              <a:avLst>
                <a:gd name="adj1" fmla="val 13840475"/>
                <a:gd name="adj2" fmla="val 4215198"/>
              </a:avLst>
            </a:prstGeom>
            <a:ln w="38100">
              <a:solidFill>
                <a:srgbClr val="FFC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8" name="Cloud Callout 77">
            <a:extLst>
              <a:ext uri="{FF2B5EF4-FFF2-40B4-BE49-F238E27FC236}">
                <a16:creationId xmlns:a16="http://schemas.microsoft.com/office/drawing/2014/main" id="{ADB22E34-8607-884C-87E2-0C25F1F06BB5}"/>
              </a:ext>
            </a:extLst>
          </p:cNvPr>
          <p:cNvSpPr/>
          <p:nvPr/>
        </p:nvSpPr>
        <p:spPr>
          <a:xfrm>
            <a:off x="10327782" y="1896522"/>
            <a:ext cx="1503892" cy="1348598"/>
          </a:xfrm>
          <a:prstGeom prst="cloudCallout">
            <a:avLst>
              <a:gd name="adj1" fmla="val -43272"/>
              <a:gd name="adj2" fmla="val 88562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3" name="Parallelogram 72">
            <a:extLst>
              <a:ext uri="{FF2B5EF4-FFF2-40B4-BE49-F238E27FC236}">
                <a16:creationId xmlns:a16="http://schemas.microsoft.com/office/drawing/2014/main" id="{D025EB74-615F-8748-92F6-897F30D16341}"/>
              </a:ext>
            </a:extLst>
          </p:cNvPr>
          <p:cNvSpPr/>
          <p:nvPr/>
        </p:nvSpPr>
        <p:spPr>
          <a:xfrm rot="20012224" flipV="1">
            <a:off x="8337367" y="2878539"/>
            <a:ext cx="2782293" cy="581013"/>
          </a:xfrm>
          <a:prstGeom prst="parallelogram">
            <a:avLst>
              <a:gd name="adj" fmla="val 70311"/>
            </a:avLst>
          </a:prstGeom>
          <a:gradFill flip="none" rotWithShape="1">
            <a:gsLst>
              <a:gs pos="65000">
                <a:schemeClr val="accent4"/>
              </a:gs>
              <a:gs pos="35000">
                <a:srgbClr val="FFC000"/>
              </a:gs>
              <a:gs pos="0">
                <a:srgbClr val="FFC000"/>
              </a:gs>
              <a:gs pos="20000">
                <a:srgbClr val="FFC000"/>
              </a:gs>
              <a:gs pos="80000">
                <a:schemeClr val="accent4"/>
              </a:gs>
              <a:gs pos="100000">
                <a:schemeClr val="accent4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A5A980F-1215-DE49-ACBD-77FFFCA4B250}"/>
              </a:ext>
            </a:extLst>
          </p:cNvPr>
          <p:cNvGrpSpPr/>
          <p:nvPr/>
        </p:nvGrpSpPr>
        <p:grpSpPr>
          <a:xfrm>
            <a:off x="7769485" y="3484325"/>
            <a:ext cx="1278962" cy="1433748"/>
            <a:chOff x="3500418" y="2885288"/>
            <a:chExt cx="1278962" cy="1433748"/>
          </a:xfrm>
        </p:grpSpPr>
        <p:pic>
          <p:nvPicPr>
            <p:cNvPr id="69" name="Picture 68">
              <a:hlinkClick r:id="rId13"/>
              <a:extLst>
                <a:ext uri="{FF2B5EF4-FFF2-40B4-BE49-F238E27FC236}">
                  <a16:creationId xmlns:a16="http://schemas.microsoft.com/office/drawing/2014/main" id="{A7656FFA-67B5-C743-B889-19A28604D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00418" y="3020996"/>
              <a:ext cx="480468" cy="129804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Rounded Rectangle 69">
                  <a:extLst>
                    <a:ext uri="{FF2B5EF4-FFF2-40B4-BE49-F238E27FC236}">
                      <a16:creationId xmlns:a16="http://schemas.microsoft.com/office/drawing/2014/main" id="{E6BF2557-2C88-F242-8DB2-C184D68154B9}"/>
                    </a:ext>
                  </a:extLst>
                </p:cNvPr>
                <p:cNvSpPr/>
                <p:nvPr/>
              </p:nvSpPr>
              <p:spPr>
                <a:xfrm>
                  <a:off x="4092831" y="2885288"/>
                  <a:ext cx="686549" cy="408623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0" name="Rounded Rectangle 69">
                  <a:extLst>
                    <a:ext uri="{FF2B5EF4-FFF2-40B4-BE49-F238E27FC236}">
                      <a16:creationId xmlns:a16="http://schemas.microsoft.com/office/drawing/2014/main" id="{E6BF2557-2C88-F242-8DB2-C184D68154B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92831" y="2885288"/>
                  <a:ext cx="686549" cy="408623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ounded Rectangle 78">
                <a:extLst>
                  <a:ext uri="{FF2B5EF4-FFF2-40B4-BE49-F238E27FC236}">
                    <a16:creationId xmlns:a16="http://schemas.microsoft.com/office/drawing/2014/main" id="{FC8688C6-22A7-7B48-A4B9-506F226071EA}"/>
                  </a:ext>
                </a:extLst>
              </p:cNvPr>
              <p:cNvSpPr/>
              <p:nvPr/>
            </p:nvSpPr>
            <p:spPr>
              <a:xfrm>
                <a:off x="10468172" y="2390736"/>
                <a:ext cx="686549" cy="408623"/>
              </a:xfrm>
              <a:prstGeom prst="roundRect">
                <a:avLst/>
              </a:prstGeom>
              <a:solidFill>
                <a:schemeClr val="accent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  <m:sup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p>
                      </m:sSubSup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9" name="Rounded Rectangle 78">
                <a:extLst>
                  <a:ext uri="{FF2B5EF4-FFF2-40B4-BE49-F238E27FC236}">
                    <a16:creationId xmlns:a16="http://schemas.microsoft.com/office/drawing/2014/main" id="{FC8688C6-22A7-7B48-A4B9-506F226071E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8172" y="2390736"/>
                <a:ext cx="686549" cy="408623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0" name="Picture 79">
            <a:hlinkClick r:id="rId13"/>
            <a:extLst>
              <a:ext uri="{FF2B5EF4-FFF2-40B4-BE49-F238E27FC236}">
                <a16:creationId xmlns:a16="http://schemas.microsoft.com/office/drawing/2014/main" id="{E0C22454-3CA6-2A42-BD38-BB741586D971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07165" y="2066112"/>
            <a:ext cx="326975" cy="88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189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7EDDB-A4E9-0144-AD29-4C9324836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Human-aware Planning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065E22-DC1F-CF4A-B88B-C0786262CE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7061108" cy="4240848"/>
              </a:xfrm>
            </p:spPr>
            <p:txBody>
              <a:bodyPr/>
              <a:lstStyle/>
              <a:p>
                <a:r>
                  <a:rPr lang="en-GB" dirty="0"/>
                  <a:t>Next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p>
                    </m:sSup>
                  </m:oMath>
                </a14:m>
                <a:r>
                  <a:rPr lang="en-GB" dirty="0"/>
                  <a:t>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 smtClean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GB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b>
                        <m:r>
                          <a:rPr lang="en-GB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</m:t>
                        </m:r>
                      </m:sub>
                      <m:sup>
                        <m:r>
                          <a:rPr lang="en-GB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sup>
                    </m:sSubSup>
                  </m:oMath>
                </a14:m>
                <a:endParaRPr lang="en-GB" dirty="0"/>
              </a:p>
              <a:p>
                <a:r>
                  <a:rPr lang="en-GB" dirty="0"/>
                  <a:t>Agent’s model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GB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̃"/>
                            <m:ctrlPr>
                              <a:rPr lang="en-GB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e>
                      <m:sub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sub>
                      <m:sup>
                        <m:r>
                          <a:rPr lang="de-DE" i="1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p>
                    </m:sSubSup>
                  </m:oMath>
                </a14:m>
                <a:r>
                  <a:rPr lang="en-GB" dirty="0"/>
                  <a:t> that the agent expects the human to have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en-GB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p>
                    </m:sSup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en-GB" dirty="0"/>
                  <a:t>Allows the agent to </a:t>
                </a:r>
                <a:r>
                  <a:rPr lang="en-GB" b="1" dirty="0"/>
                  <a:t>anticipate</a:t>
                </a:r>
                <a:r>
                  <a:rPr lang="en-GB" dirty="0"/>
                  <a:t> </a:t>
                </a:r>
                <a:r>
                  <a:rPr lang="en-GB" dirty="0">
                    <a:solidFill>
                      <a:srgbClr val="7030A0"/>
                    </a:solidFill>
                  </a:rPr>
                  <a:t>human expectations</a:t>
                </a:r>
                <a:r>
                  <a:rPr lang="en-GB" dirty="0"/>
                  <a:t> to</a:t>
                </a:r>
              </a:p>
              <a:p>
                <a:pPr lvl="2"/>
                <a:r>
                  <a:rPr lang="en-GB" dirty="0"/>
                  <a:t>conform to those expectations</a:t>
                </a:r>
              </a:p>
              <a:p>
                <a:pPr lvl="2"/>
                <a:r>
                  <a:rPr lang="en-GB" dirty="0"/>
                  <a:t>explain its own behaviour in terms of those expectations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065E22-DC1F-CF4A-B88B-C0786262CE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7061108" cy="4240848"/>
              </a:xfrm>
              <a:blipFill>
                <a:blip r:embed="rId2"/>
                <a:stretch>
                  <a:fillRect l="-2513" t="-2985" r="-89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E2F6631-F261-1646-9711-899185C48A5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D88B22D8-8390-90A7-EB31-430EACD9FD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160FB-E034-7F4D-9702-DBEEBA1B3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12</a:t>
            </a:fld>
            <a:endParaRPr lang="en-GB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7230B9E-2EDE-9445-AE88-8BF508836AC8}"/>
              </a:ext>
            </a:extLst>
          </p:cNvPr>
          <p:cNvGrpSpPr/>
          <p:nvPr/>
        </p:nvGrpSpPr>
        <p:grpSpPr>
          <a:xfrm>
            <a:off x="4703110" y="5310975"/>
            <a:ext cx="6002825" cy="594939"/>
            <a:chOff x="1110343" y="5009025"/>
            <a:chExt cx="6002825" cy="5949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E93A35E3-46F8-B445-9879-5A86553D377D}"/>
                    </a:ext>
                  </a:extLst>
                </p:cNvPr>
                <p:cNvSpPr/>
                <p:nvPr/>
              </p:nvSpPr>
              <p:spPr>
                <a:xfrm>
                  <a:off x="1110343" y="5133701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" name="Oval 4">
                  <a:extLst>
                    <a:ext uri="{FF2B5EF4-FFF2-40B4-BE49-F238E27FC236}">
                      <a16:creationId xmlns:a16="http://schemas.microsoft.com/office/drawing/2014/main" id="{E93A35E3-46F8-B445-9879-5A86553D377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0343" y="5133701"/>
                  <a:ext cx="470263" cy="470263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53E2D163-B0AA-3743-BBC7-47635DF5FBCD}"/>
                    </a:ext>
                  </a:extLst>
                </p:cNvPr>
                <p:cNvSpPr/>
                <p:nvPr/>
              </p:nvSpPr>
              <p:spPr>
                <a:xfrm>
                  <a:off x="6642905" y="5133700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6" name="Oval 5">
                  <a:extLst>
                    <a:ext uri="{FF2B5EF4-FFF2-40B4-BE49-F238E27FC236}">
                      <a16:creationId xmlns:a16="http://schemas.microsoft.com/office/drawing/2014/main" id="{53E2D163-B0AA-3743-BBC7-47635DF5FBC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42905" y="5133700"/>
                  <a:ext cx="470263" cy="470263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6BAB5FFD-3425-0645-B0D7-967D565E6BBE}"/>
                    </a:ext>
                  </a:extLst>
                </p:cNvPr>
                <p:cNvSpPr/>
                <p:nvPr/>
              </p:nvSpPr>
              <p:spPr>
                <a:xfrm>
                  <a:off x="2399214" y="5133700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7" name="Oval 6">
                  <a:extLst>
                    <a:ext uri="{FF2B5EF4-FFF2-40B4-BE49-F238E27FC236}">
                      <a16:creationId xmlns:a16="http://schemas.microsoft.com/office/drawing/2014/main" id="{6BAB5FFD-3425-0645-B0D7-967D565E6BB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9214" y="5133700"/>
                  <a:ext cx="470263" cy="47026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E32EA5C-75B5-6D44-B763-4A37DEDE8301}"/>
                </a:ext>
              </a:extLst>
            </p:cNvPr>
            <p:cNvCxnSpPr>
              <a:stCxn id="5" idx="6"/>
              <a:endCxn id="7" idx="2"/>
            </p:cNvCxnSpPr>
            <p:nvPr/>
          </p:nvCxnSpPr>
          <p:spPr>
            <a:xfrm flipV="1">
              <a:off x="1580606" y="5368832"/>
              <a:ext cx="818608" cy="1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EFFBC4F-E18F-734C-B204-F5B98079C580}"/>
                    </a:ext>
                  </a:extLst>
                </p:cNvPr>
                <p:cNvSpPr txBox="1"/>
                <p:nvPr/>
              </p:nvSpPr>
              <p:spPr>
                <a:xfrm>
                  <a:off x="1756000" y="5009027"/>
                  <a:ext cx="496674" cy="3726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de-DE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1EFFBC4F-E18F-734C-B204-F5B98079C58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6000" y="5009027"/>
                  <a:ext cx="496674" cy="372666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6D3C77EA-3938-0F49-A9FE-DBC59B471770}"/>
                    </a:ext>
                  </a:extLst>
                </p:cNvPr>
                <p:cNvSpPr/>
                <p:nvPr/>
              </p:nvSpPr>
              <p:spPr>
                <a:xfrm>
                  <a:off x="3706457" y="5133700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6D3C77EA-3938-0F49-A9FE-DBC59B47177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6457" y="5133700"/>
                  <a:ext cx="470263" cy="47026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E83C04F-20BE-7E4D-995A-612B23488A07}"/>
                </a:ext>
              </a:extLst>
            </p:cNvPr>
            <p:cNvCxnSpPr>
              <a:cxnSpLocks/>
              <a:stCxn id="7" idx="6"/>
              <a:endCxn id="11" idx="2"/>
            </p:cNvCxnSpPr>
            <p:nvPr/>
          </p:nvCxnSpPr>
          <p:spPr>
            <a:xfrm>
              <a:off x="2869477" y="5368832"/>
              <a:ext cx="836980" cy="0"/>
            </a:xfrm>
            <a:prstGeom prst="straightConnector1">
              <a:avLst/>
            </a:prstGeom>
            <a:ln w="28575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76041BB-51EC-C741-95B6-F44E3F40D4A4}"/>
                    </a:ext>
                  </a:extLst>
                </p:cNvPr>
                <p:cNvSpPr txBox="1"/>
                <p:nvPr/>
              </p:nvSpPr>
              <p:spPr>
                <a:xfrm>
                  <a:off x="3046079" y="5014980"/>
                  <a:ext cx="512127" cy="37317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de-DE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accent4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76041BB-51EC-C741-95B6-F44E3F40D4A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6079" y="5014980"/>
                  <a:ext cx="512127" cy="373179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B110211A-A25A-E947-AE07-AF6747136CC0}"/>
                </a:ext>
              </a:extLst>
            </p:cNvPr>
            <p:cNvCxnSpPr>
              <a:cxnSpLocks/>
              <a:stCxn id="11" idx="6"/>
            </p:cNvCxnSpPr>
            <p:nvPr/>
          </p:nvCxnSpPr>
          <p:spPr>
            <a:xfrm>
              <a:off x="4176719" y="5368832"/>
              <a:ext cx="842400" cy="0"/>
            </a:xfrm>
            <a:prstGeom prst="straightConnector1">
              <a:avLst/>
            </a:prstGeom>
            <a:ln w="28575"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84A1B6D-2E3A-CA44-A1B4-EC005D18568C}"/>
                    </a:ext>
                  </a:extLst>
                </p:cNvPr>
                <p:cNvSpPr txBox="1"/>
                <p:nvPr/>
              </p:nvSpPr>
              <p:spPr>
                <a:xfrm>
                  <a:off x="4339445" y="5009027"/>
                  <a:ext cx="496674" cy="37459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de-DE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B84A1B6D-2E3A-CA44-A1B4-EC005D18568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9445" y="5009027"/>
                  <a:ext cx="496674" cy="374590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CD8A903E-5D34-F943-9976-E8154DA264F5}"/>
                </a:ext>
              </a:extLst>
            </p:cNvPr>
            <p:cNvCxnSpPr>
              <a:cxnSpLocks/>
              <a:endCxn id="6" idx="2"/>
            </p:cNvCxnSpPr>
            <p:nvPr/>
          </p:nvCxnSpPr>
          <p:spPr>
            <a:xfrm>
              <a:off x="5800505" y="5368824"/>
              <a:ext cx="842400" cy="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5ABFFF7-EF73-A745-BB31-D6C76E059268}"/>
                    </a:ext>
                  </a:extLst>
                </p:cNvPr>
                <p:cNvSpPr txBox="1"/>
                <p:nvPr/>
              </p:nvSpPr>
              <p:spPr>
                <a:xfrm>
                  <a:off x="5978080" y="5009025"/>
                  <a:ext cx="487248" cy="37555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?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B5ABFFF7-EF73-A745-BB31-D6C76E0592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78080" y="5009025"/>
                  <a:ext cx="487248" cy="37555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9F8FEF3-477C-0E4E-9027-2454DC7B5279}"/>
                </a:ext>
              </a:extLst>
            </p:cNvPr>
            <p:cNvSpPr/>
            <p:nvPr/>
          </p:nvSpPr>
          <p:spPr>
            <a:xfrm>
              <a:off x="5013700" y="5286911"/>
              <a:ext cx="144000" cy="1440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7F2C761-CE62-914F-B7D5-51279F95B722}"/>
                </a:ext>
              </a:extLst>
            </p:cNvPr>
            <p:cNvSpPr/>
            <p:nvPr/>
          </p:nvSpPr>
          <p:spPr>
            <a:xfrm>
              <a:off x="5335775" y="5286911"/>
              <a:ext cx="144000" cy="1440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A5C04431-CB42-8E40-A8BD-81814D4AA2F5}"/>
                </a:ext>
              </a:extLst>
            </p:cNvPr>
            <p:cNvSpPr/>
            <p:nvPr/>
          </p:nvSpPr>
          <p:spPr>
            <a:xfrm>
              <a:off x="5657350" y="5286911"/>
              <a:ext cx="144000" cy="1440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4C89721-3AEC-954C-B7EF-989F1AAFD6B1}"/>
              </a:ext>
            </a:extLst>
          </p:cNvPr>
          <p:cNvGrpSpPr/>
          <p:nvPr/>
        </p:nvGrpSpPr>
        <p:grpSpPr>
          <a:xfrm>
            <a:off x="9454742" y="3310076"/>
            <a:ext cx="2376933" cy="1821588"/>
            <a:chOff x="5545944" y="2497163"/>
            <a:chExt cx="2376933" cy="1821588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F949E22-DF4A-954D-9D7D-772EC91D7010}"/>
                </a:ext>
              </a:extLst>
            </p:cNvPr>
            <p:cNvSpPr/>
            <p:nvPr/>
          </p:nvSpPr>
          <p:spPr>
            <a:xfrm>
              <a:off x="5545944" y="2497163"/>
              <a:ext cx="2376933" cy="1821588"/>
            </a:xfrm>
            <a:prstGeom prst="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8CA0BE9-801A-0F4B-8C72-41584A627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041384" y="3020711"/>
              <a:ext cx="754948" cy="111766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ounded Rectangle 17">
                  <a:extLst>
                    <a:ext uri="{FF2B5EF4-FFF2-40B4-BE49-F238E27FC236}">
                      <a16:creationId xmlns:a16="http://schemas.microsoft.com/office/drawing/2014/main" id="{4E5228E6-B764-CA4D-BEB8-B3BA22211077}"/>
                    </a:ext>
                  </a:extLst>
                </p:cNvPr>
                <p:cNvSpPr/>
                <p:nvPr/>
              </p:nvSpPr>
              <p:spPr>
                <a:xfrm>
                  <a:off x="7024505" y="2895240"/>
                  <a:ext cx="670199" cy="408623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Rounded Rectangle 17">
                  <a:extLst>
                    <a:ext uri="{FF2B5EF4-FFF2-40B4-BE49-F238E27FC236}">
                      <a16:creationId xmlns:a16="http://schemas.microsoft.com/office/drawing/2014/main" id="{4E5228E6-B764-CA4D-BEB8-B3BA2221107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4505" y="2895240"/>
                  <a:ext cx="670199" cy="408623"/>
                </a:xfrm>
                <a:prstGeom prst="round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CD05D0A-0973-2A44-9068-DC9356DFF8D4}"/>
              </a:ext>
            </a:extLst>
          </p:cNvPr>
          <p:cNvGrpSpPr/>
          <p:nvPr/>
        </p:nvGrpSpPr>
        <p:grpSpPr>
          <a:xfrm>
            <a:off x="8385124" y="4080600"/>
            <a:ext cx="1361767" cy="779714"/>
            <a:chOff x="4181300" y="3267687"/>
            <a:chExt cx="1656793" cy="779714"/>
          </a:xfrm>
        </p:grpSpPr>
        <p:sp>
          <p:nvSpPr>
            <p:cNvPr id="33" name="Arc 32">
              <a:extLst>
                <a:ext uri="{FF2B5EF4-FFF2-40B4-BE49-F238E27FC236}">
                  <a16:creationId xmlns:a16="http://schemas.microsoft.com/office/drawing/2014/main" id="{8587166E-7279-FA42-9535-76D0A81AAB1D}"/>
                </a:ext>
              </a:extLst>
            </p:cNvPr>
            <p:cNvSpPr/>
            <p:nvPr/>
          </p:nvSpPr>
          <p:spPr>
            <a:xfrm rot="15182610" flipH="1">
              <a:off x="4367762" y="3081225"/>
              <a:ext cx="726193" cy="1099118"/>
            </a:xfrm>
            <a:prstGeom prst="arc">
              <a:avLst>
                <a:gd name="adj1" fmla="val 13840475"/>
                <a:gd name="adj2" fmla="val 4215198"/>
              </a:avLst>
            </a:prstGeom>
            <a:ln w="38100">
              <a:solidFill>
                <a:srgbClr val="FFC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Arc 33">
              <a:extLst>
                <a:ext uri="{FF2B5EF4-FFF2-40B4-BE49-F238E27FC236}">
                  <a16:creationId xmlns:a16="http://schemas.microsoft.com/office/drawing/2014/main" id="{14EEBF0E-FACC-3043-88CB-BA3D59C3AA10}"/>
                </a:ext>
              </a:extLst>
            </p:cNvPr>
            <p:cNvSpPr/>
            <p:nvPr/>
          </p:nvSpPr>
          <p:spPr>
            <a:xfrm rot="15182610" flipV="1">
              <a:off x="4925437" y="3134746"/>
              <a:ext cx="726193" cy="1099118"/>
            </a:xfrm>
            <a:prstGeom prst="arc">
              <a:avLst>
                <a:gd name="adj1" fmla="val 13840475"/>
                <a:gd name="adj2" fmla="val 4215198"/>
              </a:avLst>
            </a:prstGeom>
            <a:ln w="38100">
              <a:solidFill>
                <a:srgbClr val="FFC00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Cloud Callout 20">
            <a:extLst>
              <a:ext uri="{FF2B5EF4-FFF2-40B4-BE49-F238E27FC236}">
                <a16:creationId xmlns:a16="http://schemas.microsoft.com/office/drawing/2014/main" id="{68FD35A8-AF0F-F140-93E3-7491792DF96A}"/>
              </a:ext>
            </a:extLst>
          </p:cNvPr>
          <p:cNvSpPr/>
          <p:nvPr/>
        </p:nvSpPr>
        <p:spPr>
          <a:xfrm>
            <a:off x="7807084" y="2256222"/>
            <a:ext cx="1503892" cy="1107513"/>
          </a:xfrm>
          <a:prstGeom prst="cloudCallout">
            <a:avLst>
              <a:gd name="adj1" fmla="val -31980"/>
              <a:gd name="adj2" fmla="val 68511"/>
            </a:avLst>
          </a:prstGeom>
          <a:ln w="38100"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C4D9EC1-1290-5D43-938D-C688E0FCBC4A}"/>
              </a:ext>
            </a:extLst>
          </p:cNvPr>
          <p:cNvGrpSpPr/>
          <p:nvPr/>
        </p:nvGrpSpPr>
        <p:grpSpPr>
          <a:xfrm>
            <a:off x="7769485" y="3484325"/>
            <a:ext cx="1278962" cy="1433748"/>
            <a:chOff x="3500418" y="2885288"/>
            <a:chExt cx="1278962" cy="1433748"/>
          </a:xfrm>
        </p:grpSpPr>
        <p:pic>
          <p:nvPicPr>
            <p:cNvPr id="22" name="Picture 21">
              <a:hlinkClick r:id="rId13"/>
              <a:extLst>
                <a:ext uri="{FF2B5EF4-FFF2-40B4-BE49-F238E27FC236}">
                  <a16:creationId xmlns:a16="http://schemas.microsoft.com/office/drawing/2014/main" id="{018FADCB-CE50-4D4E-AB9F-31026BF59E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00418" y="3020996"/>
              <a:ext cx="480468" cy="129804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Rounded Rectangle 28">
                  <a:extLst>
                    <a:ext uri="{FF2B5EF4-FFF2-40B4-BE49-F238E27FC236}">
                      <a16:creationId xmlns:a16="http://schemas.microsoft.com/office/drawing/2014/main" id="{3D106B8D-EA19-024C-BDA2-C9ADF4AA6594}"/>
                    </a:ext>
                  </a:extLst>
                </p:cNvPr>
                <p:cNvSpPr/>
                <p:nvPr/>
              </p:nvSpPr>
              <p:spPr>
                <a:xfrm>
                  <a:off x="4092831" y="2885288"/>
                  <a:ext cx="686549" cy="408623"/>
                </a:xfrm>
                <a:prstGeom prst="roundRect">
                  <a:avLst/>
                </a:prstGeom>
                <a:solidFill>
                  <a:srgbClr val="FFC000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9" name="Rounded Rectangle 28">
                  <a:extLst>
                    <a:ext uri="{FF2B5EF4-FFF2-40B4-BE49-F238E27FC236}">
                      <a16:creationId xmlns:a16="http://schemas.microsoft.com/office/drawing/2014/main" id="{3D106B8D-EA19-024C-BDA2-C9ADF4AA65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92831" y="2885288"/>
                  <a:ext cx="686549" cy="408623"/>
                </a:xfrm>
                <a:prstGeom prst="roundRect">
                  <a:avLst/>
                </a:prstGeom>
                <a:blipFill>
                  <a:blip r:embed="rId15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1" name="Cloud Callout 40">
            <a:extLst>
              <a:ext uri="{FF2B5EF4-FFF2-40B4-BE49-F238E27FC236}">
                <a16:creationId xmlns:a16="http://schemas.microsoft.com/office/drawing/2014/main" id="{0749185C-4AC0-724B-88C5-5A3F2FE97C2E}"/>
              </a:ext>
            </a:extLst>
          </p:cNvPr>
          <p:cNvSpPr/>
          <p:nvPr/>
        </p:nvSpPr>
        <p:spPr>
          <a:xfrm>
            <a:off x="8313423" y="775164"/>
            <a:ext cx="2565686" cy="1545708"/>
          </a:xfrm>
          <a:prstGeom prst="cloudCallout">
            <a:avLst>
              <a:gd name="adj1" fmla="val 17738"/>
              <a:gd name="adj2" fmla="val 141191"/>
            </a:avLst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5" name="Cloud Callout 44">
            <a:extLst>
              <a:ext uri="{FF2B5EF4-FFF2-40B4-BE49-F238E27FC236}">
                <a16:creationId xmlns:a16="http://schemas.microsoft.com/office/drawing/2014/main" id="{EBB2D43E-DAEF-8A41-BB04-C14CEE1462E4}"/>
              </a:ext>
            </a:extLst>
          </p:cNvPr>
          <p:cNvSpPr/>
          <p:nvPr/>
        </p:nvSpPr>
        <p:spPr>
          <a:xfrm>
            <a:off x="9175003" y="969966"/>
            <a:ext cx="1503892" cy="1107513"/>
          </a:xfrm>
          <a:prstGeom prst="cloudCallout">
            <a:avLst>
              <a:gd name="adj1" fmla="val -66724"/>
              <a:gd name="adj2" fmla="val -23489"/>
            </a:avLst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F056558B-95B9-7B4E-9940-174BF06BBF1A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9691" y="2425793"/>
            <a:ext cx="386389" cy="572028"/>
          </a:xfrm>
          <a:prstGeom prst="rect">
            <a:avLst/>
          </a:prstGeom>
        </p:spPr>
      </p:pic>
      <p:sp>
        <p:nvSpPr>
          <p:cNvPr id="38" name="Parallelogram 37">
            <a:extLst>
              <a:ext uri="{FF2B5EF4-FFF2-40B4-BE49-F238E27FC236}">
                <a16:creationId xmlns:a16="http://schemas.microsoft.com/office/drawing/2014/main" id="{789D6EDB-32F6-0147-8D33-1E9FA96F413E}"/>
              </a:ext>
            </a:extLst>
          </p:cNvPr>
          <p:cNvSpPr/>
          <p:nvPr/>
        </p:nvSpPr>
        <p:spPr>
          <a:xfrm rot="19019428" flipV="1">
            <a:off x="7907167" y="1881006"/>
            <a:ext cx="2124000" cy="684000"/>
          </a:xfrm>
          <a:prstGeom prst="parallelogram">
            <a:avLst>
              <a:gd name="adj" fmla="val 32529"/>
            </a:avLst>
          </a:prstGeom>
          <a:gradFill flip="none" rotWithShape="1">
            <a:gsLst>
              <a:gs pos="65000">
                <a:schemeClr val="accent3"/>
              </a:gs>
              <a:gs pos="35000">
                <a:srgbClr val="7030A0">
                  <a:alpha val="65000"/>
                </a:srgbClr>
              </a:gs>
              <a:gs pos="0">
                <a:srgbClr val="7030A0"/>
              </a:gs>
              <a:gs pos="20000">
                <a:srgbClr val="7030A0"/>
              </a:gs>
              <a:gs pos="80000">
                <a:schemeClr val="accent3"/>
              </a:gs>
              <a:gs pos="100000">
                <a:schemeClr val="accent3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CBB4718B-3DF0-6146-941C-6E6D0039468F}"/>
                  </a:ext>
                </a:extLst>
              </p:cNvPr>
              <p:cNvSpPr/>
              <p:nvPr/>
            </p:nvSpPr>
            <p:spPr>
              <a:xfrm>
                <a:off x="7947796" y="2653823"/>
                <a:ext cx="686549" cy="420896"/>
              </a:xfrm>
              <a:prstGeom prst="roundRect">
                <a:avLst/>
              </a:prstGeom>
              <a:solidFill>
                <a:schemeClr val="accent3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sub>
                        <m:sup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p>
                      </m:sSubSup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Rounded Rectangle 29">
                <a:extLst>
                  <a:ext uri="{FF2B5EF4-FFF2-40B4-BE49-F238E27FC236}">
                    <a16:creationId xmlns:a16="http://schemas.microsoft.com/office/drawing/2014/main" id="{CBB4718B-3DF0-6146-941C-6E6D003946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7796" y="2653823"/>
                <a:ext cx="686549" cy="420896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ounded Rectangle 48">
                <a:extLst>
                  <a:ext uri="{FF2B5EF4-FFF2-40B4-BE49-F238E27FC236}">
                    <a16:creationId xmlns:a16="http://schemas.microsoft.com/office/drawing/2014/main" id="{BD150448-373F-FB43-9F61-1BBEE40AF34B}"/>
                  </a:ext>
                </a:extLst>
              </p:cNvPr>
              <p:cNvSpPr/>
              <p:nvPr/>
            </p:nvSpPr>
            <p:spPr>
              <a:xfrm>
                <a:off x="9315715" y="1367567"/>
                <a:ext cx="686549" cy="420896"/>
              </a:xfrm>
              <a:prstGeom prst="roundRect">
                <a:avLst/>
              </a:prstGeom>
              <a:solidFill>
                <a:srgbClr val="7030A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sub>
                        <m:sup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sup>
                      </m:sSubSup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9" name="Rounded Rectangle 48">
                <a:extLst>
                  <a:ext uri="{FF2B5EF4-FFF2-40B4-BE49-F238E27FC236}">
                    <a16:creationId xmlns:a16="http://schemas.microsoft.com/office/drawing/2014/main" id="{BD150448-373F-FB43-9F61-1BBEE40AF3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5715" y="1367567"/>
                <a:ext cx="686549" cy="420896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" name="Picture 49">
            <a:extLst>
              <a:ext uri="{FF2B5EF4-FFF2-40B4-BE49-F238E27FC236}">
                <a16:creationId xmlns:a16="http://schemas.microsoft.com/office/drawing/2014/main" id="{EAC4DC82-6FBE-CB41-912E-8A423DC7B37B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043835" y="1155535"/>
            <a:ext cx="386389" cy="572028"/>
          </a:xfrm>
          <a:prstGeom prst="rect">
            <a:avLst/>
          </a:prstGeom>
        </p:spPr>
      </p:pic>
      <p:sp>
        <p:nvSpPr>
          <p:cNvPr id="42" name="Cloud Callout 41">
            <a:extLst>
              <a:ext uri="{FF2B5EF4-FFF2-40B4-BE49-F238E27FC236}">
                <a16:creationId xmlns:a16="http://schemas.microsoft.com/office/drawing/2014/main" id="{0C89F31A-BFA2-CF41-9DBB-6CC7CC89E00E}"/>
              </a:ext>
            </a:extLst>
          </p:cNvPr>
          <p:cNvSpPr/>
          <p:nvPr/>
        </p:nvSpPr>
        <p:spPr>
          <a:xfrm>
            <a:off x="10327782" y="1896522"/>
            <a:ext cx="1503892" cy="1348598"/>
          </a:xfrm>
          <a:prstGeom prst="cloudCallout">
            <a:avLst>
              <a:gd name="adj1" fmla="val -43272"/>
              <a:gd name="adj2" fmla="val 88562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ounded Rectangle 42">
                <a:extLst>
                  <a:ext uri="{FF2B5EF4-FFF2-40B4-BE49-F238E27FC236}">
                    <a16:creationId xmlns:a16="http://schemas.microsoft.com/office/drawing/2014/main" id="{02FA03DB-7918-4640-8207-203AAF795BD0}"/>
                  </a:ext>
                </a:extLst>
              </p:cNvPr>
              <p:cNvSpPr/>
              <p:nvPr/>
            </p:nvSpPr>
            <p:spPr>
              <a:xfrm>
                <a:off x="10468172" y="2390736"/>
                <a:ext cx="686549" cy="408623"/>
              </a:xfrm>
              <a:prstGeom prst="roundRect">
                <a:avLst/>
              </a:prstGeom>
              <a:solidFill>
                <a:schemeClr val="accent4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e>
                        <m:sub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  <m:sup>
                          <m:r>
                            <a:rPr lang="de-DE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sup>
                      </m:sSubSup>
                    </m:oMath>
                  </m:oMathPara>
                </a14:m>
                <a:endParaRPr lang="en-GB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3" name="Rounded Rectangle 42">
                <a:extLst>
                  <a:ext uri="{FF2B5EF4-FFF2-40B4-BE49-F238E27FC236}">
                    <a16:creationId xmlns:a16="http://schemas.microsoft.com/office/drawing/2014/main" id="{02FA03DB-7918-4640-8207-203AAF795B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68172" y="2390736"/>
                <a:ext cx="686549" cy="408623"/>
              </a:xfrm>
              <a:prstGeom prst="round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4" name="Picture 43">
            <a:hlinkClick r:id="rId13"/>
            <a:extLst>
              <a:ext uri="{FF2B5EF4-FFF2-40B4-BE49-F238E27FC236}">
                <a16:creationId xmlns:a16="http://schemas.microsoft.com/office/drawing/2014/main" id="{3F4E8D46-FA89-4A48-9F7B-4BDF66B62998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07165" y="2066112"/>
            <a:ext cx="326975" cy="883360"/>
          </a:xfrm>
          <a:prstGeom prst="rect">
            <a:avLst/>
          </a:prstGeom>
        </p:spPr>
      </p:pic>
      <p:pic>
        <p:nvPicPr>
          <p:cNvPr id="47" name="Picture 46">
            <a:hlinkClick r:id="rId13"/>
            <a:extLst>
              <a:ext uri="{FF2B5EF4-FFF2-40B4-BE49-F238E27FC236}">
                <a16:creationId xmlns:a16="http://schemas.microsoft.com/office/drawing/2014/main" id="{007C9C8B-FFF7-314E-AE74-1455DBF39E78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95801" y="1155535"/>
            <a:ext cx="245787" cy="66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237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CFAA05-1ED8-AF4C-A431-B8ACA08E0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Generating Mental Models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D23B28-F31F-2D48-89AE-31B9CA048E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Known beforehand (handcrafted/researched)</a:t>
            </a:r>
          </a:p>
          <a:p>
            <a:pPr lvl="1"/>
            <a:r>
              <a:rPr lang="en-GB" dirty="0"/>
              <a:t>Urban Search and Rescue</a:t>
            </a:r>
          </a:p>
          <a:p>
            <a:pPr lvl="1"/>
            <a:r>
              <a:rPr lang="en-GB" dirty="0"/>
              <a:t>Teaching</a:t>
            </a:r>
          </a:p>
          <a:p>
            <a:r>
              <a:rPr lang="en-GB" dirty="0"/>
              <a:t>Learning simple models for generating explanations/explicability</a:t>
            </a:r>
          </a:p>
          <a:p>
            <a:r>
              <a:rPr lang="en-GB" dirty="0"/>
              <a:t>Learning full models (transition functions, rewards)</a:t>
            </a:r>
          </a:p>
          <a:p>
            <a:pPr lvl="1"/>
            <a:r>
              <a:rPr lang="en-GB" dirty="0"/>
              <a:t>Through interaction with users</a:t>
            </a:r>
          </a:p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4A2A5-42C5-AC4F-BE8A-F8DA8E85574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D3A570-28F9-BBC9-15B4-5BA9059599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848F89-8D5D-AD45-8BE5-D6FEB0C6A0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2232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55038-4E29-A74C-9162-8B38E885F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XAI &amp; Explanations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FDA81-049C-3646-A9F0-58FC7FFE1A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Standard XAI: view of explanations too simple</a:t>
            </a:r>
          </a:p>
          <a:p>
            <a:pPr lvl="1"/>
            <a:r>
              <a:rPr lang="en-GB" dirty="0"/>
              <a:t>Debugging tool for “inscrutable” representations</a:t>
            </a:r>
          </a:p>
          <a:p>
            <a:pPr lvl="2"/>
            <a:r>
              <a:rPr lang="en-GB" dirty="0"/>
              <a:t>“</a:t>
            </a:r>
            <a:r>
              <a:rPr lang="en-GB" dirty="0">
                <a:solidFill>
                  <a:srgbClr val="FFC000"/>
                </a:solidFill>
              </a:rPr>
              <a:t>Pointing</a:t>
            </a:r>
            <a:r>
              <a:rPr lang="en-GB" dirty="0"/>
              <a:t>” explanations (primitive)</a:t>
            </a:r>
          </a:p>
          <a:p>
            <a:pPr lvl="2"/>
            <a:r>
              <a:rPr lang="en-GB" dirty="0">
                <a:solidFill>
                  <a:schemeClr val="accent1"/>
                </a:solidFill>
              </a:rPr>
              <a:t>Explaining decisions will involve pointing over space-time tubes</a:t>
            </a:r>
          </a:p>
          <a:p>
            <a:r>
              <a:rPr lang="en-GB" dirty="0"/>
              <a:t>Explanations critical for collaboration</a:t>
            </a:r>
          </a:p>
          <a:p>
            <a:pPr lvl="1"/>
            <a:r>
              <a:rPr lang="en-GB" dirty="0"/>
              <a:t>But not as a monologue </a:t>
            </a:r>
            <a:br>
              <a:rPr lang="en-GB" dirty="0"/>
            </a:br>
            <a:r>
              <a:rPr lang="en-GB" dirty="0"/>
              <a:t>from the agent </a:t>
            </a:r>
            <a:br>
              <a:rPr lang="en-GB" dirty="0"/>
            </a:br>
            <a:r>
              <a:rPr lang="en-GB" dirty="0"/>
              <a:t>➝ </a:t>
            </a:r>
            <a:r>
              <a:rPr lang="en-GB" dirty="0">
                <a:solidFill>
                  <a:schemeClr val="accent1"/>
                </a:solidFill>
              </a:rPr>
              <a:t>interaction</a:t>
            </a:r>
          </a:p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9FD42D-D40F-3B45-8561-E0A8D8BE782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BDB514-533D-2717-F344-C32FBAAD40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C74C6-7CB9-6647-99C5-ABC3857CED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14</a:t>
            </a:fld>
            <a:endParaRPr lang="en-GB"/>
          </a:p>
        </p:txBody>
      </p:sp>
      <p:sp>
        <p:nvSpPr>
          <p:cNvPr id="8" name="Line Callout 1 7">
            <a:extLst>
              <a:ext uri="{FF2B5EF4-FFF2-40B4-BE49-F238E27FC236}">
                <a16:creationId xmlns:a16="http://schemas.microsoft.com/office/drawing/2014/main" id="{E41DC846-676E-5D44-BFF2-C826F7651885}"/>
              </a:ext>
            </a:extLst>
          </p:cNvPr>
          <p:cNvSpPr/>
          <p:nvPr/>
        </p:nvSpPr>
        <p:spPr>
          <a:xfrm>
            <a:off x="10015348" y="2733506"/>
            <a:ext cx="1816327" cy="646331"/>
          </a:xfrm>
          <a:prstGeom prst="borderCallout1">
            <a:avLst>
              <a:gd name="adj1" fmla="val 54957"/>
              <a:gd name="adj2" fmla="val 698"/>
              <a:gd name="adj3" fmla="val 173707"/>
              <a:gd name="adj4" fmla="val -16507"/>
            </a:avLst>
          </a:prstGeom>
          <a:solidFill>
            <a:srgbClr val="FFC000"/>
          </a:solidFill>
          <a:ln w="28575">
            <a:solidFill>
              <a:srgbClr val="FFC000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r>
              <a:rPr lang="en-GB" dirty="0"/>
              <a:t>Please point to the “ostrich” part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2844B96-D7B6-5349-AAC3-E98A1EABA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473" y="3445772"/>
            <a:ext cx="5532120" cy="181381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FD465C7-8ACB-DF42-9B46-562C8D4A7E76}"/>
              </a:ext>
            </a:extLst>
          </p:cNvPr>
          <p:cNvSpPr txBox="1"/>
          <p:nvPr/>
        </p:nvSpPr>
        <p:spPr>
          <a:xfrm>
            <a:off x="4536977" y="5259583"/>
            <a:ext cx="1204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Prediction:</a:t>
            </a:r>
            <a:br>
              <a:rPr lang="en-GB" dirty="0"/>
            </a:br>
            <a:r>
              <a:rPr lang="en-GB" dirty="0"/>
              <a:t>School bus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73A445-DCC5-DA40-BB85-FB67FF7F8496}"/>
              </a:ext>
            </a:extLst>
          </p:cNvPr>
          <p:cNvSpPr txBox="1"/>
          <p:nvPr/>
        </p:nvSpPr>
        <p:spPr>
          <a:xfrm>
            <a:off x="5732983" y="5257883"/>
            <a:ext cx="2573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Difference between left and right magnified by 10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9D63EF-6105-5244-9E8B-F828D7B31A70}"/>
              </a:ext>
            </a:extLst>
          </p:cNvPr>
          <p:cNvSpPr txBox="1"/>
          <p:nvPr/>
        </p:nvSpPr>
        <p:spPr>
          <a:xfrm>
            <a:off x="8286406" y="5257884"/>
            <a:ext cx="1204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Prediction:</a:t>
            </a:r>
            <a:br>
              <a:rPr lang="en-GB" dirty="0"/>
            </a:br>
            <a:r>
              <a:rPr lang="en-GB" dirty="0"/>
              <a:t>Ostrich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D11F959-26A2-5243-A836-78F778AE3B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6137" y="3446971"/>
            <a:ext cx="1498565" cy="1812111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87758CA-7EF3-044F-B427-834AC1AD4BFF}"/>
              </a:ext>
            </a:extLst>
          </p:cNvPr>
          <p:cNvCxnSpPr/>
          <p:nvPr/>
        </p:nvCxnSpPr>
        <p:spPr>
          <a:xfrm>
            <a:off x="8306781" y="5304942"/>
            <a:ext cx="0" cy="5078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295FFB1-5F40-C845-9756-36719F41DCC2}"/>
              </a:ext>
            </a:extLst>
          </p:cNvPr>
          <p:cNvCxnSpPr/>
          <p:nvPr/>
        </p:nvCxnSpPr>
        <p:spPr>
          <a:xfrm>
            <a:off x="5772103" y="5327132"/>
            <a:ext cx="0" cy="50783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23617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253A9-5F38-544F-AD24-1ECFA6771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Ethical Quandaries of Interaction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E6EC9F-5418-8146-B081-8B1A90DBB0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5" y="1665066"/>
            <a:ext cx="8159535" cy="4240848"/>
          </a:xfrm>
        </p:spPr>
        <p:txBody>
          <a:bodyPr>
            <a:normAutofit/>
          </a:bodyPr>
          <a:lstStyle/>
          <a:p>
            <a:r>
              <a:rPr lang="en-GB" dirty="0"/>
              <a:t>Evolutionary, mental modelling allowed us to both cooperate or compete/sabotage each other</a:t>
            </a:r>
          </a:p>
          <a:p>
            <a:pPr lvl="1"/>
            <a:r>
              <a:rPr lang="en-GB" dirty="0"/>
              <a:t>Lying is only possible because we can model others’ mental states</a:t>
            </a:r>
          </a:p>
          <a:p>
            <a:r>
              <a:rPr lang="en-GB" dirty="0"/>
              <a:t>Human-aware AI systems with mental modelling capabilities bring additional ethical quandaries</a:t>
            </a:r>
          </a:p>
          <a:p>
            <a:pPr lvl="1"/>
            <a:r>
              <a:rPr lang="en-GB" dirty="0"/>
              <a:t>E.g., automated negotiating agents that misrepresent their intentions to gain material advantage</a:t>
            </a:r>
          </a:p>
          <a:p>
            <a:pPr lvl="1"/>
            <a:r>
              <a:rPr lang="en-GB" dirty="0"/>
              <a:t>Your personal assistant that tells you white lies to get you to eat healthy (or not…)</a:t>
            </a:r>
          </a:p>
          <a:p>
            <a:pPr lvl="1"/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4CAB7D-780E-084B-8775-A4A727063E8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425BB3-ED5A-3279-E3AF-EB2989AF03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465312-5D89-D14C-B3A3-2A27687F23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15</a:t>
            </a:fld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8744E7-4A94-F140-8040-95061F533D33}"/>
              </a:ext>
            </a:extLst>
          </p:cNvPr>
          <p:cNvSpPr/>
          <p:nvPr/>
        </p:nvSpPr>
        <p:spPr>
          <a:xfrm>
            <a:off x="8733927" y="1665066"/>
            <a:ext cx="15964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i="1" dirty="0">
                <a:solidFill>
                  <a:schemeClr val="accent1"/>
                </a:solidFill>
                <a:latin typeface="LucidaHandwriting"/>
              </a:rPr>
              <a:t>Every tool is a weapon, if you hold it right.</a:t>
            </a:r>
            <a:endParaRPr lang="en-GB" dirty="0">
              <a:solidFill>
                <a:schemeClr val="accent1"/>
              </a:solidFill>
            </a:endParaRPr>
          </a:p>
          <a:p>
            <a:r>
              <a:rPr lang="en-GB" i="1" dirty="0">
                <a:solidFill>
                  <a:schemeClr val="accent1"/>
                </a:solidFill>
                <a:latin typeface="LucidaHandwriting"/>
              </a:rPr>
              <a:t>--Ani </a:t>
            </a:r>
            <a:r>
              <a:rPr lang="en-GB" i="1" dirty="0" err="1">
                <a:solidFill>
                  <a:schemeClr val="accent1"/>
                </a:solidFill>
                <a:latin typeface="LucidaHandwriting"/>
              </a:rPr>
              <a:t>Difranco</a:t>
            </a:r>
            <a:r>
              <a:rPr lang="en-GB" i="1" dirty="0">
                <a:solidFill>
                  <a:schemeClr val="accent1"/>
                </a:solidFill>
                <a:latin typeface="LucidaHandwriting"/>
              </a:rPr>
              <a:t> </a:t>
            </a:r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154B3F1-1B22-6E4B-B74C-C28B83F645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5938" y="2589399"/>
            <a:ext cx="1465737" cy="22118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88FFCC7-6EF1-3D4E-B132-E5FF056F9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1716" y="3741276"/>
            <a:ext cx="1458163" cy="2160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277099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253A9-5F38-544F-AD24-1ECFA6771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Ethical Quandaries of Interaction</a:t>
            </a:r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4EA7B25-768E-814A-9AFF-0AF053F8B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Humans’ example closure tendencies are more pronounced for emotional/social intelligence aspects</a:t>
            </a:r>
          </a:p>
          <a:p>
            <a:pPr lvl="1"/>
            <a:r>
              <a:rPr lang="en-GB" dirty="0"/>
              <a:t>No on who saw </a:t>
            </a:r>
            <a:r>
              <a:rPr lang="en-GB" dirty="0" err="1"/>
              <a:t>Shakey</a:t>
            </a:r>
            <a:r>
              <a:rPr lang="en-GB" dirty="0"/>
              <a:t> the first time thought it could shoot hoops, yet the first people interacting with Eliza assumed it was a real doctor</a:t>
            </a:r>
          </a:p>
          <a:p>
            <a:pPr lvl="1"/>
            <a:r>
              <a:rPr lang="en-GB" dirty="0"/>
              <a:t>Concerns about human-aware AI ”toys” such as </a:t>
            </a:r>
            <a:r>
              <a:rPr lang="en-GB" dirty="0" err="1"/>
              <a:t>Cozmo</a:t>
            </a:r>
            <a:r>
              <a:rPr lang="en-GB" dirty="0"/>
              <a:t> (e.g., Sherry Turkle)</a:t>
            </a:r>
          </a:p>
          <a:p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03222E-1509-E44C-B175-75155FFDF8B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4E45BC3-60A9-70FE-A78A-628C235ABF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465312-5D89-D14C-B3A3-2A27687F23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pPr/>
              <a:t>16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D80034-5FFF-5645-B2ED-1D2BAFA699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4516" y="3518391"/>
            <a:ext cx="1776653" cy="23875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B804D0-A50A-4749-AF2A-4D607E8F85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4157" y="3792623"/>
            <a:ext cx="2555379" cy="1802632"/>
          </a:xfrm>
          <a:prstGeom prst="rect">
            <a:avLst/>
          </a:prstGeom>
        </p:spPr>
      </p:pic>
      <p:pic>
        <p:nvPicPr>
          <p:cNvPr id="19" name="Cozmo">
            <a:hlinkClick r:id="" action="ppaction://media"/>
            <a:extLst>
              <a:ext uri="{FF2B5EF4-FFF2-40B4-BE49-F238E27FC236}">
                <a16:creationId xmlns:a16="http://schemas.microsoft.com/office/drawing/2014/main" id="{B332F81A-F4B0-F14C-BDB5-0E0969B71D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82524" y="3634466"/>
            <a:ext cx="2694213" cy="215537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CC4E939-40E1-ED43-8C8E-E76646B494CA}"/>
              </a:ext>
            </a:extLst>
          </p:cNvPr>
          <p:cNvSpPr/>
          <p:nvPr/>
        </p:nvSpPr>
        <p:spPr>
          <a:xfrm>
            <a:off x="3469973" y="6377446"/>
            <a:ext cx="48639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hlinkClick r:id="rId7"/>
              </a:rPr>
              <a:t>https://thenewstack.io/remembering-shakey-first-intelligent-robot/</a:t>
            </a:r>
            <a:endParaRPr lang="en-GB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ctr"/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hlinkClick r:id="rId8"/>
              </a:rPr>
              <a:t>https://en.wikipedia.org/wiki/ELIZA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  <a:hlinkClick r:id="rId9"/>
              </a:rPr>
              <a:t>https://anki.com/en-us/cozmo.html</a:t>
            </a: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9289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7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FA09187-B92A-2D47-A660-0063B52ED6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Differences in Mental Models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DF53C7C-E68E-9741-928C-30AD4DD6D54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GB" dirty="0"/>
              <a:t>Expectations on </a:t>
            </a:r>
            <a:r>
              <a:rPr lang="en-GB" dirty="0">
                <a:solidFill>
                  <a:schemeClr val="accent1"/>
                </a:solidFill>
              </a:rPr>
              <a:t>capabilities</a:t>
            </a:r>
          </a:p>
          <a:p>
            <a:pPr lvl="1"/>
            <a:r>
              <a:rPr lang="en-GB" dirty="0"/>
              <a:t>Human may have misconceptions about robot’s actions</a:t>
            </a:r>
          </a:p>
          <a:p>
            <a:pPr lvl="1"/>
            <a:r>
              <a:rPr lang="en-GB" dirty="0"/>
              <a:t>Certain actions in human’s mental model may not be feasible for robot</a:t>
            </a:r>
          </a:p>
          <a:p>
            <a:r>
              <a:rPr lang="en-GB" dirty="0"/>
              <a:t>Expected state of the </a:t>
            </a:r>
            <a:r>
              <a:rPr lang="en-GB" dirty="0">
                <a:solidFill>
                  <a:schemeClr val="accent1"/>
                </a:solidFill>
              </a:rPr>
              <a:t>world</a:t>
            </a:r>
          </a:p>
          <a:p>
            <a:pPr lvl="1"/>
            <a:r>
              <a:rPr lang="en-GB" dirty="0"/>
              <a:t>Human may assume certain facts are true (when they are not true)</a:t>
            </a:r>
          </a:p>
          <a:p>
            <a:r>
              <a:rPr lang="en-GB" dirty="0"/>
              <a:t>Expected </a:t>
            </a:r>
            <a:r>
              <a:rPr lang="en-GB" dirty="0">
                <a:solidFill>
                  <a:schemeClr val="accent1"/>
                </a:solidFill>
              </a:rPr>
              <a:t>goals</a:t>
            </a:r>
          </a:p>
          <a:p>
            <a:pPr lvl="1"/>
            <a:r>
              <a:rPr lang="en-GB" dirty="0"/>
              <a:t>Human may have misconceptions about robot’s objectives/intentions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82D595-A45E-505D-049F-8605A648E44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Sensor</a:t>
            </a:r>
            <a:r>
              <a:rPr lang="en-GB" dirty="0"/>
              <a:t> model differences</a:t>
            </a:r>
          </a:p>
          <a:p>
            <a:pPr lvl="1"/>
            <a:r>
              <a:rPr lang="en-GB" dirty="0"/>
              <a:t>Human may have partial observability of robot’s activities</a:t>
            </a:r>
          </a:p>
          <a:p>
            <a:pPr lvl="1"/>
            <a:r>
              <a:rPr lang="en-GB" dirty="0"/>
              <a:t>Human may have incorrect beliefs about robot’s observational capabilities</a:t>
            </a:r>
          </a:p>
          <a:p>
            <a:r>
              <a:rPr lang="en-GB" dirty="0"/>
              <a:t>Different </a:t>
            </a:r>
            <a:r>
              <a:rPr lang="en-GB" dirty="0">
                <a:solidFill>
                  <a:schemeClr val="accent1"/>
                </a:solidFill>
              </a:rPr>
              <a:t>representations</a:t>
            </a:r>
          </a:p>
          <a:p>
            <a:pPr lvl="1"/>
            <a:r>
              <a:rPr lang="en-GB" dirty="0"/>
              <a:t>Robot’s innate representation scheme might be too complex for human</a:t>
            </a:r>
          </a:p>
          <a:p>
            <a:pPr lvl="1"/>
            <a:r>
              <a:rPr lang="en-GB" dirty="0"/>
              <a:t>Human may be thinking in terms of a different vocabulary</a:t>
            </a:r>
          </a:p>
          <a:p>
            <a:endParaRPr lang="en-DE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988727-DF77-404C-870E-F9301599F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BF623A-6CF2-93D7-3908-3FF87FC69C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FF595A-48E7-DB48-97A7-9FC5272F2F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pPr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89134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B050B-2697-8F4A-A9A8-C0E1CC87CA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Urban Search and Rescue (USAR)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07132-B558-D94E-9F24-491EBCD2B2F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Robot deployed to a disaster area</a:t>
            </a:r>
          </a:p>
          <a:p>
            <a:r>
              <a:rPr lang="en-GB" dirty="0"/>
              <a:t>Tasks robot can perform tasks:</a:t>
            </a:r>
          </a:p>
          <a:p>
            <a:pPr lvl="1"/>
            <a:r>
              <a:rPr lang="en-GB" dirty="0"/>
              <a:t>Survey particular rooms</a:t>
            </a:r>
          </a:p>
          <a:p>
            <a:pPr lvl="1"/>
            <a:r>
              <a:rPr lang="en-GB" dirty="0"/>
              <a:t>Identify survivors</a:t>
            </a:r>
          </a:p>
          <a:p>
            <a:pPr lvl="1"/>
            <a:r>
              <a:rPr lang="en-GB" dirty="0"/>
              <a:t>Perform triage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84525107-0363-1144-B38E-E45DB0FF9F6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dirty="0"/>
              <a:t>Two agents in domain</a:t>
            </a:r>
          </a:p>
          <a:p>
            <a:pPr lvl="1"/>
            <a:r>
              <a:rPr lang="en-GB" dirty="0"/>
              <a:t>Internal agent – Robot</a:t>
            </a:r>
          </a:p>
          <a:p>
            <a:pPr lvl="1"/>
            <a:r>
              <a:rPr lang="en-GB" dirty="0"/>
              <a:t>External agent – Human</a:t>
            </a:r>
          </a:p>
          <a:p>
            <a:r>
              <a:rPr lang="en-GB" dirty="0"/>
              <a:t>Their models may diverge – leading to different expectation on behaviours</a:t>
            </a:r>
          </a:p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B0377C-8BAE-DF4B-9891-981BEF92D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E5016E-B342-AA29-EB1D-8C3DF7C285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2ED497-17C1-D64E-A297-895C544584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18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F7D5EF-D57E-F745-BED9-5A7BEBCDF21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88900" y="3581812"/>
            <a:ext cx="6413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0805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C3E4C-293A-AF48-86E8-EF2D16609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 Differences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F7A6E9-41FC-5546-BD29-8D603962CE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Robot and human may have different models of same task</a:t>
            </a:r>
          </a:p>
          <a:p>
            <a:pPr lvl="1"/>
            <a:r>
              <a:rPr lang="en-GB" dirty="0"/>
              <a:t>Divergence in models can lead to expectation mismatch</a:t>
            </a:r>
          </a:p>
          <a:p>
            <a:pPr lvl="1"/>
            <a:r>
              <a:rPr lang="en-GB" dirty="0"/>
              <a:t>Consequence: Plans that are optimal to robot may not be so in model of human</a:t>
            </a:r>
          </a:p>
          <a:p>
            <a:pPr lvl="2"/>
            <a:r>
              <a:rPr lang="en-GB" dirty="0">
                <a:solidFill>
                  <a:srgbClr val="FFC000"/>
                </a:solidFill>
              </a:rPr>
              <a:t>Inexplicable</a:t>
            </a:r>
            <a:r>
              <a:rPr lang="en-GB" dirty="0"/>
              <a:t> plans</a:t>
            </a:r>
          </a:p>
          <a:p>
            <a:r>
              <a:rPr lang="en-GB" dirty="0"/>
              <a:t>Robot has two options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Explicable planning </a:t>
            </a:r>
            <a:r>
              <a:rPr lang="en-GB" dirty="0"/>
              <a:t>– sacrifice optimality in own model to be explicable to human </a:t>
            </a:r>
            <a:br>
              <a:rPr lang="en-GB" dirty="0"/>
            </a:br>
            <a:r>
              <a:rPr lang="en-GB" dirty="0"/>
              <a:t>➝ </a:t>
            </a:r>
            <a:r>
              <a:rPr lang="en-GB" i="1" dirty="0"/>
              <a:t>interpretable behaviour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Plan Explanations </a:t>
            </a:r>
            <a:r>
              <a:rPr lang="en-GB" dirty="0"/>
              <a:t>– resolve perceived suboptimality by revealing relevant model differences </a:t>
            </a:r>
            <a:br>
              <a:rPr lang="en-GB" dirty="0"/>
            </a:br>
            <a:r>
              <a:rPr lang="en-GB" dirty="0"/>
              <a:t>➝ </a:t>
            </a:r>
            <a:r>
              <a:rPr lang="en-GB" i="1" dirty="0"/>
              <a:t>model reconciliation</a:t>
            </a:r>
            <a:endParaRPr lang="en-GB" i="1" dirty="0">
              <a:solidFill>
                <a:schemeClr val="accent1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07A1BBA-42ED-584D-BC3A-35048C85C14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547A5DC-0268-3D5A-57C3-9CEBD49B5B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3E825D-E276-7B46-8CB6-FA7F8F26C0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19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565FB08-DF0C-9E49-BAF8-453D955DBF31}"/>
              </a:ext>
            </a:extLst>
          </p:cNvPr>
          <p:cNvSpPr/>
          <p:nvPr/>
        </p:nvSpPr>
        <p:spPr>
          <a:xfrm>
            <a:off x="3810612" y="6449729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Chakraborti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Sreedharan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S, Zhang Y,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S. Plan explanations as model reconciliation: Moving beyond explanation as soliloquy. IJCAI 2017. </a:t>
            </a:r>
            <a:endParaRPr lang="en-GB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670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64DB7-1721-854C-ADF4-AB78FE27E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Content: Planning and Acting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15E46-B17A-B04B-8AF8-A99F457946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180000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GB" dirty="0"/>
              <a:t>With </a:t>
            </a:r>
            <a:r>
              <a:rPr lang="en-GB" b="1" dirty="0"/>
              <a:t>Deterministic</a:t>
            </a:r>
            <a:r>
              <a:rPr lang="en-GB" dirty="0"/>
              <a:t> Models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With </a:t>
            </a:r>
            <a:r>
              <a:rPr lang="en-GB" b="1" dirty="0"/>
              <a:t>Refinement</a:t>
            </a:r>
            <a:r>
              <a:rPr lang="en-GB" dirty="0"/>
              <a:t> Methods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With </a:t>
            </a:r>
            <a:r>
              <a:rPr lang="en-GB" b="1" dirty="0"/>
              <a:t>Temporal</a:t>
            </a:r>
            <a:r>
              <a:rPr lang="en-GB" dirty="0"/>
              <a:t> Models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With </a:t>
            </a:r>
            <a:r>
              <a:rPr lang="en-GB" b="1" dirty="0"/>
              <a:t>Nondeterministic</a:t>
            </a:r>
            <a:r>
              <a:rPr lang="en-GB" dirty="0"/>
              <a:t> Models</a:t>
            </a:r>
          </a:p>
          <a:p>
            <a:pPr marL="457200" indent="-457200">
              <a:buFont typeface="+mj-lt"/>
              <a:buAutoNum type="arabicPeriod"/>
            </a:pPr>
            <a:r>
              <a:rPr lang="en-GB" dirty="0"/>
              <a:t>With </a:t>
            </a:r>
            <a:r>
              <a:rPr lang="en-GB" b="1" dirty="0"/>
              <a:t>Probabilistic</a:t>
            </a:r>
            <a:r>
              <a:rPr lang="en-GB" dirty="0"/>
              <a:t> Models</a:t>
            </a:r>
          </a:p>
          <a:p>
            <a:pPr marL="457200" indent="-457200">
              <a:buFont typeface="+mj-lt"/>
              <a:buAutoNum type="arabicPeriod"/>
            </a:pPr>
            <a:endParaRPr lang="en-GB" dirty="0"/>
          </a:p>
          <a:p>
            <a:pPr marL="457200" indent="-457200">
              <a:buFont typeface="+mj-lt"/>
              <a:buAutoNum type="arabicPeriod"/>
            </a:pPr>
            <a:endParaRPr lang="en-GB" dirty="0"/>
          </a:p>
          <a:p>
            <a:pPr marL="457200" indent="-457200">
              <a:buFont typeface="+mj-lt"/>
              <a:buAutoNum type="arabicPeriod"/>
            </a:pPr>
            <a:endParaRPr lang="en-GB" dirty="0"/>
          </a:p>
          <a:p>
            <a:pPr marL="457200" indent="-457200">
              <a:buFont typeface="+mj-lt"/>
              <a:buAutoNum type="arabicPeriod"/>
            </a:pPr>
            <a:endParaRPr lang="en-GB" dirty="0"/>
          </a:p>
          <a:p>
            <a:pPr marL="457200" indent="-457200">
              <a:buFont typeface="+mj-lt"/>
              <a:buAutoNum type="arabicPeriod"/>
            </a:pPr>
            <a:endParaRPr lang="en-GB" dirty="0"/>
          </a:p>
          <a:p>
            <a:pPr marL="401638" indent="-401638">
              <a:buFont typeface="+mj-lt"/>
              <a:buAutoNum type="arabicPeriod"/>
            </a:pPr>
            <a:r>
              <a:rPr lang="en-GB" dirty="0"/>
              <a:t>By </a:t>
            </a:r>
            <a:r>
              <a:rPr lang="en-GB" b="1" dirty="0"/>
              <a:t>Decision Making</a:t>
            </a:r>
          </a:p>
          <a:p>
            <a:pPr marL="715703" lvl="1" indent="-457200">
              <a:buFont typeface="+mj-lt"/>
              <a:buAutoNum type="alphaUcPeriod"/>
            </a:pPr>
            <a:r>
              <a:rPr lang="en-GB" dirty="0"/>
              <a:t>Foundations</a:t>
            </a:r>
          </a:p>
          <a:p>
            <a:pPr marL="715703" lvl="1" indent="-457200">
              <a:buFont typeface="+mj-lt"/>
              <a:buAutoNum type="alphaUcPeriod"/>
            </a:pPr>
            <a:r>
              <a:rPr lang="en-GB" dirty="0"/>
              <a:t>Extensions</a:t>
            </a:r>
          </a:p>
          <a:p>
            <a:pPr marL="715703" lvl="1" indent="-457200">
              <a:buFont typeface="+mj-lt"/>
              <a:buAutoNum type="alphaUcPeriod"/>
            </a:pPr>
            <a:r>
              <a:rPr lang="en-GB" dirty="0"/>
              <a:t>Structure</a:t>
            </a:r>
          </a:p>
          <a:p>
            <a:pPr marL="404813" indent="-404813">
              <a:buFont typeface="+mj-lt"/>
              <a:buAutoNum type="arabicPeriod"/>
            </a:pP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b="1" dirty="0">
                <a:solidFill>
                  <a:schemeClr val="accent1"/>
                </a:solidFill>
              </a:rPr>
              <a:t>Human-aware</a:t>
            </a:r>
            <a:r>
              <a:rPr lang="en-GB" dirty="0">
                <a:solidFill>
                  <a:schemeClr val="accent1"/>
                </a:solidFill>
              </a:rPr>
              <a:t> Planning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GB" dirty="0">
                <a:solidFill>
                  <a:schemeClr val="accent1"/>
                </a:solidFill>
              </a:rPr>
              <a:t>Mental Models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GB" dirty="0">
                <a:solidFill>
                  <a:schemeClr val="accent1"/>
                </a:solidFill>
              </a:rPr>
              <a:t>Interpretable Behaviour</a:t>
            </a:r>
          </a:p>
          <a:p>
            <a:pPr marL="914400" lvl="1" indent="-457200">
              <a:buFont typeface="+mj-lt"/>
              <a:buAutoNum type="alphaLcPeriod"/>
            </a:pPr>
            <a:r>
              <a:rPr lang="en-GB" dirty="0">
                <a:solidFill>
                  <a:schemeClr val="accent1"/>
                </a:solidFill>
              </a:rPr>
              <a:t>Explanations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6638B8-76E9-9445-8D74-AFB06FABB82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C55A61-BCEF-ADF0-E3FC-314DBFA84D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758ED-C5B6-974D-BEE5-5269EFC6E0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6142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AEE78-D6D9-9B45-A8E7-39F428F9C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Intermediate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CF5B8-2A93-8242-9D4A-962D8501F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Different mental models</a:t>
            </a:r>
          </a:p>
          <a:p>
            <a:pPr lvl="1"/>
            <a:r>
              <a:rPr lang="en-GB" dirty="0"/>
              <a:t>Mental model of the human</a:t>
            </a:r>
          </a:p>
          <a:p>
            <a:pPr lvl="1"/>
            <a:r>
              <a:rPr lang="en-GB" dirty="0"/>
              <a:t>Mental model that the human has of the agent</a:t>
            </a:r>
          </a:p>
          <a:p>
            <a:pPr lvl="1"/>
            <a:r>
              <a:rPr lang="en-GB" dirty="0"/>
              <a:t>Mental model that the agent assumes the human has of the agent</a:t>
            </a:r>
          </a:p>
          <a:p>
            <a:r>
              <a:rPr lang="en-GB" dirty="0"/>
              <a:t>Differences between mental models</a:t>
            </a:r>
          </a:p>
          <a:p>
            <a:pPr lvl="1"/>
            <a:r>
              <a:rPr lang="en-GB" dirty="0"/>
              <a:t>May lead to inexplicable behaviour</a:t>
            </a:r>
          </a:p>
          <a:p>
            <a:r>
              <a:rPr lang="en-GB" dirty="0"/>
              <a:t>Ethical quandaries</a:t>
            </a:r>
          </a:p>
          <a:p>
            <a:pPr lvl="1"/>
            <a:r>
              <a:rPr lang="en-GB" dirty="0"/>
              <a:t>Modelling mental state of humans requires ethical behaviour of agent</a:t>
            </a:r>
          </a:p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267D8-BE2D-8348-969C-BF4932DA4F6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7F4AB5-27E5-3BF2-E90C-934BB89E0A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DA090F-74D6-BE4B-B152-5521A7E1F6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54905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8B44C-14EE-6A42-A864-5D08EAC2D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Outline: Human-awareness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062D5-19E1-9A42-A93E-A750A7277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i="1" dirty="0"/>
              <a:t>Mental Models</a:t>
            </a:r>
          </a:p>
          <a:p>
            <a:pPr lvl="1"/>
            <a:r>
              <a:rPr lang="en-GB" dirty="0"/>
              <a:t>Human-aware agent</a:t>
            </a:r>
          </a:p>
          <a:p>
            <a:pPr marL="0" indent="0">
              <a:buNone/>
            </a:pPr>
            <a:r>
              <a:rPr lang="en-GB" b="1" i="1" dirty="0">
                <a:solidFill>
                  <a:schemeClr val="accent1"/>
                </a:solidFill>
              </a:rPr>
              <a:t>Interpretable Behaviour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Explicability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Legibility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Predictability</a:t>
            </a:r>
          </a:p>
          <a:p>
            <a:pPr marL="0" indent="0">
              <a:buNone/>
            </a:pPr>
            <a:r>
              <a:rPr lang="en-GB" i="1" dirty="0"/>
              <a:t>Explanations</a:t>
            </a:r>
          </a:p>
          <a:p>
            <a:pPr lvl="1"/>
            <a:r>
              <a:rPr lang="en-GB" dirty="0"/>
              <a:t>Model reconciliation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4F2DE8-02F0-244F-9F08-D27FD288013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EF21CF-FF5B-A6F9-2DB7-96A8998E29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9573F-A750-0848-94BC-D1509B1CF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5833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8A758-F8BC-D14F-9AAD-B23EAACA7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1"/>
                </a:solidFill>
              </a:rPr>
              <a:t>Interpretable</a:t>
            </a:r>
            <a:r>
              <a:rPr lang="en-GB" dirty="0"/>
              <a:t> Behaviour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401366-0C87-A74C-A7E4-3BC5B660C3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Explicable</a:t>
            </a:r>
            <a:r>
              <a:rPr lang="en-GB" dirty="0"/>
              <a:t> behaviour</a:t>
            </a:r>
          </a:p>
          <a:p>
            <a:pPr lvl="1"/>
            <a:r>
              <a:rPr lang="en-GB" dirty="0"/>
              <a:t>Acting in a way that makes sense to the user</a:t>
            </a:r>
          </a:p>
          <a:p>
            <a:r>
              <a:rPr lang="en-GB" dirty="0">
                <a:solidFill>
                  <a:schemeClr val="accent1"/>
                </a:solidFill>
              </a:rPr>
              <a:t>Legible</a:t>
            </a:r>
            <a:r>
              <a:rPr lang="en-GB" dirty="0"/>
              <a:t> behaviour</a:t>
            </a:r>
          </a:p>
          <a:p>
            <a:pPr lvl="1"/>
            <a:r>
              <a:rPr lang="en-GB" dirty="0"/>
              <a:t>Acting in a way that conveys necessary information to the user</a:t>
            </a:r>
          </a:p>
          <a:p>
            <a:r>
              <a:rPr lang="en-GB" dirty="0">
                <a:solidFill>
                  <a:schemeClr val="accent1"/>
                </a:solidFill>
              </a:rPr>
              <a:t>Predictable</a:t>
            </a:r>
            <a:r>
              <a:rPr lang="en-GB" dirty="0"/>
              <a:t> behaviour</a:t>
            </a:r>
          </a:p>
          <a:p>
            <a:pPr lvl="1"/>
            <a:r>
              <a:rPr lang="en-GB" dirty="0"/>
              <a:t>Acting in a way that allows users to accurately anticipate future behaviour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0DED3F-2D81-2D4C-9144-15DAF241165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BB4876-F85F-851F-BEE0-A4235AB7F7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9A9872-DF70-0349-87ED-AEEB08BF82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76254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34183-CA8E-8F44-9708-6D71829AA8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</a:t>
            </a:r>
            <a:r>
              <a:rPr lang="en-GB" b="1" i="1" dirty="0">
                <a:solidFill>
                  <a:schemeClr val="accent1"/>
                </a:solidFill>
              </a:rPr>
              <a:t>Explicable</a:t>
            </a:r>
            <a:r>
              <a:rPr lang="en-GB" i="1" dirty="0"/>
              <a:t> </a:t>
            </a:r>
            <a:r>
              <a:rPr lang="en-GB" dirty="0"/>
              <a:t>Behaviour?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400155-ED79-3148-AA0A-3FA6DEF0DD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Robot’s behaviour may diverge from human’s expectations of it</a:t>
            </a:r>
          </a:p>
          <a:p>
            <a:r>
              <a:rPr lang="en-GB" dirty="0"/>
              <a:t>Human may get surprised by robot’s inexplicable behaviour</a:t>
            </a:r>
          </a:p>
          <a:p>
            <a:r>
              <a:rPr lang="en-GB" dirty="0"/>
              <a:t>One way to avoid surprising </a:t>
            </a:r>
            <a:br>
              <a:rPr lang="en-GB" dirty="0"/>
            </a:br>
            <a:r>
              <a:rPr lang="en-GB" dirty="0"/>
              <a:t>a human involves generating </a:t>
            </a:r>
            <a:br>
              <a:rPr lang="en-GB" dirty="0"/>
            </a:br>
            <a:r>
              <a:rPr lang="en-GB" dirty="0">
                <a:solidFill>
                  <a:schemeClr val="accent1"/>
                </a:solidFill>
              </a:rPr>
              <a:t>explicable behaviour by </a:t>
            </a:r>
            <a:br>
              <a:rPr lang="en-GB" dirty="0">
                <a:solidFill>
                  <a:schemeClr val="accent1"/>
                </a:solidFill>
              </a:rPr>
            </a:br>
            <a:r>
              <a:rPr lang="en-GB" dirty="0">
                <a:solidFill>
                  <a:schemeClr val="accent1"/>
                </a:solidFill>
              </a:rPr>
              <a:t>conforming to human’s </a:t>
            </a:r>
            <a:br>
              <a:rPr lang="en-GB" dirty="0">
                <a:solidFill>
                  <a:schemeClr val="accent1"/>
                </a:solidFill>
              </a:rPr>
            </a:br>
            <a:r>
              <a:rPr lang="en-GB" dirty="0">
                <a:solidFill>
                  <a:schemeClr val="accent1"/>
                </a:solidFill>
              </a:rPr>
              <a:t>expectations</a:t>
            </a:r>
            <a:r>
              <a:rPr lang="en-GB" i="1" dirty="0"/>
              <a:t> </a:t>
            </a:r>
            <a:endParaRPr lang="en-GB" dirty="0"/>
          </a:p>
          <a:p>
            <a:pPr lvl="1"/>
            <a:r>
              <a:rPr lang="en-GB" dirty="0"/>
              <a:t>Account for human’s </a:t>
            </a:r>
            <a:br>
              <a:rPr lang="en-GB" dirty="0"/>
            </a:br>
            <a:r>
              <a:rPr lang="en-GB" dirty="0"/>
              <a:t>mental model </a:t>
            </a:r>
          </a:p>
          <a:p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C34161A-28A0-264B-BDC7-09C060660FD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A5B76B-4245-C082-CBCF-BF5AAF3852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A61B14-0D04-1F42-B226-17964ABAB1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23</a:t>
            </a:fld>
            <a:endParaRPr lang="en-GB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1F3CA441-8979-DB4A-B38E-99E8D01E69C1}"/>
              </a:ext>
            </a:extLst>
          </p:cNvPr>
          <p:cNvGrpSpPr/>
          <p:nvPr/>
        </p:nvGrpSpPr>
        <p:grpSpPr>
          <a:xfrm>
            <a:off x="7741632" y="2441209"/>
            <a:ext cx="4090043" cy="3464705"/>
            <a:chOff x="4686093" y="2811416"/>
            <a:chExt cx="4090043" cy="3464705"/>
          </a:xfrm>
        </p:grpSpPr>
        <p:sp>
          <p:nvSpPr>
            <p:cNvPr id="29" name="Cloud Callout 28">
              <a:extLst>
                <a:ext uri="{FF2B5EF4-FFF2-40B4-BE49-F238E27FC236}">
                  <a16:creationId xmlns:a16="http://schemas.microsoft.com/office/drawing/2014/main" id="{3FCB8193-36B5-3B45-9E28-80802DB6D62D}"/>
                </a:ext>
              </a:extLst>
            </p:cNvPr>
            <p:cNvSpPr/>
            <p:nvPr/>
          </p:nvSpPr>
          <p:spPr>
            <a:xfrm>
              <a:off x="5273573" y="2811416"/>
              <a:ext cx="1503892" cy="1107513"/>
            </a:xfrm>
            <a:prstGeom prst="cloudCallout">
              <a:avLst>
                <a:gd name="adj1" fmla="val -58648"/>
                <a:gd name="adj2" fmla="val 50405"/>
              </a:avLst>
            </a:prstGeom>
            <a:ln w="38100"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1" name="Picture 30">
              <a:hlinkClick r:id="rId2"/>
              <a:extLst>
                <a:ext uri="{FF2B5EF4-FFF2-40B4-BE49-F238E27FC236}">
                  <a16:creationId xmlns:a16="http://schemas.microsoft.com/office/drawing/2014/main" id="{DA00D7FF-9FDF-4444-8559-A0C893D2C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793105" y="3981390"/>
              <a:ext cx="480468" cy="129804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ounded Rectangle 32">
                  <a:extLst>
                    <a:ext uri="{FF2B5EF4-FFF2-40B4-BE49-F238E27FC236}">
                      <a16:creationId xmlns:a16="http://schemas.microsoft.com/office/drawing/2014/main" id="{1922A681-5CEC-C745-B501-B04929F68452}"/>
                    </a:ext>
                  </a:extLst>
                </p:cNvPr>
                <p:cNvSpPr/>
                <p:nvPr/>
              </p:nvSpPr>
              <p:spPr>
                <a:xfrm>
                  <a:off x="5496036" y="3280615"/>
                  <a:ext cx="686549" cy="420896"/>
                </a:xfrm>
                <a:prstGeom prst="roundRect">
                  <a:avLst/>
                </a:prstGeom>
                <a:solidFill>
                  <a:schemeClr val="accent3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sub>
                          <m:sup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3" name="Rounded Rectangle 32">
                  <a:extLst>
                    <a:ext uri="{FF2B5EF4-FFF2-40B4-BE49-F238E27FC236}">
                      <a16:creationId xmlns:a16="http://schemas.microsoft.com/office/drawing/2014/main" id="{1922A681-5CEC-C745-B501-B04929F6845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96036" y="3280615"/>
                  <a:ext cx="686549" cy="420896"/>
                </a:xfrm>
                <a:prstGeom prst="round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C2F38B0-A69C-A740-A5BD-7EED731F5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182585" y="2945169"/>
              <a:ext cx="386389" cy="572028"/>
            </a:xfrm>
            <a:prstGeom prst="rect">
              <a:avLst/>
            </a:prstGeom>
          </p:spPr>
        </p:pic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28E05D49-1E8F-944D-B153-BC2453607C70}"/>
                </a:ext>
              </a:extLst>
            </p:cNvPr>
            <p:cNvCxnSpPr>
              <a:cxnSpLocks/>
              <a:stCxn id="33" idx="2"/>
            </p:cNvCxnSpPr>
            <p:nvPr/>
          </p:nvCxnSpPr>
          <p:spPr>
            <a:xfrm>
              <a:off x="5839311" y="3701511"/>
              <a:ext cx="0" cy="1577919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98CBB4D-AA5F-5341-9E9D-6A41F2C36692}"/>
                </a:ext>
              </a:extLst>
            </p:cNvPr>
            <p:cNvCxnSpPr>
              <a:cxnSpLocks/>
            </p:cNvCxnSpPr>
            <p:nvPr/>
          </p:nvCxnSpPr>
          <p:spPr>
            <a:xfrm>
              <a:off x="5839311" y="5336580"/>
              <a:ext cx="1805208" cy="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6E905D48-F048-8740-AF7D-A6E11698841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39311" y="5287724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8D76F5B1-E7C7-4F43-9FDB-5D9DFC6A9F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19832" y="5287724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26EE147-A9DC-3340-9094-1472E3CD40A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00353" y="5287724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4D41DD82-1B55-B440-96DA-ED02F040C55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80874" y="5287724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1102535-46E7-E741-A575-F73C64545DC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41916" y="5287724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CB7EF89-3FD9-404E-AB1C-AFD11E5B6FE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2437" y="5287724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6784FE26-0FC1-4042-9E22-F4C6773D1E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64000" y="5287724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73B4A7B-F409-C844-9C6F-F99D3135A30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44519" y="5287724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277DAE48-309C-C847-B12F-0F90A1E8C55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83479" y="5287724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E5427367-0B9A-F24D-8477-2C0EA27DB548}"/>
                    </a:ext>
                  </a:extLst>
                </p:cNvPr>
                <p:cNvSpPr txBox="1"/>
                <p:nvPr/>
              </p:nvSpPr>
              <p:spPr>
                <a:xfrm>
                  <a:off x="5201691" y="5106869"/>
                  <a:ext cx="688778" cy="4594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sSubSup>
                              <m:sSubSupPr>
                                <m:ctrlPr>
                                  <a:rPr lang="de-DE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</m:sub>
                              <m:sup>
                                <m:r>
                                  <a:rPr lang="de-DE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</m:sup>
                            </m:sSubSup>
                          </m:sub>
                          <m:sup>
                            <m:r>
                              <a:rPr lang="de-DE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accent3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E5427367-0B9A-F24D-8477-2C0EA27DB54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1691" y="5106869"/>
                  <a:ext cx="688778" cy="45942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CCCBC194-7C3F-5C41-9AF3-43E968446A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021188" y="4030228"/>
              <a:ext cx="754948" cy="111766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Rounded Rectangle 53">
                  <a:extLst>
                    <a:ext uri="{FF2B5EF4-FFF2-40B4-BE49-F238E27FC236}">
                      <a16:creationId xmlns:a16="http://schemas.microsoft.com/office/drawing/2014/main" id="{3570EE80-8325-9241-B2DE-13A8A7FA7087}"/>
                    </a:ext>
                  </a:extLst>
                </p:cNvPr>
                <p:cNvSpPr/>
                <p:nvPr/>
              </p:nvSpPr>
              <p:spPr>
                <a:xfrm>
                  <a:off x="7309419" y="3772395"/>
                  <a:ext cx="670199" cy="408623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4" name="Rounded Rectangle 53">
                  <a:extLst>
                    <a:ext uri="{FF2B5EF4-FFF2-40B4-BE49-F238E27FC236}">
                      <a16:creationId xmlns:a16="http://schemas.microsoft.com/office/drawing/2014/main" id="{3570EE80-8325-9241-B2DE-13A8A7FA708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09419" y="3772395"/>
                  <a:ext cx="670199" cy="408623"/>
                </a:xfrm>
                <a:prstGeom prst="round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B490852-1C88-5C49-861F-ACE60D66FEE0}"/>
                </a:ext>
              </a:extLst>
            </p:cNvPr>
            <p:cNvCxnSpPr>
              <a:stCxn id="54" idx="2"/>
            </p:cNvCxnSpPr>
            <p:nvPr/>
          </p:nvCxnSpPr>
          <p:spPr>
            <a:xfrm>
              <a:off x="7644519" y="4181018"/>
              <a:ext cx="0" cy="109841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1D6EC7D-26A3-4140-BF02-F570EC64E3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02958" y="5287724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B1B45A50-14F9-BD4E-AB58-A87F8DC369C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63951" y="5336579"/>
              <a:ext cx="1080568" cy="0"/>
            </a:xfrm>
            <a:prstGeom prst="straightConnector1">
              <a:avLst/>
            </a:prstGeom>
            <a:ln w="190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DEDDFF2-0710-CB46-BD6C-34907C2491AC}"/>
                </a:ext>
              </a:extLst>
            </p:cNvPr>
            <p:cNvCxnSpPr>
              <a:cxnSpLocks/>
            </p:cNvCxnSpPr>
            <p:nvPr/>
          </p:nvCxnSpPr>
          <p:spPr>
            <a:xfrm>
              <a:off x="6561395" y="5190377"/>
              <a:ext cx="0" cy="604090"/>
            </a:xfrm>
            <a:prstGeom prst="line">
              <a:avLst/>
            </a:prstGeom>
            <a:ln w="127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40D9ABA3-D98A-2044-BD30-EC270DDE222C}"/>
                    </a:ext>
                  </a:extLst>
                </p:cNvPr>
                <p:cNvSpPr txBox="1"/>
                <p:nvPr/>
              </p:nvSpPr>
              <p:spPr>
                <a:xfrm>
                  <a:off x="6159497" y="5747812"/>
                  <a:ext cx="1128129" cy="4594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GB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</m:acc>
                        <m:r>
                          <a:rPr lang="en-GB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≈</m:t>
                        </m:r>
                        <m:sSubSup>
                          <m:sSubSupPr>
                            <m:ctrlPr>
                              <a:rPr lang="de-DE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sSubSup>
                              <m:sSubSupPr>
                                <m:ctrlPr>
                                  <a:rPr lang="en-GB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</m:sub>
                              <m:sup>
                                <m:r>
                                  <a:rPr lang="de-DE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</m:sup>
                            </m:sSubSup>
                          </m:sub>
                          <m:sup>
                            <m:r>
                              <a:rPr lang="de-DE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accent4"/>
                    </a:solidFill>
                  </a:endParaRPr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40D9ABA3-D98A-2044-BD30-EC270DDE22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59497" y="5747812"/>
                  <a:ext cx="1128129" cy="459421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0655A32-DC30-DE4E-8285-102836179D17}"/>
                </a:ext>
              </a:extLst>
            </p:cNvPr>
            <p:cNvSpPr txBox="1"/>
            <p:nvPr/>
          </p:nvSpPr>
          <p:spPr>
            <a:xfrm>
              <a:off x="4686093" y="5629790"/>
              <a:ext cx="157735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dirty="0">
                  <a:solidFill>
                    <a:schemeClr val="accent4"/>
                  </a:solidFill>
                </a:rPr>
                <a:t>Explicable Plan</a:t>
              </a:r>
            </a:p>
            <a:p>
              <a:pPr algn="r"/>
              <a:r>
                <a:rPr lang="en-GB" dirty="0">
                  <a:solidFill>
                    <a:schemeClr val="accent4"/>
                  </a:solidFill>
                </a:rPr>
                <a:t>Generation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424129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D4E2A-396B-8C4D-B2F2-9C3639F77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Explicable Behaviour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C41495-1EB7-AD41-9E58-936FEF196E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5" y="1665066"/>
            <a:ext cx="4994695" cy="4240848"/>
          </a:xfrm>
        </p:spPr>
        <p:txBody>
          <a:bodyPr/>
          <a:lstStyle/>
          <a:p>
            <a:r>
              <a:rPr lang="en-GB" dirty="0"/>
              <a:t>Example: Robot may have to sacrifice its optimality to improve explicability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B2DDF4-0A6F-9846-B2E5-B7F8D444AA1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D83742-6E74-7132-E22F-2E3B243E8D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CBE79E-6013-0444-8FA4-621D0CBBE2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24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68EA2C-D26B-5D40-B2D0-BD04E710CFE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07287" y="3632667"/>
            <a:ext cx="1985825" cy="22732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83AB07-A4DE-1547-B838-75C894EEA65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62048" y="1396077"/>
            <a:ext cx="6269627" cy="2260184"/>
          </a:xfrm>
          <a:prstGeom prst="rect">
            <a:avLst/>
          </a:prstGeom>
        </p:spPr>
      </p:pic>
      <p:sp>
        <p:nvSpPr>
          <p:cNvPr id="9" name="Down Arrow Callout 8">
            <a:extLst>
              <a:ext uri="{FF2B5EF4-FFF2-40B4-BE49-F238E27FC236}">
                <a16:creationId xmlns:a16="http://schemas.microsoft.com/office/drawing/2014/main" id="{FEDD6B57-0EA6-1D47-9C04-129553436991}"/>
              </a:ext>
            </a:extLst>
          </p:cNvPr>
          <p:cNvSpPr/>
          <p:nvPr/>
        </p:nvSpPr>
        <p:spPr>
          <a:xfrm>
            <a:off x="7652648" y="2568046"/>
            <a:ext cx="1095102" cy="1029277"/>
          </a:xfrm>
          <a:prstGeom prst="downArrowCallout">
            <a:avLst>
              <a:gd name="adj1" fmla="val 19923"/>
              <a:gd name="adj2" fmla="val 25000"/>
              <a:gd name="adj3" fmla="val 25000"/>
              <a:gd name="adj4" fmla="val 2107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56709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AFAD8-B144-1648-94B8-559FB2EB4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Model-based Explicable Behaviour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8F5F25-B8F6-7E4C-8A22-D1B610152C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5" y="1665066"/>
            <a:ext cx="7565175" cy="4240848"/>
          </a:xfrm>
        </p:spPr>
        <p:txBody>
          <a:bodyPr/>
          <a:lstStyle/>
          <a:p>
            <a:r>
              <a:rPr lang="en-GB" dirty="0"/>
              <a:t>Human’s mental model is available to the robot </a:t>
            </a:r>
          </a:p>
          <a:p>
            <a:r>
              <a:rPr lang="en-GB" dirty="0"/>
              <a:t>But robot may not be able to plan directly with human mental model</a:t>
            </a:r>
          </a:p>
          <a:p>
            <a:r>
              <a:rPr lang="en-GB" dirty="0"/>
              <a:t>Find a valid plan that is </a:t>
            </a:r>
            <a:r>
              <a:rPr lang="en-GB" dirty="0">
                <a:solidFill>
                  <a:schemeClr val="accent1"/>
                </a:solidFill>
              </a:rPr>
              <a:t>“closest” to the expected plan</a:t>
            </a:r>
          </a:p>
          <a:p>
            <a:r>
              <a:rPr lang="en-GB" dirty="0"/>
              <a:t>Involves minimising distance w.r.t. expected plans</a:t>
            </a:r>
          </a:p>
          <a:p>
            <a:pPr lvl="1"/>
            <a:r>
              <a:rPr lang="en-GB" dirty="0"/>
              <a:t>Cost difference in human model</a:t>
            </a:r>
          </a:p>
          <a:p>
            <a:pPr lvl="1"/>
            <a:r>
              <a:rPr lang="en-GB" dirty="0"/>
              <a:t>Action set difference 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6E2002A-DF3F-934E-9812-91736A31E2E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948E61E-582B-BF67-F51E-AD1A4B39D4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D89997-CEA3-324B-98DA-3BA5189D3B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EA02EC0-C2B6-0642-B495-09886300DC4A}"/>
              </a:ext>
            </a:extLst>
          </p:cNvPr>
          <p:cNvSpPr/>
          <p:nvPr/>
        </p:nvSpPr>
        <p:spPr>
          <a:xfrm>
            <a:off x="3203189" y="6420225"/>
            <a:ext cx="578684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Kulkarni A,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Zha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Y,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Chakraborti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Vadlamudi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SG, Zhang Y,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S. Explicable planning as minimizing distance from expected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behavior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. In Proceedings of AAMAS 2019 as extended abstract </a:t>
            </a:r>
            <a:endParaRPr lang="en-GB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718258-A0DD-2A43-9F50-F9C368B440A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39802" y="2137439"/>
            <a:ext cx="863600" cy="9017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DCDD802-D2B7-E14C-AECE-0CBCAA3168A5}"/>
              </a:ext>
            </a:extLst>
          </p:cNvPr>
          <p:cNvGrpSpPr/>
          <p:nvPr/>
        </p:nvGrpSpPr>
        <p:grpSpPr>
          <a:xfrm>
            <a:off x="9647275" y="1524414"/>
            <a:ext cx="2184400" cy="4381500"/>
            <a:chOff x="6601823" y="1476851"/>
            <a:chExt cx="2184400" cy="43815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F26DE6D-0333-C64F-B176-E773C9D7B8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601823" y="1476851"/>
              <a:ext cx="2184400" cy="4381500"/>
            </a:xfrm>
            <a:prstGeom prst="rect">
              <a:avLst/>
            </a:prstGeom>
          </p:spPr>
        </p:pic>
        <p:sp>
          <p:nvSpPr>
            <p:cNvPr id="9" name="Right Arrow 8">
              <a:extLst>
                <a:ext uri="{FF2B5EF4-FFF2-40B4-BE49-F238E27FC236}">
                  <a16:creationId xmlns:a16="http://schemas.microsoft.com/office/drawing/2014/main" id="{DF487447-2437-3F47-8734-B3E51B79EACB}"/>
                </a:ext>
              </a:extLst>
            </p:cNvPr>
            <p:cNvSpPr/>
            <p:nvPr/>
          </p:nvSpPr>
          <p:spPr>
            <a:xfrm>
              <a:off x="6978651" y="3978274"/>
              <a:ext cx="301624" cy="111125"/>
            </a:xfrm>
            <a:prstGeom prst="rightArrow">
              <a:avLst>
                <a:gd name="adj1" fmla="val 50000"/>
                <a:gd name="adj2" fmla="val 81428"/>
              </a:avLst>
            </a:prstGeom>
            <a:solidFill>
              <a:srgbClr val="0070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1186857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6BA90-98FB-B34A-BAF7-544C21239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Model-free Explicable Planning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A0EC89-B9A5-BA46-94F3-4D77AB676A0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Problem to solve:</a:t>
                </a:r>
              </a:p>
              <a:p>
                <a:endParaRPr lang="en-GB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ℳ</m:t>
                                      </m:r>
                                    </m:e>
                                    <m:sup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sup>
                                  </m:sSup>
                                </m:sub>
                              </m:sSub>
                            </m:lim>
                          </m:limLow>
                        </m:fName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𝑐𝑜𝑠𝑡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de-DE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ℳ</m:t>
                                      </m:r>
                                    </m:e>
                                    <m:sup>
                                      <m:r>
                                        <a:rPr lang="de-DE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sup>
                                  </m:sSup>
                                </m:sub>
                              </m:sSub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𝑑𝑖𝑠𝑡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ℳ</m:t>
                                      </m:r>
                                    </m:e>
                                    <m:sup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sup>
                                  </m:sSup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sSubSup>
                                    <m:sSubSup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ℳ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  <m:sup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sup>
                                  </m:sSubSup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GB" dirty="0"/>
              </a:p>
              <a:p>
                <a:endParaRPr lang="en-GB" dirty="0"/>
              </a:p>
              <a:p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r>
                  <a:rPr lang="en-GB" dirty="0"/>
                  <a:t>Robot may not have human’s mental model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h</m:t>
                        </m:r>
                      </m:sub>
                      <m: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sup>
                    </m:sSubSup>
                  </m:oMath>
                </a14:m>
                <a:r>
                  <a:rPr lang="en-GB" dirty="0"/>
                  <a:t> upfront</a:t>
                </a:r>
              </a:p>
              <a:p>
                <a:pPr lvl="1"/>
                <a:r>
                  <a:rPr lang="en-GB" dirty="0"/>
                  <a:t>But: We do not necessarily need to learn the full model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A0EC89-B9A5-BA46-94F3-4D77AB676A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D547D2-5A61-FE4C-AA79-A5D0D593038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81E1390-F73F-3810-7E20-F05F89D20D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3185AF-57A0-3E48-BBB3-5E6827DDEA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2C94D5A-F9F8-9E47-9321-7456B06EDDCA}"/>
              </a:ext>
            </a:extLst>
          </p:cNvPr>
          <p:cNvSpPr/>
          <p:nvPr/>
        </p:nvSpPr>
        <p:spPr>
          <a:xfrm>
            <a:off x="4351963" y="2421857"/>
            <a:ext cx="1499750" cy="53399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5385288-B7E5-4649-B63D-3B33B9524F01}"/>
              </a:ext>
            </a:extLst>
          </p:cNvPr>
          <p:cNvSpPr/>
          <p:nvPr/>
        </p:nvSpPr>
        <p:spPr>
          <a:xfrm>
            <a:off x="6577393" y="2421857"/>
            <a:ext cx="2240542" cy="53399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595BC08-A83D-4C48-8DD1-6339857B2C9C}"/>
              </a:ext>
            </a:extLst>
          </p:cNvPr>
          <p:cNvCxnSpPr>
            <a:cxnSpLocks/>
            <a:stCxn id="10" idx="0"/>
            <a:endCxn id="5" idx="2"/>
          </p:cNvCxnSpPr>
          <p:nvPr/>
        </p:nvCxnSpPr>
        <p:spPr>
          <a:xfrm flipV="1">
            <a:off x="4654956" y="2955851"/>
            <a:ext cx="446883" cy="86331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2974C8B-90B9-F14C-B3A8-7DF59DC92A21}"/>
              </a:ext>
            </a:extLst>
          </p:cNvPr>
          <p:cNvSpPr txBox="1"/>
          <p:nvPr/>
        </p:nvSpPr>
        <p:spPr>
          <a:xfrm>
            <a:off x="6487886" y="3680663"/>
            <a:ext cx="34109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accent1"/>
                </a:solidFill>
              </a:rPr>
              <a:t>Distance between robot plan and </a:t>
            </a:r>
            <a:br>
              <a:rPr lang="en-GB" dirty="0">
                <a:solidFill>
                  <a:schemeClr val="accent1"/>
                </a:solidFill>
              </a:rPr>
            </a:br>
            <a:r>
              <a:rPr lang="en-GB" dirty="0">
                <a:solidFill>
                  <a:schemeClr val="accent1"/>
                </a:solidFill>
              </a:rPr>
              <a:t>human’s expectation of robot plan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55BA4F-AA89-3E42-814C-76308A02DC66}"/>
              </a:ext>
            </a:extLst>
          </p:cNvPr>
          <p:cNvSpPr txBox="1"/>
          <p:nvPr/>
        </p:nvSpPr>
        <p:spPr>
          <a:xfrm>
            <a:off x="3719379" y="3819161"/>
            <a:ext cx="1871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accent1"/>
                </a:solidFill>
              </a:rPr>
              <a:t>Cost of robot plan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DF1FE43-E556-A34E-BFDF-55623A1FCFFF}"/>
              </a:ext>
            </a:extLst>
          </p:cNvPr>
          <p:cNvCxnSpPr>
            <a:cxnSpLocks/>
            <a:stCxn id="9" idx="0"/>
            <a:endCxn id="6" idx="2"/>
          </p:cNvCxnSpPr>
          <p:nvPr/>
        </p:nvCxnSpPr>
        <p:spPr>
          <a:xfrm flipH="1" flipV="1">
            <a:off x="7697665" y="2955852"/>
            <a:ext cx="495689" cy="724811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8B203D0A-24D3-764F-B715-76DFC2718055}"/>
              </a:ext>
            </a:extLst>
          </p:cNvPr>
          <p:cNvSpPr/>
          <p:nvPr/>
        </p:nvSpPr>
        <p:spPr>
          <a:xfrm>
            <a:off x="3660798" y="6449729"/>
            <a:ext cx="48716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Zhang Y,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Sreedharan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S, Kulkarni A,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Chakraborti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Zhuo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HH,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S. Plan explicability and predictability for robot task planning. In Proceedings of ICRA 2017 </a:t>
            </a:r>
            <a:endParaRPr lang="en-GB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60730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6BA90-98FB-B34A-BAF7-544C21239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Model-free Explicable Planning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A0EC89-B9A5-BA46-94F3-4D77AB676A0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Understand = Associate abstract tasks with actions</a:t>
                </a:r>
              </a:p>
              <a:p>
                <a:r>
                  <a:rPr lang="en-GB" dirty="0"/>
                  <a:t>Consider as a labelling process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ℳ</m:t>
                                      </m:r>
                                    </m:e>
                                    <m:sup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sup>
                                  </m:sSup>
                                </m:sub>
                              </m:sSub>
                            </m:lim>
                          </m:limLow>
                        </m:fName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𝑐𝑜𝑠𝑡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ℳ</m:t>
                                      </m:r>
                                    </m:e>
                                    <m:sup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sup>
                                  </m:sSup>
                                </m:sub>
                              </m:sSub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de-DE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𝑑𝑖𝑠𝑡</m:t>
                          </m:r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ℳ</m:t>
                                      </m:r>
                                    </m:e>
                                    <m:sup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sup>
                                  </m:sSup>
                                </m:sub>
                              </m:sSub>
                              <m:r>
                                <a:rPr lang="de-DE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sSubSup>
                                    <m:sSubSup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ℳ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</m:sub>
                                    <m:sup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sup>
                                  </m:sSubSup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A0EC89-B9A5-BA46-94F3-4D77AB676A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8650" y="1158240"/>
                <a:ext cx="7886700" cy="5018723"/>
              </a:xfrm>
              <a:blipFill>
                <a:blip r:embed="rId3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A6A4BD-609A-8D49-9302-472A73B366B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A6035-DE89-4E91-B18D-8CD92E9767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3185AF-57A0-3E48-BBB3-5E6827DDEA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27</a:t>
            </a:fld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B203D0A-24D3-764F-B715-76DFC2718055}"/>
              </a:ext>
            </a:extLst>
          </p:cNvPr>
          <p:cNvSpPr/>
          <p:nvPr/>
        </p:nvSpPr>
        <p:spPr>
          <a:xfrm>
            <a:off x="3660798" y="6449392"/>
            <a:ext cx="48716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Zhang Y,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Sreedharan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S, Kulkarni A,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Chakraborti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Zhuo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HH,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S. Plan explicability and predictability for robot task planning. In Proceedings of ICRA 2017 </a:t>
            </a:r>
            <a:endParaRPr lang="en-GB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A50964D-0C3E-F84A-92BA-8CD26A4240D3}"/>
                  </a:ext>
                </a:extLst>
              </p:cNvPr>
              <p:cNvSpPr txBox="1"/>
              <p:nvPr/>
            </p:nvSpPr>
            <p:spPr>
              <a:xfrm>
                <a:off x="6004451" y="3148736"/>
                <a:ext cx="1937004" cy="51982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i="1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de-DE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∘</m:t>
                      </m:r>
                      <m:sSub>
                        <m:sSub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ℒ</m:t>
                          </m:r>
                        </m:e>
                        <m:sub>
                          <m: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h</m:t>
                          </m:r>
                        </m:sub>
                      </m:sSub>
                      <m:d>
                        <m:dPr>
                          <m:ctrlPr>
                            <a:rPr lang="de-DE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ℳ</m:t>
                                  </m:r>
                                </m:e>
                                <m:sub>
                                  <m:r>
                                    <a:rPr lang="de-DE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sub>
                              </m:sSub>
                            </m:sub>
                          </m:sSub>
                        </m:e>
                      </m:d>
                    </m:oMath>
                  </m:oMathPara>
                </a14:m>
                <a:endParaRPr lang="en-GB" sz="24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A50964D-0C3E-F84A-92BA-8CD26A4240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4451" y="3148736"/>
                <a:ext cx="1937004" cy="519822"/>
              </a:xfrm>
              <a:prstGeom prst="rect">
                <a:avLst/>
              </a:prstGeom>
              <a:blipFill>
                <a:blip r:embed="rId4"/>
                <a:stretch>
                  <a:fillRect b="-487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 13">
            <a:extLst>
              <a:ext uri="{FF2B5EF4-FFF2-40B4-BE49-F238E27FC236}">
                <a16:creationId xmlns:a16="http://schemas.microsoft.com/office/drawing/2014/main" id="{296AD218-802E-3A4F-893E-4565DC40577A}"/>
              </a:ext>
            </a:extLst>
          </p:cNvPr>
          <p:cNvSpPr/>
          <p:nvPr/>
        </p:nvSpPr>
        <p:spPr>
          <a:xfrm>
            <a:off x="6097017" y="3197498"/>
            <a:ext cx="283027" cy="45026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F9BAD00-C524-A643-B7FA-13CF3763A052}"/>
              </a:ext>
            </a:extLst>
          </p:cNvPr>
          <p:cNvSpPr/>
          <p:nvPr/>
        </p:nvSpPr>
        <p:spPr>
          <a:xfrm>
            <a:off x="6577395" y="3197498"/>
            <a:ext cx="1303429" cy="45026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623E59F-6EB0-2543-8F29-6F808F3BAD4B}"/>
              </a:ext>
            </a:extLst>
          </p:cNvPr>
          <p:cNvCxnSpPr>
            <a:cxnSpLocks/>
            <a:stCxn id="14" idx="1"/>
            <a:endCxn id="38" idx="3"/>
          </p:cNvCxnSpPr>
          <p:nvPr/>
        </p:nvCxnSpPr>
        <p:spPr>
          <a:xfrm flipH="1" flipV="1">
            <a:off x="3561813" y="3408647"/>
            <a:ext cx="2535204" cy="13984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7E441F5-4275-4047-9656-38C0BD5F503D}"/>
              </a:ext>
            </a:extLst>
          </p:cNvPr>
          <p:cNvCxnSpPr>
            <a:cxnSpLocks/>
            <a:stCxn id="15" idx="3"/>
            <a:endCxn id="39" idx="1"/>
          </p:cNvCxnSpPr>
          <p:nvPr/>
        </p:nvCxnSpPr>
        <p:spPr>
          <a:xfrm>
            <a:off x="7880824" y="3422631"/>
            <a:ext cx="1186849" cy="10843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ight Brace 21">
            <a:extLst>
              <a:ext uri="{FF2B5EF4-FFF2-40B4-BE49-F238E27FC236}">
                <a16:creationId xmlns:a16="http://schemas.microsoft.com/office/drawing/2014/main" id="{BCA58801-656A-4D49-B55B-616997772CFE}"/>
              </a:ext>
            </a:extLst>
          </p:cNvPr>
          <p:cNvSpPr/>
          <p:nvPr/>
        </p:nvSpPr>
        <p:spPr>
          <a:xfrm rot="16200000">
            <a:off x="6930765" y="2040353"/>
            <a:ext cx="220017" cy="2072642"/>
          </a:xfrm>
          <a:prstGeom prst="rightBrac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558D1AA-EE23-0E4A-954B-5A17635F3AA5}"/>
              </a:ext>
            </a:extLst>
          </p:cNvPr>
          <p:cNvSpPr txBox="1"/>
          <p:nvPr/>
        </p:nvSpPr>
        <p:spPr>
          <a:xfrm>
            <a:off x="2669408" y="4156377"/>
            <a:ext cx="29256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F = (</a:t>
            </a:r>
            <a:r>
              <a:rPr lang="en-GB" sz="2400" dirty="0">
                <a:solidFill>
                  <a:schemeClr val="accent4"/>
                </a:solidFill>
              </a:rPr>
              <a:t>task</a:t>
            </a:r>
            <a:r>
              <a:rPr lang="en-GB" sz="2400" baseline="-25000" dirty="0">
                <a:solidFill>
                  <a:schemeClr val="accent4"/>
                </a:solidFill>
              </a:rPr>
              <a:t>1</a:t>
            </a:r>
            <a:r>
              <a:rPr lang="en-GB" sz="2400" dirty="0"/>
              <a:t>, </a:t>
            </a:r>
            <a:r>
              <a:rPr lang="en-GB" sz="2400" dirty="0">
                <a:solidFill>
                  <a:schemeClr val="accent4"/>
                </a:solidFill>
              </a:rPr>
              <a:t>task</a:t>
            </a:r>
            <a:r>
              <a:rPr lang="en-GB" sz="2400" baseline="-25000" dirty="0">
                <a:solidFill>
                  <a:schemeClr val="accent4"/>
                </a:solidFill>
              </a:rPr>
              <a:t>2</a:t>
            </a:r>
            <a:r>
              <a:rPr lang="en-GB" sz="2400" dirty="0"/>
              <a:t>, </a:t>
            </a:r>
            <a:r>
              <a:rPr lang="en-GB" sz="2400" dirty="0">
                <a:solidFill>
                  <a:schemeClr val="accent4"/>
                </a:solidFill>
              </a:rPr>
              <a:t>task</a:t>
            </a:r>
            <a:r>
              <a:rPr lang="en-GB" sz="2400" baseline="-25000" dirty="0">
                <a:solidFill>
                  <a:schemeClr val="accent4"/>
                </a:solidFill>
              </a:rPr>
              <a:t>3</a:t>
            </a:r>
            <a:r>
              <a:rPr lang="en-GB" sz="2400" dirty="0"/>
              <a:t>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F35BB43-B1ED-9C4B-8732-CCF32A79CAD9}"/>
              </a:ext>
            </a:extLst>
          </p:cNvPr>
          <p:cNvSpPr txBox="1"/>
          <p:nvPr/>
        </p:nvSpPr>
        <p:spPr>
          <a:xfrm>
            <a:off x="7277935" y="4166790"/>
            <a:ext cx="30139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Plan = {a</a:t>
            </a:r>
            <a:r>
              <a:rPr lang="en-GB" sz="2400" baseline="-25000" dirty="0"/>
              <a:t>1</a:t>
            </a:r>
            <a:r>
              <a:rPr lang="en-GB" sz="2400" dirty="0"/>
              <a:t>, a</a:t>
            </a:r>
            <a:r>
              <a:rPr lang="en-GB" sz="2400" baseline="-25000" dirty="0"/>
              <a:t>2</a:t>
            </a:r>
            <a:r>
              <a:rPr lang="en-GB" sz="2400" dirty="0"/>
              <a:t>, a</a:t>
            </a:r>
            <a:r>
              <a:rPr lang="en-GB" sz="2400" baseline="-25000" dirty="0"/>
              <a:t>3</a:t>
            </a:r>
            <a:r>
              <a:rPr lang="en-GB" sz="2400" dirty="0"/>
              <a:t>, …, a</a:t>
            </a:r>
            <a:r>
              <a:rPr lang="en-GB" sz="2400" baseline="-25000" dirty="0"/>
              <a:t>n</a:t>
            </a:r>
            <a:r>
              <a:rPr lang="en-GB" sz="2400" dirty="0"/>
              <a:t>}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7B769FE-AB80-0145-8D78-134EBB37B438}"/>
              </a:ext>
            </a:extLst>
          </p:cNvPr>
          <p:cNvSpPr txBox="1"/>
          <p:nvPr/>
        </p:nvSpPr>
        <p:spPr>
          <a:xfrm>
            <a:off x="7588569" y="4729379"/>
            <a:ext cx="2673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/>
              <a:t>L</a:t>
            </a:r>
            <a:r>
              <a:rPr lang="en-GB" sz="2400" baseline="-25000" dirty="0" err="1"/>
              <a:t>h</a:t>
            </a:r>
            <a:r>
              <a:rPr lang="en-GB" sz="2400" dirty="0"/>
              <a:t> = </a:t>
            </a:r>
            <a:r>
              <a:rPr lang="en-GB" sz="1600" dirty="0">
                <a:solidFill>
                  <a:schemeClr val="accent4"/>
                </a:solidFill>
              </a:rPr>
              <a:t>task</a:t>
            </a:r>
            <a:r>
              <a:rPr lang="en-GB" sz="1600" baseline="-25000" dirty="0">
                <a:solidFill>
                  <a:schemeClr val="accent4"/>
                </a:solidFill>
              </a:rPr>
              <a:t>1</a:t>
            </a:r>
            <a:r>
              <a:rPr lang="en-GB" sz="1600" dirty="0"/>
              <a:t>  </a:t>
            </a:r>
            <a:r>
              <a:rPr lang="en-GB" sz="1600" dirty="0">
                <a:solidFill>
                  <a:srgbClr val="FFC000"/>
                </a:solidFill>
              </a:rPr>
              <a:t>⊥</a:t>
            </a:r>
            <a:r>
              <a:rPr lang="en-GB" sz="1600" dirty="0"/>
              <a:t>   </a:t>
            </a:r>
            <a:r>
              <a:rPr lang="en-GB" sz="1600" dirty="0">
                <a:solidFill>
                  <a:schemeClr val="accent4"/>
                </a:solidFill>
              </a:rPr>
              <a:t>task</a:t>
            </a:r>
            <a:r>
              <a:rPr lang="en-GB" sz="1600" baseline="-25000" dirty="0">
                <a:solidFill>
                  <a:schemeClr val="accent4"/>
                </a:solidFill>
              </a:rPr>
              <a:t>2</a:t>
            </a:r>
            <a:r>
              <a:rPr lang="en-GB" sz="1600" dirty="0"/>
              <a:t>        </a:t>
            </a:r>
            <a:r>
              <a:rPr lang="en-GB" sz="1600" dirty="0">
                <a:solidFill>
                  <a:schemeClr val="accent4"/>
                </a:solidFill>
              </a:rPr>
              <a:t>task</a:t>
            </a:r>
            <a:r>
              <a:rPr lang="en-GB" sz="1600" baseline="-25000" dirty="0">
                <a:solidFill>
                  <a:schemeClr val="accent4"/>
                </a:solidFill>
              </a:rPr>
              <a:t>1</a:t>
            </a:r>
            <a:endParaRPr lang="en-GB" sz="28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92CB1E2-60D6-614D-B4CA-A0E622B497E7}"/>
              </a:ext>
            </a:extLst>
          </p:cNvPr>
          <p:cNvSpPr/>
          <p:nvPr/>
        </p:nvSpPr>
        <p:spPr>
          <a:xfrm>
            <a:off x="8148704" y="4666093"/>
            <a:ext cx="2338593" cy="92333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4960C17-DCBE-A64B-8245-E8E3FE77D141}"/>
              </a:ext>
            </a:extLst>
          </p:cNvPr>
          <p:cNvCxnSpPr>
            <a:cxnSpLocks/>
          </p:cNvCxnSpPr>
          <p:nvPr/>
        </p:nvCxnSpPr>
        <p:spPr>
          <a:xfrm>
            <a:off x="8350284" y="4528884"/>
            <a:ext cx="0" cy="36000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48C9051-0866-F84A-A05C-4B484A965636}"/>
              </a:ext>
            </a:extLst>
          </p:cNvPr>
          <p:cNvCxnSpPr>
            <a:cxnSpLocks/>
          </p:cNvCxnSpPr>
          <p:nvPr/>
        </p:nvCxnSpPr>
        <p:spPr>
          <a:xfrm>
            <a:off x="9144627" y="4528884"/>
            <a:ext cx="0" cy="36000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5038317-E564-D04A-AB3D-B0C70B424957}"/>
              </a:ext>
            </a:extLst>
          </p:cNvPr>
          <p:cNvCxnSpPr>
            <a:cxnSpLocks/>
          </p:cNvCxnSpPr>
          <p:nvPr/>
        </p:nvCxnSpPr>
        <p:spPr>
          <a:xfrm>
            <a:off x="9874274" y="4528884"/>
            <a:ext cx="0" cy="36000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B4B2991E-52A7-624C-B087-9C669F861961}"/>
              </a:ext>
            </a:extLst>
          </p:cNvPr>
          <p:cNvCxnSpPr>
            <a:cxnSpLocks/>
          </p:cNvCxnSpPr>
          <p:nvPr/>
        </p:nvCxnSpPr>
        <p:spPr>
          <a:xfrm>
            <a:off x="8745746" y="4528884"/>
            <a:ext cx="0" cy="360000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426F1582-A3DD-224C-BA91-C9FCE704BD47}"/>
              </a:ext>
            </a:extLst>
          </p:cNvPr>
          <p:cNvSpPr txBox="1"/>
          <p:nvPr/>
        </p:nvSpPr>
        <p:spPr>
          <a:xfrm>
            <a:off x="8148703" y="5201998"/>
            <a:ext cx="2346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C000"/>
                </a:solidFill>
              </a:rPr>
              <a:t>No label – inexplicable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0277609-E837-C94D-85ED-126A228BB21C}"/>
              </a:ext>
            </a:extLst>
          </p:cNvPr>
          <p:cNvSpPr/>
          <p:nvPr/>
        </p:nvSpPr>
        <p:spPr>
          <a:xfrm>
            <a:off x="359625" y="2946982"/>
            <a:ext cx="32021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dirty="0">
                <a:solidFill>
                  <a:schemeClr val="accent1"/>
                </a:solidFill>
              </a:rPr>
              <a:t>Domain-independent function</a:t>
            </a:r>
            <a:br>
              <a:rPr lang="en-GB" dirty="0">
                <a:solidFill>
                  <a:schemeClr val="accent1"/>
                </a:solidFill>
              </a:rPr>
            </a:br>
            <a:r>
              <a:rPr lang="en-GB" dirty="0">
                <a:solidFill>
                  <a:schemeClr val="accent1"/>
                </a:solidFill>
              </a:rPr>
              <a:t>taking task labels as inputs, returning approx. distance value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BC1B546-5538-E447-80D4-1CD08A0A11DA}"/>
              </a:ext>
            </a:extLst>
          </p:cNvPr>
          <p:cNvSpPr/>
          <p:nvPr/>
        </p:nvSpPr>
        <p:spPr>
          <a:xfrm>
            <a:off x="9067673" y="2971809"/>
            <a:ext cx="22622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Labelling scheme of human for agent plans (to be learned)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615FF801-A73C-3842-B6DD-B436ADD939AD}"/>
              </a:ext>
            </a:extLst>
          </p:cNvPr>
          <p:cNvCxnSpPr>
            <a:cxnSpLocks/>
            <a:stCxn id="15" idx="2"/>
            <a:endCxn id="24" idx="0"/>
          </p:cNvCxnSpPr>
          <p:nvPr/>
        </p:nvCxnSpPr>
        <p:spPr>
          <a:xfrm>
            <a:off x="7229110" y="3647763"/>
            <a:ext cx="1555809" cy="519027"/>
          </a:xfrm>
          <a:prstGeom prst="straightConnector1">
            <a:avLst/>
          </a:prstGeom>
          <a:ln w="28575"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99118E8B-E8DD-D04E-9D99-262174CBAFA2}"/>
              </a:ext>
            </a:extLst>
          </p:cNvPr>
          <p:cNvSpPr txBox="1"/>
          <p:nvPr/>
        </p:nvSpPr>
        <p:spPr>
          <a:xfrm>
            <a:off x="8138806" y="3640896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Input</a:t>
            </a: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FF38D4D-4D06-5842-9DB3-9E93C3B97047}"/>
              </a:ext>
            </a:extLst>
          </p:cNvPr>
          <p:cNvCxnSpPr>
            <a:cxnSpLocks/>
            <a:stCxn id="14" idx="2"/>
            <a:endCxn id="23" idx="0"/>
          </p:cNvCxnSpPr>
          <p:nvPr/>
        </p:nvCxnSpPr>
        <p:spPr>
          <a:xfrm flipH="1">
            <a:off x="4132245" y="3647763"/>
            <a:ext cx="2106286" cy="508614"/>
          </a:xfrm>
          <a:prstGeom prst="straightConnector1">
            <a:avLst/>
          </a:prstGeom>
          <a:ln w="28575">
            <a:solidFill>
              <a:schemeClr val="accent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BE52DBA7-0637-CE45-9609-4B96807A7284}"/>
              </a:ext>
            </a:extLst>
          </p:cNvPr>
          <p:cNvSpPr txBox="1"/>
          <p:nvPr/>
        </p:nvSpPr>
        <p:spPr>
          <a:xfrm>
            <a:off x="4414138" y="3604838"/>
            <a:ext cx="684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Input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BED39E1-8C59-0640-8CD8-E1F25F4F4BD0}"/>
              </a:ext>
            </a:extLst>
          </p:cNvPr>
          <p:cNvSpPr txBox="1"/>
          <p:nvPr/>
        </p:nvSpPr>
        <p:spPr>
          <a:xfrm>
            <a:off x="5793633" y="3849099"/>
            <a:ext cx="1346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Function </a:t>
            </a:r>
            <a:br>
              <a:rPr lang="en-GB" dirty="0"/>
            </a:br>
            <a:r>
              <a:rPr lang="en-GB" dirty="0"/>
              <a:t>composition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8B32609-DF1C-0346-BABE-53B6E20C1501}"/>
              </a:ext>
            </a:extLst>
          </p:cNvPr>
          <p:cNvCxnSpPr>
            <a:cxnSpLocks/>
            <a:endCxn id="52" idx="0"/>
          </p:cNvCxnSpPr>
          <p:nvPr/>
        </p:nvCxnSpPr>
        <p:spPr>
          <a:xfrm>
            <a:off x="6466894" y="3561520"/>
            <a:ext cx="0" cy="287578"/>
          </a:xfrm>
          <a:prstGeom prst="straightConnector1">
            <a:avLst/>
          </a:prstGeom>
          <a:ln w="285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16EFC99F-B9EB-6D42-9EA4-C2D3BC21D5DE}"/>
              </a:ext>
            </a:extLst>
          </p:cNvPr>
          <p:cNvSpPr txBox="1"/>
          <p:nvPr/>
        </p:nvSpPr>
        <p:spPr>
          <a:xfrm>
            <a:off x="9704327" y="5537852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Output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8B71E8B-4749-934D-A964-AC812B6CE7FE}"/>
              </a:ext>
            </a:extLst>
          </p:cNvPr>
          <p:cNvSpPr txBox="1"/>
          <p:nvPr/>
        </p:nvSpPr>
        <p:spPr>
          <a:xfrm>
            <a:off x="2509545" y="4661481"/>
            <a:ext cx="3245398" cy="92333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E.g., the ratio between number </a:t>
            </a:r>
            <a:br>
              <a:rPr lang="en-GB" dirty="0"/>
            </a:br>
            <a:r>
              <a:rPr lang="en-GB" dirty="0"/>
              <a:t>of actions with non-empty labels </a:t>
            </a:r>
            <a:br>
              <a:rPr lang="en-GB" dirty="0"/>
            </a:br>
            <a:r>
              <a:rPr lang="en-GB" dirty="0"/>
              <a:t>and the number of all actions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DF2A73F8-6471-9043-A788-03A286478A1B}"/>
              </a:ext>
            </a:extLst>
          </p:cNvPr>
          <p:cNvSpPr txBox="1"/>
          <p:nvPr/>
        </p:nvSpPr>
        <p:spPr>
          <a:xfrm>
            <a:off x="2449347" y="5535995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Output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EA26186-E12F-0D42-8388-788534ECACFC}"/>
              </a:ext>
            </a:extLst>
          </p:cNvPr>
          <p:cNvSpPr/>
          <p:nvPr/>
        </p:nvSpPr>
        <p:spPr>
          <a:xfrm>
            <a:off x="6577393" y="2421857"/>
            <a:ext cx="2240542" cy="533995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639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3" grpId="0"/>
      <p:bldP spid="24" grpId="0"/>
      <p:bldP spid="26" grpId="0"/>
      <p:bldP spid="29" grpId="0" animBg="1"/>
      <p:bldP spid="37" grpId="0"/>
      <p:bldP spid="38" grpId="0"/>
      <p:bldP spid="39" grpId="0"/>
      <p:bldP spid="47" grpId="0"/>
      <p:bldP spid="49" grpId="0"/>
      <p:bldP spid="52" grpId="0"/>
      <p:bldP spid="60" grpId="0"/>
      <p:bldP spid="61" grpId="0" animBg="1"/>
      <p:bldP spid="6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A1623C-86A0-FE45-BBAC-A94875315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</a:t>
            </a:r>
            <a:r>
              <a:rPr lang="en-GB" b="1" i="1" dirty="0">
                <a:solidFill>
                  <a:schemeClr val="accent1"/>
                </a:solidFill>
              </a:rPr>
              <a:t>Legible</a:t>
            </a:r>
            <a:r>
              <a:rPr lang="en-GB" dirty="0"/>
              <a:t> Behaviour?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D2A6D6-BE2F-3D4E-AE2D-F057F64B49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 human-robot teams, essential for the robot to communicate its intentions and objectives to the human</a:t>
            </a:r>
          </a:p>
          <a:p>
            <a:pPr lvl="1"/>
            <a:r>
              <a:rPr lang="en-GB" dirty="0"/>
              <a:t>Explicitly communicate its intentions to the human</a:t>
            </a:r>
          </a:p>
          <a:p>
            <a:pPr lvl="1"/>
            <a:r>
              <a:rPr lang="en-GB" dirty="0"/>
              <a:t>Generating a behaviour which </a:t>
            </a:r>
            <a:r>
              <a:rPr lang="en-GB" dirty="0">
                <a:solidFill>
                  <a:schemeClr val="accent1"/>
                </a:solidFill>
              </a:rPr>
              <a:t>implicitly</a:t>
            </a:r>
            <a:r>
              <a:rPr lang="en-GB" i="1" dirty="0"/>
              <a:t> </a:t>
            </a:r>
            <a:r>
              <a:rPr lang="en-GB" dirty="0"/>
              <a:t>reveals robot’s intentions to the human </a:t>
            </a:r>
          </a:p>
          <a:p>
            <a:pPr lvl="2"/>
            <a:r>
              <a:rPr lang="en-GB" dirty="0"/>
              <a:t>Might be easier for the human teammate</a:t>
            </a:r>
          </a:p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E034EC-2518-C540-B635-6C411FBB190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25229F-88F8-5B60-7433-60EE2E5618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BA7E7D-B61A-E94B-AFD2-8212DB8920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12268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C2194-025D-7C4D-8590-7361E7A66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Legible Behaviour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A9725-0F4E-2448-B405-C2B4D7E4CB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In general, involves a setting where</a:t>
            </a:r>
          </a:p>
          <a:p>
            <a:pPr lvl="1"/>
            <a:r>
              <a:rPr lang="en-GB" dirty="0"/>
              <a:t>Human has access to </a:t>
            </a:r>
            <a:r>
              <a:rPr lang="en-GB" dirty="0">
                <a:solidFill>
                  <a:schemeClr val="accent1"/>
                </a:solidFill>
              </a:rPr>
              <a:t>candidate goals </a:t>
            </a:r>
            <a:r>
              <a:rPr lang="en-GB" dirty="0"/>
              <a:t>but does not know true goal</a:t>
            </a:r>
          </a:p>
          <a:p>
            <a:r>
              <a:rPr lang="en-GB" dirty="0"/>
              <a:t>Robot’s objective: Convey true goal implicitly through its behaviour</a:t>
            </a:r>
          </a:p>
          <a:p>
            <a:r>
              <a:rPr lang="en-GB" dirty="0"/>
              <a:t>Human updates its belief on set of candidate goals when it receives observations</a:t>
            </a:r>
          </a:p>
          <a:p>
            <a:r>
              <a:rPr lang="en-GB" dirty="0">
                <a:solidFill>
                  <a:schemeClr val="accent1"/>
                </a:solidFill>
              </a:rPr>
              <a:t>By synthesising legible behaviour, robot reduces human’s uncertainty over candidate goals</a:t>
            </a:r>
            <a:r>
              <a:rPr lang="en-GB" i="1" dirty="0"/>
              <a:t> </a:t>
            </a:r>
            <a:endParaRPr lang="en-GB" dirty="0"/>
          </a:p>
          <a:p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24282B-5D0A-EF4A-A511-B831EA57CFF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787C1A19-003D-2120-618C-503D47ED83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F90833-2DE9-D642-8655-26AB41194F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29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C12545-3D58-1047-A803-6AE4834A691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62794" y="3702680"/>
            <a:ext cx="3022237" cy="22032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F2671E-FB97-3745-B24B-1F734F25E53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709411" y="3703077"/>
            <a:ext cx="3042013" cy="2202837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1E4C881C-D471-0F40-9E63-32E1A2EE58EE}"/>
              </a:ext>
            </a:extLst>
          </p:cNvPr>
          <p:cNvSpPr/>
          <p:nvPr/>
        </p:nvSpPr>
        <p:spPr>
          <a:xfrm>
            <a:off x="4184410" y="5024435"/>
            <a:ext cx="301624" cy="111125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7091EF01-A57F-774D-9588-E65F715D2D3D}"/>
              </a:ext>
            </a:extLst>
          </p:cNvPr>
          <p:cNvSpPr/>
          <p:nvPr/>
        </p:nvSpPr>
        <p:spPr>
          <a:xfrm rot="10800000">
            <a:off x="3731247" y="5012322"/>
            <a:ext cx="301624" cy="111125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7C97AF0C-98CB-1149-B985-F0B65E4C0552}"/>
              </a:ext>
            </a:extLst>
          </p:cNvPr>
          <p:cNvSpPr/>
          <p:nvPr/>
        </p:nvSpPr>
        <p:spPr>
          <a:xfrm rot="16200000">
            <a:off x="3971980" y="4855454"/>
            <a:ext cx="301624" cy="111125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DBD2979D-86AD-CB46-80C4-1FFA71DF2EDE}"/>
              </a:ext>
            </a:extLst>
          </p:cNvPr>
          <p:cNvSpPr/>
          <p:nvPr/>
        </p:nvSpPr>
        <p:spPr>
          <a:xfrm rot="16200000">
            <a:off x="3978037" y="5236865"/>
            <a:ext cx="301624" cy="111125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1A47F148-1C4A-914C-9257-888072382506}"/>
              </a:ext>
            </a:extLst>
          </p:cNvPr>
          <p:cNvSpPr/>
          <p:nvPr/>
        </p:nvSpPr>
        <p:spPr>
          <a:xfrm>
            <a:off x="8230416" y="5568181"/>
            <a:ext cx="301624" cy="111125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E3B2A9B0-A569-F043-A62B-32A8F3E52CD8}"/>
              </a:ext>
            </a:extLst>
          </p:cNvPr>
          <p:cNvSpPr/>
          <p:nvPr/>
        </p:nvSpPr>
        <p:spPr>
          <a:xfrm rot="16200000">
            <a:off x="8465820" y="5230808"/>
            <a:ext cx="301624" cy="111125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56572DF8-5E3B-2643-8331-F1623D3DC3BE}"/>
              </a:ext>
            </a:extLst>
          </p:cNvPr>
          <p:cNvSpPr/>
          <p:nvPr/>
        </p:nvSpPr>
        <p:spPr>
          <a:xfrm rot="16200000">
            <a:off x="8477933" y="4749964"/>
            <a:ext cx="301624" cy="111125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8499DB9C-6AF1-2342-8C58-9D6BF1310B2C}"/>
              </a:ext>
            </a:extLst>
          </p:cNvPr>
          <p:cNvSpPr/>
          <p:nvPr/>
        </p:nvSpPr>
        <p:spPr>
          <a:xfrm rot="16200000">
            <a:off x="8470444" y="4231111"/>
            <a:ext cx="301624" cy="111125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0689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660F8-9E40-B047-B5FD-0CEDB7D11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7775A0-32A3-0B49-820F-E00E901937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Slides based on material provided by Subbarao (Rao) </a:t>
            </a:r>
            <a:r>
              <a:rPr lang="en-US" dirty="0" err="1"/>
              <a:t>Kambhampati</a:t>
            </a:r>
            <a:r>
              <a:rPr lang="en-US" dirty="0"/>
              <a:t> and his colleagues (for more material on human-aware planning by Rao: </a:t>
            </a:r>
            <a:r>
              <a:rPr lang="en-US" dirty="0">
                <a:hlinkClick r:id="rId3"/>
              </a:rPr>
              <a:t>http://rakaposhi.eas.asu.edu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Content can also be found in the HA-AI book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C437A6-49BB-F44E-812A-430DC60DB4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9045DC8-120A-E7FA-6386-FA6EFF4002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433FE6-3E25-A04A-9590-1CB282FE1A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BB7540-CE17-2347-8B14-651F37BDB4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2978" y="3510418"/>
            <a:ext cx="3526045" cy="19851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009782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93AE2-F2C8-C846-AF6B-867646FDD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Online Legible Behaviour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78912F8-7717-9841-B1E3-A5D94E58AE1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Enables human to </a:t>
                </a:r>
                <a:r>
                  <a:rPr lang="en-GB" dirty="0">
                    <a:solidFill>
                      <a:schemeClr val="accent1"/>
                    </a:solidFill>
                  </a:rPr>
                  <a:t>quickly</a:t>
                </a:r>
                <a:r>
                  <a:rPr lang="en-GB" i="1" dirty="0"/>
                  <a:t> </a:t>
                </a:r>
                <a:r>
                  <a:rPr lang="en-GB" dirty="0"/>
                  <a:t>and </a:t>
                </a:r>
                <a:r>
                  <a:rPr lang="en-GB" dirty="0">
                    <a:solidFill>
                      <a:schemeClr val="accent1"/>
                    </a:solidFill>
                  </a:rPr>
                  <a:t>confidently</a:t>
                </a:r>
                <a:r>
                  <a:rPr lang="en-GB" i="1" dirty="0"/>
                  <a:t> </a:t>
                </a:r>
                <a:r>
                  <a:rPr lang="en-GB" dirty="0"/>
                  <a:t>infer robot’s true goal</a:t>
                </a:r>
              </a:p>
              <a:p>
                <a:r>
                  <a:rPr lang="en-GB" dirty="0"/>
                  <a:t>Human’s belief update is captured using a probabilistic goal recognition system</a:t>
                </a:r>
              </a:p>
              <a:p>
                <a:r>
                  <a:rPr lang="en-GB" dirty="0"/>
                  <a:t>Actions that maximise the posterior probability of the true goal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GB" dirty="0"/>
                  <a:t> are favoured</a:t>
                </a:r>
              </a:p>
              <a:p>
                <a:endParaRPr lang="en-GB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𝒢</m:t>
                              </m:r>
                            </m:lim>
                          </m:limLow>
                        </m:fName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𝑂𝑏𝑠𝑒𝑟𝑣𝑎𝑡𝑖𝑜𝑛𝑠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78912F8-7717-9841-B1E3-A5D94E58AE1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AA1216-DD2E-554A-9825-7B09FFB9D50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5E0A9B-8E08-56CF-509A-E1BE5E4B14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EFBD0B-8D72-1D4D-B0CC-599AA4A0FD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20358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BF7B6-12CD-2348-B09A-96CBCD3AEC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Legible Robot Motion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0529A0-8049-9E40-BD38-DF726C3DE9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5" y="1665066"/>
            <a:ext cx="8005581" cy="4240848"/>
          </a:xfrm>
        </p:spPr>
        <p:txBody>
          <a:bodyPr/>
          <a:lstStyle/>
          <a:p>
            <a:r>
              <a:rPr lang="en-GB" dirty="0"/>
              <a:t>Example: Which med kit will the robot pick up?</a:t>
            </a:r>
          </a:p>
          <a:p>
            <a:r>
              <a:rPr lang="en-GB" dirty="0"/>
              <a:t>While performing goal recognition, human considers shortest distances</a:t>
            </a:r>
          </a:p>
          <a:p>
            <a:r>
              <a:rPr lang="en-GB" dirty="0"/>
              <a:t>Approach involves finding a trajectory endpoint between start point and true goal such that posterior probability of true goal is maximised</a:t>
            </a:r>
          </a:p>
          <a:p>
            <a:pPr lvl="1"/>
            <a:r>
              <a:rPr lang="en-GB" dirty="0"/>
              <a:t>The sooner the goal is recognised in the trajectory, the better is the trajectory’s legibility</a:t>
            </a:r>
          </a:p>
          <a:p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0B1415-446B-A149-972E-3ACA9BE6DA6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EA375A-CDFD-1C50-A985-E21323977B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60C530-F286-C341-8DAD-CB76C97771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64EEAB4-298F-8640-A1DD-90E6D261A057}"/>
              </a:ext>
            </a:extLst>
          </p:cNvPr>
          <p:cNvSpPr/>
          <p:nvPr/>
        </p:nvSpPr>
        <p:spPr>
          <a:xfrm>
            <a:off x="3033372" y="6449728"/>
            <a:ext cx="612648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Dragan AD, Lee KC,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Srinivasa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SS. Legibility and predictability of robot motion. In Proceedings of HRI 2013. </a:t>
            </a:r>
            <a:endParaRPr lang="en-GB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A26F657-E466-4749-BEEE-8C1CAACBA172}"/>
              </a:ext>
            </a:extLst>
          </p:cNvPr>
          <p:cNvGrpSpPr/>
          <p:nvPr/>
        </p:nvGrpSpPr>
        <p:grpSpPr>
          <a:xfrm>
            <a:off x="8544839" y="1705153"/>
            <a:ext cx="3286836" cy="4565684"/>
            <a:chOff x="5564778" y="2069984"/>
            <a:chExt cx="3286836" cy="456568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2E61AC0-1966-1742-9E5D-C210603D61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21304" b="16312"/>
            <a:stretch/>
          </p:blipFill>
          <p:spPr>
            <a:xfrm>
              <a:off x="5564778" y="3069771"/>
              <a:ext cx="3198767" cy="2534237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6C80757-DA62-8644-8488-16F988393662}"/>
                </a:ext>
              </a:extLst>
            </p:cNvPr>
            <p:cNvSpPr/>
            <p:nvPr/>
          </p:nvSpPr>
          <p:spPr>
            <a:xfrm>
              <a:off x="8077164" y="3918979"/>
              <a:ext cx="603941" cy="10635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A08D958-C387-794D-8890-88F6F771B103}"/>
                </a:ext>
              </a:extLst>
            </p:cNvPr>
            <p:cNvSpPr/>
            <p:nvPr/>
          </p:nvSpPr>
          <p:spPr>
            <a:xfrm>
              <a:off x="7874773" y="5293777"/>
              <a:ext cx="537707" cy="3648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A171A4A-224C-D343-AD4D-033C133168C4}"/>
                </a:ext>
              </a:extLst>
            </p:cNvPr>
            <p:cNvSpPr/>
            <p:nvPr/>
          </p:nvSpPr>
          <p:spPr>
            <a:xfrm>
              <a:off x="6976275" y="2919335"/>
              <a:ext cx="908092" cy="3837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aphicFrame>
          <p:nvGraphicFramePr>
            <p:cNvPr id="16" name="Chart 15">
              <a:extLst>
                <a:ext uri="{FF2B5EF4-FFF2-40B4-BE49-F238E27FC236}">
                  <a16:creationId xmlns:a16="http://schemas.microsoft.com/office/drawing/2014/main" id="{FC4F6C80-99CE-7D42-992E-8180DA8B6E6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721926412"/>
                </p:ext>
              </p:extLst>
            </p:nvPr>
          </p:nvGraphicFramePr>
          <p:xfrm>
            <a:off x="6279029" y="5123668"/>
            <a:ext cx="1087725" cy="1512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17" name="Chart 16">
              <a:extLst>
                <a:ext uri="{FF2B5EF4-FFF2-40B4-BE49-F238E27FC236}">
                  <a16:creationId xmlns:a16="http://schemas.microsoft.com/office/drawing/2014/main" id="{3FAE705A-08CC-994A-9E8A-C9FEA23376D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509972550"/>
                </p:ext>
              </p:extLst>
            </p:nvPr>
          </p:nvGraphicFramePr>
          <p:xfrm>
            <a:off x="7454823" y="4889018"/>
            <a:ext cx="1087725" cy="1512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18" name="Chart 17">
              <a:extLst>
                <a:ext uri="{FF2B5EF4-FFF2-40B4-BE49-F238E27FC236}">
                  <a16:creationId xmlns:a16="http://schemas.microsoft.com/office/drawing/2014/main" id="{B3002D21-605B-AE49-8C54-EE8EC193232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667267214"/>
                </p:ext>
              </p:extLst>
            </p:nvPr>
          </p:nvGraphicFramePr>
          <p:xfrm>
            <a:off x="7763889" y="3770995"/>
            <a:ext cx="1087725" cy="1512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19" name="Chart 18">
              <a:extLst>
                <a:ext uri="{FF2B5EF4-FFF2-40B4-BE49-F238E27FC236}">
                  <a16:creationId xmlns:a16="http://schemas.microsoft.com/office/drawing/2014/main" id="{C188AAAB-649C-624D-8DD1-95A0F0083BD6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876311182"/>
                </p:ext>
              </p:extLst>
            </p:nvPr>
          </p:nvGraphicFramePr>
          <p:xfrm>
            <a:off x="6976275" y="2069984"/>
            <a:ext cx="1087725" cy="1512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  <p:sp>
        <p:nvSpPr>
          <p:cNvPr id="24" name="Freeform 23">
            <a:extLst>
              <a:ext uri="{FF2B5EF4-FFF2-40B4-BE49-F238E27FC236}">
                <a16:creationId xmlns:a16="http://schemas.microsoft.com/office/drawing/2014/main" id="{4BF737EC-7144-DF4A-AB82-645334927066}"/>
              </a:ext>
            </a:extLst>
          </p:cNvPr>
          <p:cNvSpPr/>
          <p:nvPr/>
        </p:nvSpPr>
        <p:spPr>
          <a:xfrm>
            <a:off x="9814618" y="3230650"/>
            <a:ext cx="836941" cy="1812215"/>
          </a:xfrm>
          <a:custGeom>
            <a:avLst/>
            <a:gdLst>
              <a:gd name="connsiteX0" fmla="*/ 448785 w 836941"/>
              <a:gd name="connsiteY0" fmla="*/ 0 h 1812215"/>
              <a:gd name="connsiteX1" fmla="*/ 566591 w 836941"/>
              <a:gd name="connsiteY1" fmla="*/ 33659 h 1812215"/>
              <a:gd name="connsiteX2" fmla="*/ 639519 w 836941"/>
              <a:gd name="connsiteY2" fmla="*/ 78538 h 1812215"/>
              <a:gd name="connsiteX3" fmla="*/ 762935 w 836941"/>
              <a:gd name="connsiteY3" fmla="*/ 274881 h 1812215"/>
              <a:gd name="connsiteX4" fmla="*/ 802204 w 836941"/>
              <a:gd name="connsiteY4" fmla="*/ 387078 h 1812215"/>
              <a:gd name="connsiteX5" fmla="*/ 830253 w 836941"/>
              <a:gd name="connsiteY5" fmla="*/ 499274 h 1812215"/>
              <a:gd name="connsiteX6" fmla="*/ 835862 w 836941"/>
              <a:gd name="connsiteY6" fmla="*/ 645129 h 1812215"/>
              <a:gd name="connsiteX7" fmla="*/ 835862 w 836941"/>
              <a:gd name="connsiteY7" fmla="*/ 774155 h 1812215"/>
              <a:gd name="connsiteX8" fmla="*/ 824643 w 836941"/>
              <a:gd name="connsiteY8" fmla="*/ 936840 h 1812215"/>
              <a:gd name="connsiteX9" fmla="*/ 785374 w 836941"/>
              <a:gd name="connsiteY9" fmla="*/ 1099524 h 1812215"/>
              <a:gd name="connsiteX10" fmla="*/ 723666 w 836941"/>
              <a:gd name="connsiteY10" fmla="*/ 1262209 h 1812215"/>
              <a:gd name="connsiteX11" fmla="*/ 684397 w 836941"/>
              <a:gd name="connsiteY11" fmla="*/ 1346356 h 1812215"/>
              <a:gd name="connsiteX12" fmla="*/ 622689 w 836941"/>
              <a:gd name="connsiteY12" fmla="*/ 1458552 h 1812215"/>
              <a:gd name="connsiteX13" fmla="*/ 538542 w 836941"/>
              <a:gd name="connsiteY13" fmla="*/ 1581968 h 1812215"/>
              <a:gd name="connsiteX14" fmla="*/ 448785 w 836941"/>
              <a:gd name="connsiteY14" fmla="*/ 1660506 h 1812215"/>
              <a:gd name="connsiteX15" fmla="*/ 342199 w 836941"/>
              <a:gd name="connsiteY15" fmla="*/ 1733433 h 1812215"/>
              <a:gd name="connsiteX16" fmla="*/ 230002 w 836941"/>
              <a:gd name="connsiteY16" fmla="*/ 1789532 h 1812215"/>
              <a:gd name="connsiteX17" fmla="*/ 134635 w 836941"/>
              <a:gd name="connsiteY17" fmla="*/ 1811971 h 1812215"/>
              <a:gd name="connsiteX18" fmla="*/ 33659 w 836941"/>
              <a:gd name="connsiteY18" fmla="*/ 1800751 h 1812215"/>
              <a:gd name="connsiteX19" fmla="*/ 0 w 836941"/>
              <a:gd name="connsiteY19" fmla="*/ 1789532 h 1812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36941" h="1812215">
                <a:moveTo>
                  <a:pt x="448785" y="0"/>
                </a:moveTo>
                <a:cubicBezTo>
                  <a:pt x="491793" y="10284"/>
                  <a:pt x="534802" y="20569"/>
                  <a:pt x="566591" y="33659"/>
                </a:cubicBezTo>
                <a:cubicBezTo>
                  <a:pt x="598380" y="46749"/>
                  <a:pt x="606795" y="38334"/>
                  <a:pt x="639519" y="78538"/>
                </a:cubicBezTo>
                <a:cubicBezTo>
                  <a:pt x="672243" y="118742"/>
                  <a:pt x="735821" y="223458"/>
                  <a:pt x="762935" y="274881"/>
                </a:cubicBezTo>
                <a:cubicBezTo>
                  <a:pt x="790049" y="326304"/>
                  <a:pt x="790984" y="349679"/>
                  <a:pt x="802204" y="387078"/>
                </a:cubicBezTo>
                <a:cubicBezTo>
                  <a:pt x="813424" y="424477"/>
                  <a:pt x="824643" y="456266"/>
                  <a:pt x="830253" y="499274"/>
                </a:cubicBezTo>
                <a:cubicBezTo>
                  <a:pt x="835863" y="542282"/>
                  <a:pt x="834927" y="599316"/>
                  <a:pt x="835862" y="645129"/>
                </a:cubicBezTo>
                <a:cubicBezTo>
                  <a:pt x="836797" y="690942"/>
                  <a:pt x="837732" y="725537"/>
                  <a:pt x="835862" y="774155"/>
                </a:cubicBezTo>
                <a:cubicBezTo>
                  <a:pt x="833992" y="822773"/>
                  <a:pt x="833058" y="882612"/>
                  <a:pt x="824643" y="936840"/>
                </a:cubicBezTo>
                <a:cubicBezTo>
                  <a:pt x="816228" y="991068"/>
                  <a:pt x="802203" y="1045296"/>
                  <a:pt x="785374" y="1099524"/>
                </a:cubicBezTo>
                <a:cubicBezTo>
                  <a:pt x="768545" y="1153752"/>
                  <a:pt x="740495" y="1221070"/>
                  <a:pt x="723666" y="1262209"/>
                </a:cubicBezTo>
                <a:cubicBezTo>
                  <a:pt x="706837" y="1303348"/>
                  <a:pt x="701226" y="1313632"/>
                  <a:pt x="684397" y="1346356"/>
                </a:cubicBezTo>
                <a:cubicBezTo>
                  <a:pt x="667568" y="1379080"/>
                  <a:pt x="646998" y="1419283"/>
                  <a:pt x="622689" y="1458552"/>
                </a:cubicBezTo>
                <a:cubicBezTo>
                  <a:pt x="598380" y="1497821"/>
                  <a:pt x="567526" y="1548309"/>
                  <a:pt x="538542" y="1581968"/>
                </a:cubicBezTo>
                <a:cubicBezTo>
                  <a:pt x="509558" y="1615627"/>
                  <a:pt x="481509" y="1635262"/>
                  <a:pt x="448785" y="1660506"/>
                </a:cubicBezTo>
                <a:cubicBezTo>
                  <a:pt x="416061" y="1685750"/>
                  <a:pt x="378663" y="1711929"/>
                  <a:pt x="342199" y="1733433"/>
                </a:cubicBezTo>
                <a:cubicBezTo>
                  <a:pt x="305735" y="1754937"/>
                  <a:pt x="264596" y="1776442"/>
                  <a:pt x="230002" y="1789532"/>
                </a:cubicBezTo>
                <a:cubicBezTo>
                  <a:pt x="195408" y="1802622"/>
                  <a:pt x="167359" y="1810101"/>
                  <a:pt x="134635" y="1811971"/>
                </a:cubicBezTo>
                <a:cubicBezTo>
                  <a:pt x="101911" y="1813841"/>
                  <a:pt x="56098" y="1804491"/>
                  <a:pt x="33659" y="1800751"/>
                </a:cubicBezTo>
                <a:cubicBezTo>
                  <a:pt x="11220" y="1797011"/>
                  <a:pt x="5610" y="1793271"/>
                  <a:pt x="0" y="1789532"/>
                </a:cubicBezTo>
              </a:path>
            </a:pathLst>
          </a:custGeom>
          <a:noFill/>
          <a:ln w="28575">
            <a:solidFill>
              <a:schemeClr val="accent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219579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D53C0-C308-5C49-B420-5F10E677A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Transparent Planning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20A6D-7CCE-EA43-B737-22A2CDE880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6" y="1665066"/>
            <a:ext cx="8232012" cy="4240848"/>
          </a:xfrm>
        </p:spPr>
        <p:txBody>
          <a:bodyPr>
            <a:normAutofit/>
          </a:bodyPr>
          <a:lstStyle/>
          <a:p>
            <a:r>
              <a:rPr lang="en-GB" dirty="0"/>
              <a:t>Example: Is the robot surveying the rooms or performing triage?</a:t>
            </a:r>
          </a:p>
          <a:p>
            <a:r>
              <a:rPr lang="en-GB" dirty="0"/>
              <a:t>Whenever an action is performed, goal recognition system is used to update human’s belief</a:t>
            </a:r>
          </a:p>
          <a:p>
            <a:r>
              <a:rPr lang="en-GB" dirty="0"/>
              <a:t>Objective: Reach a target belief where true goal is more probable than other goals</a:t>
            </a:r>
          </a:p>
          <a:p>
            <a:r>
              <a:rPr lang="en-GB" dirty="0"/>
              <a:t>Take the first applicable action associated with a belief of highest utility (closest to target belief)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0939B6C3-7CAF-624B-BFBC-5C856E349C9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11CC94F-FCCD-E758-D946-0B21B1CC6A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FBDA73-7767-644F-955E-AF80B848C3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32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183187-7DC3-224B-8A89-137EFD70A376}"/>
              </a:ext>
            </a:extLst>
          </p:cNvPr>
          <p:cNvSpPr/>
          <p:nvPr/>
        </p:nvSpPr>
        <p:spPr>
          <a:xfrm>
            <a:off x="2286000" y="6449729"/>
            <a:ext cx="730504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MacNally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AM,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Lipovetzky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N, Ramirez M, Pearce AR. Action selection for transparent planning. In Proceedings of AAMAS 2018. </a:t>
            </a:r>
            <a:endParaRPr lang="en-GB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203A527-2E45-BF4B-9663-3F92435AEAAD}"/>
              </a:ext>
            </a:extLst>
          </p:cNvPr>
          <p:cNvGrpSpPr/>
          <p:nvPr/>
        </p:nvGrpSpPr>
        <p:grpSpPr>
          <a:xfrm>
            <a:off x="8523927" y="2634307"/>
            <a:ext cx="3307748" cy="3635949"/>
            <a:chOff x="5577841" y="2813779"/>
            <a:chExt cx="3307748" cy="363594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CDE02AF-F263-2040-A53C-E185DC3DE4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b="15674"/>
            <a:stretch/>
          </p:blipFill>
          <p:spPr>
            <a:xfrm>
              <a:off x="5577841" y="2813779"/>
              <a:ext cx="3077441" cy="2782447"/>
            </a:xfrm>
            <a:prstGeom prst="rect">
              <a:avLst/>
            </a:prstGeom>
          </p:spPr>
        </p:pic>
        <p:sp>
          <p:nvSpPr>
            <p:cNvPr id="17" name="Right Arrow 16">
              <a:extLst>
                <a:ext uri="{FF2B5EF4-FFF2-40B4-BE49-F238E27FC236}">
                  <a16:creationId xmlns:a16="http://schemas.microsoft.com/office/drawing/2014/main" id="{084C0553-667B-8F42-B77A-22516059EAFF}"/>
                </a:ext>
              </a:extLst>
            </p:cNvPr>
            <p:cNvSpPr/>
            <p:nvPr/>
          </p:nvSpPr>
          <p:spPr>
            <a:xfrm>
              <a:off x="7210320" y="5242006"/>
              <a:ext cx="301624" cy="111125"/>
            </a:xfrm>
            <a:prstGeom prst="rightArrow">
              <a:avLst>
                <a:gd name="adj1" fmla="val 50000"/>
                <a:gd name="adj2" fmla="val 81428"/>
              </a:avLst>
            </a:prstGeom>
            <a:solidFill>
              <a:srgbClr val="0070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ight Arrow 17">
              <a:extLst>
                <a:ext uri="{FF2B5EF4-FFF2-40B4-BE49-F238E27FC236}">
                  <a16:creationId xmlns:a16="http://schemas.microsoft.com/office/drawing/2014/main" id="{D45FCD0D-D0BF-D649-A06B-A92F773C8AA5}"/>
                </a:ext>
              </a:extLst>
            </p:cNvPr>
            <p:cNvSpPr/>
            <p:nvPr/>
          </p:nvSpPr>
          <p:spPr>
            <a:xfrm rot="16200000">
              <a:off x="7401875" y="4980669"/>
              <a:ext cx="301624" cy="111125"/>
            </a:xfrm>
            <a:prstGeom prst="rightArrow">
              <a:avLst>
                <a:gd name="adj1" fmla="val 50000"/>
                <a:gd name="adj2" fmla="val 81428"/>
              </a:avLst>
            </a:prstGeom>
            <a:solidFill>
              <a:srgbClr val="0070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ight Arrow 18">
              <a:extLst>
                <a:ext uri="{FF2B5EF4-FFF2-40B4-BE49-F238E27FC236}">
                  <a16:creationId xmlns:a16="http://schemas.microsoft.com/office/drawing/2014/main" id="{B4CD04EA-F621-C248-8B56-725C1BF63243}"/>
                </a:ext>
              </a:extLst>
            </p:cNvPr>
            <p:cNvSpPr/>
            <p:nvPr/>
          </p:nvSpPr>
          <p:spPr>
            <a:xfrm rot="16200000">
              <a:off x="7411805" y="4362506"/>
              <a:ext cx="301624" cy="111125"/>
            </a:xfrm>
            <a:prstGeom prst="rightArrow">
              <a:avLst>
                <a:gd name="adj1" fmla="val 50000"/>
                <a:gd name="adj2" fmla="val 81428"/>
              </a:avLst>
            </a:prstGeom>
            <a:solidFill>
              <a:srgbClr val="0070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ight Arrow 19">
              <a:extLst>
                <a:ext uri="{FF2B5EF4-FFF2-40B4-BE49-F238E27FC236}">
                  <a16:creationId xmlns:a16="http://schemas.microsoft.com/office/drawing/2014/main" id="{8C6B6302-D999-2B41-8054-335174838EFF}"/>
                </a:ext>
              </a:extLst>
            </p:cNvPr>
            <p:cNvSpPr/>
            <p:nvPr/>
          </p:nvSpPr>
          <p:spPr>
            <a:xfrm rot="10800000">
              <a:off x="7195500" y="4124109"/>
              <a:ext cx="301624" cy="111125"/>
            </a:xfrm>
            <a:prstGeom prst="rightArrow">
              <a:avLst>
                <a:gd name="adj1" fmla="val 50000"/>
                <a:gd name="adj2" fmla="val 81428"/>
              </a:avLst>
            </a:prstGeom>
            <a:solidFill>
              <a:srgbClr val="0070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ABF0C90-FDA9-E444-B4B3-FC61B61B077C}"/>
                </a:ext>
              </a:extLst>
            </p:cNvPr>
            <p:cNvSpPr/>
            <p:nvPr/>
          </p:nvSpPr>
          <p:spPr>
            <a:xfrm>
              <a:off x="7883467" y="3497508"/>
              <a:ext cx="908092" cy="2234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aphicFrame>
          <p:nvGraphicFramePr>
            <p:cNvPr id="21" name="Chart 20">
              <a:extLst>
                <a:ext uri="{FF2B5EF4-FFF2-40B4-BE49-F238E27FC236}">
                  <a16:creationId xmlns:a16="http://schemas.microsoft.com/office/drawing/2014/main" id="{C6C45196-2C5F-1344-8C24-54F3F10077A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78386197"/>
                </p:ext>
              </p:extLst>
            </p:nvPr>
          </p:nvGraphicFramePr>
          <p:xfrm>
            <a:off x="6502969" y="5081728"/>
            <a:ext cx="1087725" cy="1368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aphicFrame>
          <p:nvGraphicFramePr>
            <p:cNvPr id="22" name="Chart 21">
              <a:extLst>
                <a:ext uri="{FF2B5EF4-FFF2-40B4-BE49-F238E27FC236}">
                  <a16:creationId xmlns:a16="http://schemas.microsoft.com/office/drawing/2014/main" id="{CFA1068A-8422-C745-AD5B-EF8A34FE7DB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54504199"/>
                </p:ext>
              </p:extLst>
            </p:nvPr>
          </p:nvGraphicFramePr>
          <p:xfrm>
            <a:off x="7360387" y="4929264"/>
            <a:ext cx="1087725" cy="1368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graphicFrame>
          <p:nvGraphicFramePr>
            <p:cNvPr id="23" name="Chart 22">
              <a:extLst>
                <a:ext uri="{FF2B5EF4-FFF2-40B4-BE49-F238E27FC236}">
                  <a16:creationId xmlns:a16="http://schemas.microsoft.com/office/drawing/2014/main" id="{E087BACD-BE77-184D-9CD2-F4CB4BCA9A1D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442578257"/>
                </p:ext>
              </p:extLst>
            </p:nvPr>
          </p:nvGraphicFramePr>
          <p:xfrm>
            <a:off x="7797864" y="4228226"/>
            <a:ext cx="1087725" cy="1368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graphicFrame>
          <p:nvGraphicFramePr>
            <p:cNvPr id="24" name="Chart 23">
              <a:extLst>
                <a:ext uri="{FF2B5EF4-FFF2-40B4-BE49-F238E27FC236}">
                  <a16:creationId xmlns:a16="http://schemas.microsoft.com/office/drawing/2014/main" id="{C617A08E-897E-1C4E-B381-018F988A30F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704512181"/>
                </p:ext>
              </p:extLst>
            </p:nvPr>
          </p:nvGraphicFramePr>
          <p:xfrm>
            <a:off x="7791423" y="3361411"/>
            <a:ext cx="1087725" cy="1368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3812796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5F2AD-4A40-BC45-952E-AE19B90582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Offline Goal Legibility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ED6F95A-48ED-8946-80FF-D07997C5D71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Generalises problem of goal legibility in terms of </a:t>
                </a:r>
              </a:p>
              <a:p>
                <a:pPr lvl="1"/>
                <a:r>
                  <a:rPr lang="en-GB" dirty="0"/>
                  <a:t>Partial observability of the human</a:t>
                </a:r>
              </a:p>
              <a:p>
                <a:pPr lvl="1"/>
                <a:r>
                  <a:rPr lang="en-GB" dirty="0"/>
                  <a:t>Amount of goal legibility achieved</a:t>
                </a:r>
              </a:p>
              <a:p>
                <a:r>
                  <a:rPr lang="en-GB" dirty="0"/>
                  <a:t>Partial observability:</a:t>
                </a:r>
              </a:p>
              <a:p>
                <a:pPr lvl="1"/>
                <a:r>
                  <a:rPr lang="en-GB" dirty="0"/>
                  <a:t>Multiple action and state pairs may yield the same observation</a:t>
                </a:r>
              </a:p>
              <a:p>
                <a:pPr lvl="1"/>
                <a:r>
                  <a:rPr lang="en-GB" dirty="0"/>
                  <a:t>Human’s belief update consists of all possible states that emit given observation and are valid considering previous belief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𝑢𝑝𝑑𝑎𝑡𝑒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𝑜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e>
                    </m:d>
                  </m:oMath>
                </a14:m>
                <a:endParaRPr lang="en-GB" dirty="0"/>
              </a:p>
              <a:p>
                <a:pPr lvl="1"/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ED6F95A-48ED-8946-80FF-D07997C5D71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1768" r="-11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B24CB22-9A4F-F54E-BCEA-006C9B2DA9E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6A506BC-EF8C-858E-7D3C-2AB1599EBC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71BE4A-9282-9D4D-A345-92E799CCC0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2C7DE4A-A8BB-5D4C-A114-A66257CFE570}"/>
              </a:ext>
            </a:extLst>
          </p:cNvPr>
          <p:cNvSpPr/>
          <p:nvPr/>
        </p:nvSpPr>
        <p:spPr>
          <a:xfrm>
            <a:off x="3810612" y="6417440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Kulkarni A, Srivastava S,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S. A unified framework for planning in adversarial and cooperative environments. In Proceedings of the AAAI 2019. </a:t>
            </a:r>
            <a:endParaRPr lang="en-GB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20207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3390F-BAC3-E640-A3EB-BE26D1471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Offline Goal Legibility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DC47D42-263F-AC4F-B48C-8B76CA5B28B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Example: Robot has to survey and treat a victim</a:t>
                </a:r>
              </a:p>
              <a:p>
                <a:pPr lvl="1"/>
                <a:r>
                  <a:rPr lang="en-GB" dirty="0"/>
                  <a:t>Has to convey which victim it is treating</a:t>
                </a:r>
              </a:p>
              <a:p>
                <a:r>
                  <a:rPr lang="en-GB" dirty="0"/>
                  <a:t>Key idea: Limit number of candidate goals (at most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GB" dirty="0"/>
                  <a:t> goals) possible in observer’s final belief</a:t>
                </a:r>
              </a:p>
              <a:p>
                <a:r>
                  <a:rPr lang="en-GB" dirty="0"/>
                  <a:t>Explores legible behaviour that satisfies predetermined amount of goal legibility, i.e., the plan is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-legible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DC47D42-263F-AC4F-B48C-8B76CA5B28B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955" t="-2486" r="-21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9D24739C-D835-6F48-9DD7-5289D0709C9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874A8420-D3C4-04A0-4D63-D6D63B73D2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8C2CC6-BCE8-7F4E-A7CF-A6A6002605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6A3E8E9-6856-CB44-86AB-F0BFE51EE948}"/>
              </a:ext>
            </a:extLst>
          </p:cNvPr>
          <p:cNvSpPr/>
          <p:nvPr/>
        </p:nvSpPr>
        <p:spPr>
          <a:xfrm>
            <a:off x="3810000" y="6417702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Kulkarni A, Srivastava S,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S. A unified framework for planning in adversarial and cooperative environments. In Proceedings of the AAAI 2019. </a:t>
            </a:r>
            <a:endParaRPr lang="en-GB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F1D9D4-C055-9944-A056-04C81A9385A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310" y="3644254"/>
            <a:ext cx="2277660" cy="216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0114822-21B9-8E4D-A738-9E9972E99E3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6930" y="3632288"/>
            <a:ext cx="2278140" cy="216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D7CA16-2D2F-EA4A-9B78-BFC170A8B08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61210" y="3632288"/>
            <a:ext cx="2278140" cy="2160000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39F1AFF3-1B41-AA42-952D-E9B58AA25C54}"/>
              </a:ext>
            </a:extLst>
          </p:cNvPr>
          <p:cNvSpPr/>
          <p:nvPr/>
        </p:nvSpPr>
        <p:spPr>
          <a:xfrm>
            <a:off x="4397829" y="4971096"/>
            <a:ext cx="424456" cy="1698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3707BAF-BEBF-3D40-B947-ADE919FFBDAD}"/>
              </a:ext>
            </a:extLst>
          </p:cNvPr>
          <p:cNvSpPr/>
          <p:nvPr/>
        </p:nvSpPr>
        <p:spPr>
          <a:xfrm>
            <a:off x="7415350" y="3632288"/>
            <a:ext cx="45719" cy="22736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D5BE9B53-5FFF-224D-B3F7-A2745DAF887C}"/>
              </a:ext>
            </a:extLst>
          </p:cNvPr>
          <p:cNvSpPr/>
          <p:nvPr/>
        </p:nvSpPr>
        <p:spPr>
          <a:xfrm rot="16200000">
            <a:off x="8736503" y="5392376"/>
            <a:ext cx="216000" cy="90000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4DE6738C-B529-0945-93F9-5A582168CD8A}"/>
              </a:ext>
            </a:extLst>
          </p:cNvPr>
          <p:cNvSpPr/>
          <p:nvPr/>
        </p:nvSpPr>
        <p:spPr>
          <a:xfrm>
            <a:off x="8545340" y="5545376"/>
            <a:ext cx="216000" cy="90000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510295D3-B05E-694A-9803-841D620D0E2C}"/>
              </a:ext>
            </a:extLst>
          </p:cNvPr>
          <p:cNvSpPr/>
          <p:nvPr/>
        </p:nvSpPr>
        <p:spPr>
          <a:xfrm rot="10800000">
            <a:off x="2791062" y="5551365"/>
            <a:ext cx="216000" cy="90000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FE801D4-D53E-CD4A-A2E8-73243AE4B5C0}"/>
              </a:ext>
            </a:extLst>
          </p:cNvPr>
          <p:cNvSpPr/>
          <p:nvPr/>
        </p:nvSpPr>
        <p:spPr>
          <a:xfrm>
            <a:off x="5138516" y="4708659"/>
            <a:ext cx="90000" cy="90000"/>
          </a:xfrm>
          <a:prstGeom prst="ellipse">
            <a:avLst/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FB7C84B-37A6-BF4B-9089-85893E33A9AA}"/>
              </a:ext>
            </a:extLst>
          </p:cNvPr>
          <p:cNvSpPr/>
          <p:nvPr/>
        </p:nvSpPr>
        <p:spPr>
          <a:xfrm>
            <a:off x="5137078" y="5117688"/>
            <a:ext cx="90000" cy="90000"/>
          </a:xfrm>
          <a:prstGeom prst="ellipse">
            <a:avLst/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1B714DD-9997-D945-A490-98945A54B6CA}"/>
              </a:ext>
            </a:extLst>
          </p:cNvPr>
          <p:cNvSpPr/>
          <p:nvPr/>
        </p:nvSpPr>
        <p:spPr>
          <a:xfrm>
            <a:off x="5978694" y="5533195"/>
            <a:ext cx="90000" cy="90000"/>
          </a:xfrm>
          <a:prstGeom prst="ellipse">
            <a:avLst/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EEC46A5-9EE0-734C-AAF6-881564043C98}"/>
              </a:ext>
            </a:extLst>
          </p:cNvPr>
          <p:cNvSpPr/>
          <p:nvPr/>
        </p:nvSpPr>
        <p:spPr>
          <a:xfrm>
            <a:off x="5548358" y="5533195"/>
            <a:ext cx="90000" cy="90000"/>
          </a:xfrm>
          <a:prstGeom prst="ellipse">
            <a:avLst/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7605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38F35-9F68-DD49-B443-E615FEB93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</a:t>
            </a:r>
            <a:r>
              <a:rPr lang="en-GB" b="1" i="1" dirty="0">
                <a:solidFill>
                  <a:schemeClr val="accent1"/>
                </a:solidFill>
              </a:rPr>
              <a:t>Predictable</a:t>
            </a:r>
            <a:r>
              <a:rPr lang="en-GB" dirty="0"/>
              <a:t> Behaviour?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DC07E2-3019-B941-A3F4-1E9CB56CC6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 human-robot teams, if robot’s behaviour cannot be anticipated by human, it can hamper team performance </a:t>
            </a:r>
          </a:p>
          <a:p>
            <a:r>
              <a:rPr lang="en-GB" dirty="0">
                <a:solidFill>
                  <a:schemeClr val="accent1"/>
                </a:solidFill>
              </a:rPr>
              <a:t>Predictable robot behaviours </a:t>
            </a:r>
            <a:r>
              <a:rPr lang="en-GB" dirty="0"/>
              <a:t>are </a:t>
            </a:r>
            <a:r>
              <a:rPr lang="en-GB" dirty="0">
                <a:solidFill>
                  <a:schemeClr val="accent1"/>
                </a:solidFill>
              </a:rPr>
              <a:t>easy for the human to understand</a:t>
            </a:r>
            <a:r>
              <a:rPr lang="en-GB" i="1" dirty="0"/>
              <a:t> </a:t>
            </a:r>
            <a:r>
              <a:rPr lang="en-GB" dirty="0"/>
              <a:t>and help in </a:t>
            </a:r>
            <a:r>
              <a:rPr lang="en-GB" dirty="0">
                <a:solidFill>
                  <a:schemeClr val="accent1"/>
                </a:solidFill>
              </a:rPr>
              <a:t>engendering trust in the robot</a:t>
            </a:r>
          </a:p>
          <a:p>
            <a:endParaRPr lang="en-GB" i="1" dirty="0"/>
          </a:p>
          <a:p>
            <a:r>
              <a:rPr lang="en-GB" i="1" dirty="0">
                <a:solidFill>
                  <a:srgbClr val="FFC000"/>
                </a:solidFill>
              </a:rPr>
              <a:t>Predictability and legibility are fundamentally different and often contradictory properties of motion </a:t>
            </a:r>
            <a:endParaRPr lang="en-GB" dirty="0">
              <a:solidFill>
                <a:srgbClr val="FFC000"/>
              </a:solidFill>
            </a:endParaRPr>
          </a:p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96D0A5-C251-C447-B3D3-95EE3204F52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A7CAD1-95F9-8E76-E706-58ECC0D953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F36613-80D8-4043-B804-1E6BF417DC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55898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C1305-9D5E-2544-AEFB-3BA6A979A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Predictable Behaviour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CDC22F-3602-524A-B641-945B9ED914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5" y="1665066"/>
            <a:ext cx="7778535" cy="4240848"/>
          </a:xfrm>
        </p:spPr>
        <p:txBody>
          <a:bodyPr>
            <a:normAutofit/>
          </a:bodyPr>
          <a:lstStyle/>
          <a:p>
            <a:r>
              <a:rPr lang="en-GB" dirty="0"/>
              <a:t>In general, involves a setting where </a:t>
            </a:r>
          </a:p>
          <a:p>
            <a:pPr lvl="1"/>
            <a:r>
              <a:rPr lang="en-GB" dirty="0"/>
              <a:t>Human knows start state and goal but does not know which plan will be executed </a:t>
            </a:r>
          </a:p>
          <a:p>
            <a:r>
              <a:rPr lang="en-GB" dirty="0"/>
              <a:t>Robot’s objective is to behave in a way that can be anticipated by the human</a:t>
            </a:r>
          </a:p>
          <a:p>
            <a:r>
              <a:rPr lang="en-GB" dirty="0"/>
              <a:t>Observer updates its belief on set of valid plans when it receives observations</a:t>
            </a:r>
          </a:p>
          <a:p>
            <a:r>
              <a:rPr lang="en-GB" dirty="0">
                <a:solidFill>
                  <a:schemeClr val="accent1"/>
                </a:solidFill>
              </a:rPr>
              <a:t>By synthesising predictable behaviour, robot reduces human’s uncertainty over possible behaviours</a:t>
            </a:r>
          </a:p>
          <a:p>
            <a:endParaRPr lang="en-GB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D6309CE-AF4C-B944-B5EB-D412604E98D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6101A3F3-9839-111D-5B1F-15D44EFFD0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319FE5-2821-7D4E-8F17-26E00CD4DE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36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20A77C-09C4-5744-856B-3B4666848A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27260" y="2958969"/>
            <a:ext cx="3104415" cy="2946945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C058417C-0325-ED48-97A7-940A0221331B}"/>
              </a:ext>
            </a:extLst>
          </p:cNvPr>
          <p:cNvSpPr/>
          <p:nvPr/>
        </p:nvSpPr>
        <p:spPr>
          <a:xfrm>
            <a:off x="10424073" y="5581126"/>
            <a:ext cx="324000" cy="111125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630940D1-E180-D041-ADC0-D1C693347C80}"/>
              </a:ext>
            </a:extLst>
          </p:cNvPr>
          <p:cNvSpPr/>
          <p:nvPr/>
        </p:nvSpPr>
        <p:spPr>
          <a:xfrm rot="16200000">
            <a:off x="10724599" y="4710504"/>
            <a:ext cx="324000" cy="111125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E95E435D-C519-5B42-8DCF-ECA42C2C4EF0}"/>
              </a:ext>
            </a:extLst>
          </p:cNvPr>
          <p:cNvSpPr/>
          <p:nvPr/>
        </p:nvSpPr>
        <p:spPr>
          <a:xfrm rot="16200000">
            <a:off x="10724599" y="4105266"/>
            <a:ext cx="324000" cy="111125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C0D2A2C1-E312-CB46-83C2-FEDC290607F9}"/>
              </a:ext>
            </a:extLst>
          </p:cNvPr>
          <p:cNvSpPr/>
          <p:nvPr/>
        </p:nvSpPr>
        <p:spPr>
          <a:xfrm rot="10800000">
            <a:off x="10442206" y="3846102"/>
            <a:ext cx="324000" cy="111125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D00CFEC9-C7F7-2843-A621-08E199F6A383}"/>
              </a:ext>
            </a:extLst>
          </p:cNvPr>
          <p:cNvSpPr/>
          <p:nvPr/>
        </p:nvSpPr>
        <p:spPr>
          <a:xfrm rot="16200000">
            <a:off x="10724599" y="5307125"/>
            <a:ext cx="324000" cy="111125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08593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70EE33-A934-394D-877A-3875304AE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Predictable Robot Motion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70B18F-572A-0641-AD20-9EA6867EA7E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Example: What trajectory will robot take?</a:t>
                </a:r>
              </a:p>
              <a:p>
                <a:r>
                  <a:rPr lang="en-GB" dirty="0"/>
                  <a:t>Human assumes that robot is rational and that it prefers short length trajectory</a:t>
                </a:r>
              </a:p>
              <a:p>
                <a:r>
                  <a:rPr lang="en-GB" dirty="0"/>
                  <a:t>Most predictable trajectory optimises path towards the goal </a:t>
                </a:r>
                <a:br>
                  <a:rPr lang="en-GB" dirty="0"/>
                </a:br>
                <a:r>
                  <a:rPr lang="en-GB" dirty="0"/>
                  <a:t>(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GB" dirty="0"/>
                  <a:t> cost function modelling human’s expectation)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argmin</m:t>
                              </m:r>
                            </m:e>
                            <m:lim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𝑡𝑟𝑎𝑗</m:t>
                              </m:r>
                            </m:lim>
                          </m:limLow>
                        </m:fName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d>
                            <m:d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𝑡𝑟𝑎𝑗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GB" dirty="0"/>
              </a:p>
              <a:p>
                <a:r>
                  <a:rPr lang="en-GB" dirty="0"/>
                  <a:t>There are two aspects of generating predictable motion: </a:t>
                </a:r>
              </a:p>
              <a:p>
                <a:pPr lvl="1"/>
                <a:r>
                  <a:rPr lang="en-GB" dirty="0"/>
                  <a:t>Learning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GB" dirty="0"/>
              </a:p>
              <a:p>
                <a:pPr lvl="1"/>
                <a:r>
                  <a:rPr lang="en-GB" dirty="0"/>
                  <a:t>Minimising </a:t>
                </a:r>
                <a14:m>
                  <m:oMath xmlns:m="http://schemas.openxmlformats.org/officeDocument/2006/math">
                    <m:r>
                      <a:rPr lang="en-GB" i="1" dirty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370B18F-572A-0641-AD20-9EA6867EA7E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DD983C-9231-EF40-B313-0329B4BB617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54A1CD9-63E4-2C24-2BCE-CAD2E3F9D3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883E1F-553B-774B-BA77-80C763E5DB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12F0E1-2F3B-3D4A-AB31-4B774B750112}"/>
              </a:ext>
            </a:extLst>
          </p:cNvPr>
          <p:cNvSpPr/>
          <p:nvPr/>
        </p:nvSpPr>
        <p:spPr>
          <a:xfrm>
            <a:off x="3561805" y="6459866"/>
            <a:ext cx="612648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Dragan AD, Lee KC, </a:t>
            </a:r>
            <a:r>
              <a:rPr lang="en-GB" sz="11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Srinivasa</a:t>
            </a:r>
            <a:r>
              <a:rPr lang="en-GB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</a:rPr>
              <a:t> SS. Legibility and predictability of robot motion. In Proceedings of HRI 2013. </a:t>
            </a:r>
            <a:endParaRPr lang="en-GB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6A3467-E3E2-6E40-A355-9F725309D6C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16975" y="3277014"/>
            <a:ext cx="3314700" cy="26289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A0F0358-01C8-2745-B9FF-B4CC57F61767}"/>
              </a:ext>
            </a:extLst>
          </p:cNvPr>
          <p:cNvCxnSpPr/>
          <p:nvPr/>
        </p:nvCxnSpPr>
        <p:spPr>
          <a:xfrm flipV="1">
            <a:off x="9713201" y="3888698"/>
            <a:ext cx="272716" cy="1529347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08478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F52B0C4-EE12-F04F-9737-8F87A39214C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GB" dirty="0"/>
                  <a:t>-Predictability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CF52B0C4-EE12-F04F-9737-8F87A39214C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885" t="-6522" b="-2391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FE12D3-F1BA-BA44-9205-94B50C8AF94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7060750" cy="4240848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Key idea: first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GB" dirty="0"/>
                  <a:t> actions should foreshadow rest of actions</a:t>
                </a:r>
              </a:p>
              <a:p>
                <a:r>
                  <a:rPr lang="en-GB" dirty="0"/>
                  <a:t>Example: What route would the robot take to survey the rooms? </a:t>
                </a:r>
              </a:p>
              <a:p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GB" dirty="0"/>
                  <a:t>-predictability score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GB" dirty="0"/>
                  <a:t> = probability of sequence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…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GB" dirty="0"/>
                  <a:t>, given start state, goal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…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de-DE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GB" dirty="0"/>
                  <a:t>-predictable planner finds action sequence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𝒂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en-GB" dirty="0"/>
                  <a:t> such that </a:t>
                </a:r>
              </a:p>
              <a:p>
                <a:pPr marL="2668588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  <m:sup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de-DE" b="0" i="0" smtClean="0">
                                  <a:latin typeface="Cambria Math" panose="02040503050406030204" pitchFamily="18" charset="0"/>
                                </a:rPr>
                                <m:t>argmax</m:t>
                              </m:r>
                            </m:e>
                            <m:lim>
                              <m:r>
                                <a:rPr lang="de-DE" b="1" i="1" smtClean="0"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</m:t>
                              </m:r>
                              <m:r>
                                <a:rPr lang="de-DE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lim>
                          </m:limLow>
                        </m:fName>
                        <m:e>
                          <m:sSub>
                            <m:sSubPr>
                              <m:ctrlP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de-DE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b="1" i="1" smtClean="0">
                              <a:latin typeface="Cambria Math" panose="02040503050406030204" pitchFamily="18" charset="0"/>
                            </a:rPr>
                            <m:t>𝒂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CFE12D3-F1BA-BA44-9205-94B50C8AF9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7060750" cy="4240848"/>
              </a:xfrm>
              <a:blipFill>
                <a:blip r:embed="rId4"/>
                <a:stretch>
                  <a:fillRect l="-2513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0EE7C43-D048-0940-8212-F465B1E7C0E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26" name="Footer Placeholder 25">
            <a:extLst>
              <a:ext uri="{FF2B5EF4-FFF2-40B4-BE49-F238E27FC236}">
                <a16:creationId xmlns:a16="http://schemas.microsoft.com/office/drawing/2014/main" id="{6EFC7236-4238-97F4-ABE0-67E498C7BC0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B679BB-D105-094D-8936-65A1E7FB1B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38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90C6E9-3042-2442-A99D-A2361834468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20953" y="1661468"/>
            <a:ext cx="1952111" cy="161802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8B1EA70-F2E6-8D49-89C2-D97CC0F1D961}"/>
              </a:ext>
            </a:extLst>
          </p:cNvPr>
          <p:cNvSpPr/>
          <p:nvPr/>
        </p:nvSpPr>
        <p:spPr>
          <a:xfrm>
            <a:off x="3810612" y="6384782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Fisac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JF, Liu C, Hamrick JB, Sastry SS, Hedrick JK, Griffiths TL, Dragan AD. Generating plans that predict themselves. In Proceedings of WAFR 2016. </a:t>
            </a:r>
            <a:endParaRPr lang="en-GB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69FA150-3DB4-8D43-9EB7-C54A3C4CAFD1}"/>
              </a:ext>
            </a:extLst>
          </p:cNvPr>
          <p:cNvGrpSpPr/>
          <p:nvPr/>
        </p:nvGrpSpPr>
        <p:grpSpPr>
          <a:xfrm>
            <a:off x="7620953" y="4283795"/>
            <a:ext cx="1952111" cy="1618025"/>
            <a:chOff x="352128" y="4690725"/>
            <a:chExt cx="1952111" cy="161802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4163C89-9E45-BA43-87CF-C7A386106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52128" y="4690725"/>
              <a:ext cx="1952111" cy="1618025"/>
            </a:xfrm>
            <a:prstGeom prst="rect">
              <a:avLst/>
            </a:prstGeom>
          </p:spPr>
        </p:pic>
        <p:sp>
          <p:nvSpPr>
            <p:cNvPr id="11" name="Right Arrow 10">
              <a:extLst>
                <a:ext uri="{FF2B5EF4-FFF2-40B4-BE49-F238E27FC236}">
                  <a16:creationId xmlns:a16="http://schemas.microsoft.com/office/drawing/2014/main" id="{59D31356-F116-CF45-94E0-92C477B845E0}"/>
                </a:ext>
              </a:extLst>
            </p:cNvPr>
            <p:cNvSpPr/>
            <p:nvPr/>
          </p:nvSpPr>
          <p:spPr>
            <a:xfrm>
              <a:off x="1412705" y="6078199"/>
              <a:ext cx="180000" cy="72000"/>
            </a:xfrm>
            <a:prstGeom prst="rightArrow">
              <a:avLst>
                <a:gd name="adj1" fmla="val 50000"/>
                <a:gd name="adj2" fmla="val 81428"/>
              </a:avLst>
            </a:prstGeom>
            <a:solidFill>
              <a:srgbClr val="0070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B25F2DC-9B58-9E48-8875-97738DCDE41E}"/>
              </a:ext>
            </a:extLst>
          </p:cNvPr>
          <p:cNvGrpSpPr/>
          <p:nvPr/>
        </p:nvGrpSpPr>
        <p:grpSpPr>
          <a:xfrm>
            <a:off x="9872361" y="1661468"/>
            <a:ext cx="1944240" cy="1618025"/>
            <a:chOff x="1884000" y="3072701"/>
            <a:chExt cx="1944240" cy="161802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FD40D7D-4F2D-0843-9C11-0349D13A6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884000" y="3072701"/>
              <a:ext cx="1944240" cy="1618025"/>
            </a:xfrm>
            <a:prstGeom prst="rect">
              <a:avLst/>
            </a:prstGeom>
          </p:spPr>
        </p:pic>
        <p:sp>
          <p:nvSpPr>
            <p:cNvPr id="13" name="Right Arrow 12">
              <a:extLst>
                <a:ext uri="{FF2B5EF4-FFF2-40B4-BE49-F238E27FC236}">
                  <a16:creationId xmlns:a16="http://schemas.microsoft.com/office/drawing/2014/main" id="{5E6B4B3F-AF03-384B-B811-6224A6D33581}"/>
                </a:ext>
              </a:extLst>
            </p:cNvPr>
            <p:cNvSpPr/>
            <p:nvPr/>
          </p:nvSpPr>
          <p:spPr>
            <a:xfrm>
              <a:off x="2922710" y="4467743"/>
              <a:ext cx="162000" cy="64800"/>
            </a:xfrm>
            <a:prstGeom prst="rightArrow">
              <a:avLst>
                <a:gd name="adj1" fmla="val 50000"/>
                <a:gd name="adj2" fmla="val 81428"/>
              </a:avLst>
            </a:prstGeom>
            <a:pattFill prst="wdUpDiag">
              <a:fgClr>
                <a:schemeClr val="bg1"/>
              </a:fgClr>
              <a:bgClr>
                <a:srgbClr val="FFC000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ight Arrow 15">
              <a:extLst>
                <a:ext uri="{FF2B5EF4-FFF2-40B4-BE49-F238E27FC236}">
                  <a16:creationId xmlns:a16="http://schemas.microsoft.com/office/drawing/2014/main" id="{0783A6BC-AD6C-B749-AFD1-016BD42639A4}"/>
                </a:ext>
              </a:extLst>
            </p:cNvPr>
            <p:cNvSpPr/>
            <p:nvPr/>
          </p:nvSpPr>
          <p:spPr>
            <a:xfrm rot="10800000">
              <a:off x="2560760" y="4467743"/>
              <a:ext cx="162000" cy="64800"/>
            </a:xfrm>
            <a:prstGeom prst="rightArrow">
              <a:avLst>
                <a:gd name="adj1" fmla="val 50000"/>
                <a:gd name="adj2" fmla="val 81428"/>
              </a:avLst>
            </a:prstGeom>
            <a:pattFill prst="wdUpDiag">
              <a:fgClr>
                <a:schemeClr val="bg1"/>
              </a:fgClr>
              <a:bgClr>
                <a:srgbClr val="FFC000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ight Arrow 16">
              <a:extLst>
                <a:ext uri="{FF2B5EF4-FFF2-40B4-BE49-F238E27FC236}">
                  <a16:creationId xmlns:a16="http://schemas.microsoft.com/office/drawing/2014/main" id="{366FE1AD-FCFA-FA49-A23E-9F2F8FC57454}"/>
                </a:ext>
              </a:extLst>
            </p:cNvPr>
            <p:cNvSpPr/>
            <p:nvPr/>
          </p:nvSpPr>
          <p:spPr>
            <a:xfrm rot="16200000">
              <a:off x="2738783" y="4248668"/>
              <a:ext cx="162000" cy="64800"/>
            </a:xfrm>
            <a:prstGeom prst="rightArrow">
              <a:avLst>
                <a:gd name="adj1" fmla="val 50000"/>
                <a:gd name="adj2" fmla="val 81428"/>
              </a:avLst>
            </a:prstGeom>
            <a:pattFill prst="wdUpDiag">
              <a:fgClr>
                <a:schemeClr val="bg1"/>
              </a:fgClr>
              <a:bgClr>
                <a:srgbClr val="FFC000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978EDEE-3603-6A4A-9377-905E5275C09B}"/>
              </a:ext>
            </a:extLst>
          </p:cNvPr>
          <p:cNvGrpSpPr/>
          <p:nvPr/>
        </p:nvGrpSpPr>
        <p:grpSpPr>
          <a:xfrm>
            <a:off x="9887056" y="4294099"/>
            <a:ext cx="1944619" cy="1611815"/>
            <a:chOff x="2450662" y="4696935"/>
            <a:chExt cx="1944619" cy="161181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6A8BEED-3A5E-A440-B40A-3883A6141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450662" y="4696935"/>
              <a:ext cx="1944619" cy="1611815"/>
            </a:xfrm>
            <a:prstGeom prst="rect">
              <a:avLst/>
            </a:prstGeom>
          </p:spPr>
        </p:pic>
        <p:sp>
          <p:nvSpPr>
            <p:cNvPr id="12" name="Right Arrow 11">
              <a:extLst>
                <a:ext uri="{FF2B5EF4-FFF2-40B4-BE49-F238E27FC236}">
                  <a16:creationId xmlns:a16="http://schemas.microsoft.com/office/drawing/2014/main" id="{D313D9B2-C7A4-1D44-BB68-0E4842EBDA3F}"/>
                </a:ext>
              </a:extLst>
            </p:cNvPr>
            <p:cNvSpPr/>
            <p:nvPr/>
          </p:nvSpPr>
          <p:spPr>
            <a:xfrm>
              <a:off x="3503650" y="6081399"/>
              <a:ext cx="180000" cy="72000"/>
            </a:xfrm>
            <a:prstGeom prst="rightArrow">
              <a:avLst>
                <a:gd name="adj1" fmla="val 50000"/>
                <a:gd name="adj2" fmla="val 81428"/>
              </a:avLst>
            </a:prstGeom>
            <a:solidFill>
              <a:srgbClr val="0070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ight Arrow 17">
              <a:extLst>
                <a:ext uri="{FF2B5EF4-FFF2-40B4-BE49-F238E27FC236}">
                  <a16:creationId xmlns:a16="http://schemas.microsoft.com/office/drawing/2014/main" id="{97640CA6-1417-A14A-AF53-622FCDAD0B9A}"/>
                </a:ext>
              </a:extLst>
            </p:cNvPr>
            <p:cNvSpPr/>
            <p:nvPr/>
          </p:nvSpPr>
          <p:spPr>
            <a:xfrm rot="16200000">
              <a:off x="3626475" y="5930650"/>
              <a:ext cx="180000" cy="72000"/>
            </a:xfrm>
            <a:prstGeom prst="rightArrow">
              <a:avLst>
                <a:gd name="adj1" fmla="val 50000"/>
                <a:gd name="adj2" fmla="val 81428"/>
              </a:avLst>
            </a:prstGeom>
            <a:pattFill prst="wdUpDiag">
              <a:fgClr>
                <a:schemeClr val="bg1"/>
              </a:fgClr>
              <a:bgClr>
                <a:srgbClr val="0070BF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ight Arrow 18">
              <a:extLst>
                <a:ext uri="{FF2B5EF4-FFF2-40B4-BE49-F238E27FC236}">
                  <a16:creationId xmlns:a16="http://schemas.microsoft.com/office/drawing/2014/main" id="{02DF90AB-78E7-5242-A880-B5689C324E7A}"/>
                </a:ext>
              </a:extLst>
            </p:cNvPr>
            <p:cNvSpPr/>
            <p:nvPr/>
          </p:nvSpPr>
          <p:spPr>
            <a:xfrm rot="16200000">
              <a:off x="3626475" y="5544212"/>
              <a:ext cx="180000" cy="72000"/>
            </a:xfrm>
            <a:prstGeom prst="rightArrow">
              <a:avLst>
                <a:gd name="adj1" fmla="val 50000"/>
                <a:gd name="adj2" fmla="val 81428"/>
              </a:avLst>
            </a:prstGeom>
            <a:pattFill prst="wdUpDiag">
              <a:fgClr>
                <a:schemeClr val="bg1"/>
              </a:fgClr>
              <a:bgClr>
                <a:srgbClr val="0070BF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ight Arrow 19">
              <a:extLst>
                <a:ext uri="{FF2B5EF4-FFF2-40B4-BE49-F238E27FC236}">
                  <a16:creationId xmlns:a16="http://schemas.microsoft.com/office/drawing/2014/main" id="{7D1CA301-0A40-AA4F-B931-EC6B2C725F3F}"/>
                </a:ext>
              </a:extLst>
            </p:cNvPr>
            <p:cNvSpPr/>
            <p:nvPr/>
          </p:nvSpPr>
          <p:spPr>
            <a:xfrm rot="16200000">
              <a:off x="3626475" y="5194022"/>
              <a:ext cx="180000" cy="72000"/>
            </a:xfrm>
            <a:prstGeom prst="rightArrow">
              <a:avLst>
                <a:gd name="adj1" fmla="val 50000"/>
                <a:gd name="adj2" fmla="val 81428"/>
              </a:avLst>
            </a:prstGeom>
            <a:pattFill prst="wdUpDiag">
              <a:fgClr>
                <a:schemeClr val="bg1"/>
              </a:fgClr>
              <a:bgClr>
                <a:srgbClr val="0070BF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ight Arrow 20">
              <a:extLst>
                <a:ext uri="{FF2B5EF4-FFF2-40B4-BE49-F238E27FC236}">
                  <a16:creationId xmlns:a16="http://schemas.microsoft.com/office/drawing/2014/main" id="{E7D84732-E2B6-724D-8275-C492CCB1D566}"/>
                </a:ext>
              </a:extLst>
            </p:cNvPr>
            <p:cNvSpPr/>
            <p:nvPr/>
          </p:nvSpPr>
          <p:spPr>
            <a:xfrm rot="10800000">
              <a:off x="3464550" y="5028950"/>
              <a:ext cx="180000" cy="72000"/>
            </a:xfrm>
            <a:prstGeom prst="rightArrow">
              <a:avLst>
                <a:gd name="adj1" fmla="val 50000"/>
                <a:gd name="adj2" fmla="val 81428"/>
              </a:avLst>
            </a:prstGeom>
            <a:pattFill prst="wdUpDiag">
              <a:fgClr>
                <a:schemeClr val="bg1"/>
              </a:fgClr>
              <a:bgClr>
                <a:srgbClr val="0070BF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ight Arrow 21">
              <a:extLst>
                <a:ext uri="{FF2B5EF4-FFF2-40B4-BE49-F238E27FC236}">
                  <a16:creationId xmlns:a16="http://schemas.microsoft.com/office/drawing/2014/main" id="{F362E3F5-286E-EE4F-AB39-AA72D7317A80}"/>
                </a:ext>
              </a:extLst>
            </p:cNvPr>
            <p:cNvSpPr/>
            <p:nvPr/>
          </p:nvSpPr>
          <p:spPr>
            <a:xfrm rot="10800000">
              <a:off x="3117788" y="5046556"/>
              <a:ext cx="180000" cy="72000"/>
            </a:xfrm>
            <a:prstGeom prst="rightArrow">
              <a:avLst>
                <a:gd name="adj1" fmla="val 50000"/>
                <a:gd name="adj2" fmla="val 81428"/>
              </a:avLst>
            </a:prstGeom>
            <a:pattFill prst="wdUpDiag">
              <a:fgClr>
                <a:schemeClr val="bg1"/>
              </a:fgClr>
              <a:bgClr>
                <a:srgbClr val="0070BF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ight Arrow 22">
              <a:extLst>
                <a:ext uri="{FF2B5EF4-FFF2-40B4-BE49-F238E27FC236}">
                  <a16:creationId xmlns:a16="http://schemas.microsoft.com/office/drawing/2014/main" id="{63302E87-5BA3-8D45-976E-1CA0BAE918FB}"/>
                </a:ext>
              </a:extLst>
            </p:cNvPr>
            <p:cNvSpPr/>
            <p:nvPr/>
          </p:nvSpPr>
          <p:spPr>
            <a:xfrm rot="10800000">
              <a:off x="2737210" y="5049731"/>
              <a:ext cx="180000" cy="72000"/>
            </a:xfrm>
            <a:prstGeom prst="rightArrow">
              <a:avLst>
                <a:gd name="adj1" fmla="val 50000"/>
                <a:gd name="adj2" fmla="val 81428"/>
              </a:avLst>
            </a:prstGeom>
            <a:pattFill prst="wdUpDiag">
              <a:fgClr>
                <a:schemeClr val="bg1"/>
              </a:fgClr>
              <a:bgClr>
                <a:srgbClr val="0070BF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ight Arrow 23">
              <a:extLst>
                <a:ext uri="{FF2B5EF4-FFF2-40B4-BE49-F238E27FC236}">
                  <a16:creationId xmlns:a16="http://schemas.microsoft.com/office/drawing/2014/main" id="{78C5823E-D77B-A946-A7F2-FE3782DCCC8C}"/>
                </a:ext>
              </a:extLst>
            </p:cNvPr>
            <p:cNvSpPr/>
            <p:nvPr/>
          </p:nvSpPr>
          <p:spPr>
            <a:xfrm rot="5400000">
              <a:off x="2557492" y="5204121"/>
              <a:ext cx="180000" cy="72000"/>
            </a:xfrm>
            <a:prstGeom prst="rightArrow">
              <a:avLst>
                <a:gd name="adj1" fmla="val 50000"/>
                <a:gd name="adj2" fmla="val 81428"/>
              </a:avLst>
            </a:prstGeom>
            <a:pattFill prst="wdUpDiag">
              <a:fgClr>
                <a:schemeClr val="bg1"/>
              </a:fgClr>
              <a:bgClr>
                <a:srgbClr val="0070BF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ight Arrow 24">
              <a:extLst>
                <a:ext uri="{FF2B5EF4-FFF2-40B4-BE49-F238E27FC236}">
                  <a16:creationId xmlns:a16="http://schemas.microsoft.com/office/drawing/2014/main" id="{98D1910A-FA44-A24D-8D21-0046CB436A11}"/>
                </a:ext>
              </a:extLst>
            </p:cNvPr>
            <p:cNvSpPr/>
            <p:nvPr/>
          </p:nvSpPr>
          <p:spPr>
            <a:xfrm rot="5400000">
              <a:off x="2557492" y="5575962"/>
              <a:ext cx="180000" cy="72000"/>
            </a:xfrm>
            <a:prstGeom prst="rightArrow">
              <a:avLst>
                <a:gd name="adj1" fmla="val 50000"/>
                <a:gd name="adj2" fmla="val 81428"/>
              </a:avLst>
            </a:prstGeom>
            <a:pattFill prst="wdUpDiag">
              <a:fgClr>
                <a:schemeClr val="bg1"/>
              </a:fgClr>
              <a:bgClr>
                <a:srgbClr val="0070BF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71877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47710-68B1-6843-A1B1-EF69E9C19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Offline Plan Predictability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495E0-2470-9D4A-81F2-096043300C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Assume offline setting </a:t>
            </a:r>
          </a:p>
          <a:p>
            <a:pPr lvl="1"/>
            <a:r>
              <a:rPr lang="en-GB" dirty="0"/>
              <a:t>Human has partial observability</a:t>
            </a:r>
          </a:p>
          <a:p>
            <a:pPr lvl="1"/>
            <a:r>
              <a:rPr lang="en-GB" dirty="0"/>
              <a:t>Belief update performed after receiving all observations</a:t>
            </a:r>
          </a:p>
          <a:p>
            <a:r>
              <a:rPr lang="en-GB" dirty="0"/>
              <a:t>Human guesses robot’s actions based on plans that </a:t>
            </a:r>
          </a:p>
          <a:p>
            <a:pPr lvl="1"/>
            <a:r>
              <a:rPr lang="en-GB" dirty="0"/>
              <a:t>Are consistent with observation sequence </a:t>
            </a:r>
          </a:p>
          <a:p>
            <a:pPr lvl="1"/>
            <a:r>
              <a:rPr lang="en-GB" dirty="0"/>
              <a:t>Achieve goal</a:t>
            </a:r>
          </a:p>
          <a:p>
            <a:r>
              <a:rPr lang="en-GB" dirty="0"/>
              <a:t>Generalises the problem of conveying actions to observer</a:t>
            </a:r>
          </a:p>
          <a:p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6DA1D8-A213-014B-B9D3-E34E1A7D15C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B53FA339-9CE4-4ED9-6E8D-6133155698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3BDF31-3E0C-6F4D-BA19-5C31CCCC64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39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615F93-938B-194A-A29A-7F9080148525}"/>
              </a:ext>
            </a:extLst>
          </p:cNvPr>
          <p:cNvSpPr/>
          <p:nvPr/>
        </p:nvSpPr>
        <p:spPr>
          <a:xfrm>
            <a:off x="3810612" y="6420225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Kulkarni A, Srivastava S,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S. A unified framework for planning in adversarial and cooperative environments. In Proceedings of the AAAI 2019. </a:t>
            </a:r>
            <a:endParaRPr lang="en-GB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97D57A3-0526-03AE-9BF7-949FC4953316}"/>
              </a:ext>
            </a:extLst>
          </p:cNvPr>
          <p:cNvGrpSpPr/>
          <p:nvPr/>
        </p:nvGrpSpPr>
        <p:grpSpPr>
          <a:xfrm>
            <a:off x="8736478" y="3451865"/>
            <a:ext cx="3095197" cy="2454049"/>
            <a:chOff x="7192347" y="3667602"/>
            <a:chExt cx="3095197" cy="245404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BC5555F-7E45-AA47-9609-6083859A0B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192347" y="3667602"/>
              <a:ext cx="3095197" cy="2454049"/>
            </a:xfrm>
            <a:prstGeom prst="rect">
              <a:avLst/>
            </a:prstGeom>
          </p:spPr>
        </p:pic>
        <p:sp>
          <p:nvSpPr>
            <p:cNvPr id="8" name="Right Arrow 7">
              <a:extLst>
                <a:ext uri="{FF2B5EF4-FFF2-40B4-BE49-F238E27FC236}">
                  <a16:creationId xmlns:a16="http://schemas.microsoft.com/office/drawing/2014/main" id="{AF38AF18-6730-E445-8ED5-6CF57E67FFCB}"/>
                </a:ext>
              </a:extLst>
            </p:cNvPr>
            <p:cNvSpPr/>
            <p:nvPr/>
          </p:nvSpPr>
          <p:spPr>
            <a:xfrm>
              <a:off x="8823251" y="5790932"/>
              <a:ext cx="324000" cy="111125"/>
            </a:xfrm>
            <a:prstGeom prst="rightArrow">
              <a:avLst>
                <a:gd name="adj1" fmla="val 50000"/>
                <a:gd name="adj2" fmla="val 81428"/>
              </a:avLst>
            </a:prstGeom>
            <a:solidFill>
              <a:srgbClr val="0070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ight Arrow 8">
              <a:extLst>
                <a:ext uri="{FF2B5EF4-FFF2-40B4-BE49-F238E27FC236}">
                  <a16:creationId xmlns:a16="http://schemas.microsoft.com/office/drawing/2014/main" id="{15B30B31-1D7F-CB4C-89E9-6D9A9CF6AE7C}"/>
                </a:ext>
              </a:extLst>
            </p:cNvPr>
            <p:cNvSpPr/>
            <p:nvPr/>
          </p:nvSpPr>
          <p:spPr>
            <a:xfrm rot="10800000">
              <a:off x="8157503" y="5790932"/>
              <a:ext cx="324000" cy="111125"/>
            </a:xfrm>
            <a:prstGeom prst="rightArrow">
              <a:avLst>
                <a:gd name="adj1" fmla="val 50000"/>
                <a:gd name="adj2" fmla="val 81428"/>
              </a:avLst>
            </a:prstGeom>
            <a:solidFill>
              <a:srgbClr val="0070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ight Arrow 9">
              <a:extLst>
                <a:ext uri="{FF2B5EF4-FFF2-40B4-BE49-F238E27FC236}">
                  <a16:creationId xmlns:a16="http://schemas.microsoft.com/office/drawing/2014/main" id="{42C57359-176E-E443-A758-6D37C17099B8}"/>
                </a:ext>
              </a:extLst>
            </p:cNvPr>
            <p:cNvSpPr/>
            <p:nvPr/>
          </p:nvSpPr>
          <p:spPr>
            <a:xfrm rot="16200000">
              <a:off x="8494882" y="5441442"/>
              <a:ext cx="324000" cy="111125"/>
            </a:xfrm>
            <a:prstGeom prst="rightArrow">
              <a:avLst>
                <a:gd name="adj1" fmla="val 50000"/>
                <a:gd name="adj2" fmla="val 81428"/>
              </a:avLst>
            </a:prstGeom>
            <a:solidFill>
              <a:srgbClr val="0070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5360789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8B44C-14EE-6A42-A864-5D08EAC2D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Outline: Human-awareness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062D5-19E1-9A42-A93E-A750A7277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b="1" i="1" dirty="0">
                <a:solidFill>
                  <a:schemeClr val="accent1"/>
                </a:solidFill>
              </a:rPr>
              <a:t>Mental Models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Human-aware agent</a:t>
            </a:r>
          </a:p>
          <a:p>
            <a:pPr marL="0" indent="0">
              <a:buNone/>
            </a:pPr>
            <a:r>
              <a:rPr lang="en-GB" i="1" dirty="0"/>
              <a:t>Interpretable Behaviour</a:t>
            </a:r>
          </a:p>
          <a:p>
            <a:pPr lvl="1"/>
            <a:r>
              <a:rPr lang="en-GB" dirty="0"/>
              <a:t>Explicability</a:t>
            </a:r>
          </a:p>
          <a:p>
            <a:pPr lvl="1"/>
            <a:r>
              <a:rPr lang="en-GB" dirty="0"/>
              <a:t>Legibility</a:t>
            </a:r>
          </a:p>
          <a:p>
            <a:pPr lvl="1"/>
            <a:r>
              <a:rPr lang="en-GB" dirty="0"/>
              <a:t>Predictability</a:t>
            </a:r>
          </a:p>
          <a:p>
            <a:pPr marL="0" indent="0">
              <a:buNone/>
            </a:pPr>
            <a:r>
              <a:rPr lang="en-GB" i="1" dirty="0"/>
              <a:t>Explanations</a:t>
            </a:r>
          </a:p>
          <a:p>
            <a:pPr lvl="1"/>
            <a:r>
              <a:rPr lang="en-GB" dirty="0"/>
              <a:t>Model reconciliation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CD28E7-2BAE-A840-8239-D5D7339F6CA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A31C92-BF5A-B01F-0F4B-7A190B4F10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9573F-A750-0848-94BC-D1509B1CF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51598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547710-68B1-6843-A1B1-EF69E9C19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Offline Plan Predictability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B9495E0-2470-9D4A-81F2-096043300CF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8631511" cy="4240848"/>
              </a:xfrm>
            </p:spPr>
            <p:txBody>
              <a:bodyPr>
                <a:normAutofit/>
              </a:bodyPr>
              <a:lstStyle/>
              <a:p>
                <a:r>
                  <a:rPr lang="en-GB" dirty="0"/>
                  <a:t>Example:</a:t>
                </a:r>
              </a:p>
              <a:p>
                <a:pPr lvl="1"/>
                <a:r>
                  <a:rPr lang="en-GB" dirty="0"/>
                  <a:t>Robot has to perform triage</a:t>
                </a:r>
              </a:p>
              <a:p>
                <a:pPr lvl="1"/>
                <a:r>
                  <a:rPr lang="en-GB" dirty="0"/>
                  <a:t>Which med kit should the robot pick? </a:t>
                </a:r>
              </a:p>
              <a:p>
                <a:r>
                  <a:rPr lang="en-GB" dirty="0"/>
                  <a:t>Solution: Generate a plan whose observation sequence is associated with </a:t>
                </a:r>
              </a:p>
              <a:p>
                <a:pPr lvl="1"/>
                <a:r>
                  <a:rPr lang="en-GB" dirty="0"/>
                  <a:t>At least 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i="1" dirty="0"/>
                  <a:t> </a:t>
                </a:r>
                <a:r>
                  <a:rPr lang="en-GB" dirty="0"/>
                  <a:t>plans to the same goal, </a:t>
                </a:r>
              </a:p>
              <a:p>
                <a:pPr lvl="1"/>
                <a:r>
                  <a:rPr lang="en-GB" dirty="0"/>
                  <a:t>And the plans have high similarity. </a:t>
                </a:r>
              </a:p>
              <a:p>
                <a:pPr lvl="1"/>
                <a:r>
                  <a:rPr lang="en-GB" dirty="0">
                    <a:solidFill>
                      <a:schemeClr val="accent1"/>
                    </a:solidFill>
                  </a:rPr>
                  <a:t>i.e.,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 plans that are at most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 distance from each other –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GB" dirty="0">
                    <a:solidFill>
                      <a:schemeClr val="accent1"/>
                    </a:solidFill>
                  </a:rPr>
                  <a:t>-similar plans</a:t>
                </a:r>
                <a:endParaRPr lang="en-GB" dirty="0"/>
              </a:p>
              <a:p>
                <a:r>
                  <a:rPr lang="en-GB" dirty="0"/>
                  <a:t>Using plan distance metrics</a:t>
                </a:r>
              </a:p>
              <a:p>
                <a:pPr lvl="1"/>
                <a:r>
                  <a:rPr lang="en-GB" dirty="0"/>
                  <a:t>Action set distance gives the number of similar actions given two plans </a:t>
                </a:r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B9495E0-2470-9D4A-81F2-096043300CF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8631511" cy="4240848"/>
              </a:xfrm>
              <a:blipFill>
                <a:blip r:embed="rId2"/>
                <a:stretch>
                  <a:fillRect l="-2059" t="-2985" r="-147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E5600E0-0F6C-C24F-8909-6BD52120F4F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0129F08-76AF-C116-B481-52BEE16D1B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3BDF31-3E0C-6F4D-BA19-5C31CCCC64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E615F93-938B-194A-A29A-7F9080148525}"/>
              </a:ext>
            </a:extLst>
          </p:cNvPr>
          <p:cNvSpPr/>
          <p:nvPr/>
        </p:nvSpPr>
        <p:spPr>
          <a:xfrm>
            <a:off x="3810612" y="6420225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Kulkarni A, Srivastava S,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S. A unified framework for planning in adversarial and cooperative environments. In Proceedings of the AAAI 2019. </a:t>
            </a:r>
            <a:endParaRPr lang="en-GB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07254DC-DACA-6D48-8D46-2D8F87ADAAC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35636" y="3745914"/>
            <a:ext cx="2721794" cy="216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BC7B3E-F723-264A-952D-800F04AF7A2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29253" y="1480198"/>
            <a:ext cx="2702422" cy="2160000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0EB77482-7FBD-CD4E-BEA6-102862AE32B9}"/>
              </a:ext>
            </a:extLst>
          </p:cNvPr>
          <p:cNvSpPr/>
          <p:nvPr/>
        </p:nvSpPr>
        <p:spPr>
          <a:xfrm rot="10800000">
            <a:off x="10026033" y="5588486"/>
            <a:ext cx="270000" cy="108000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70EA2A72-77D2-9648-9E2F-ABDF0718E430}"/>
              </a:ext>
            </a:extLst>
          </p:cNvPr>
          <p:cNvSpPr/>
          <p:nvPr/>
        </p:nvSpPr>
        <p:spPr>
          <a:xfrm rot="10800000">
            <a:off x="10050246" y="5108497"/>
            <a:ext cx="270000" cy="108000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05A2D9FA-7010-EC44-A37C-F4BB27CC0E5C}"/>
              </a:ext>
            </a:extLst>
          </p:cNvPr>
          <p:cNvSpPr/>
          <p:nvPr/>
        </p:nvSpPr>
        <p:spPr>
          <a:xfrm rot="16200000">
            <a:off x="10289283" y="5321999"/>
            <a:ext cx="270000" cy="108000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B453611C-D40C-0B41-960D-67BDD94DFAF5}"/>
              </a:ext>
            </a:extLst>
          </p:cNvPr>
          <p:cNvSpPr/>
          <p:nvPr/>
        </p:nvSpPr>
        <p:spPr>
          <a:xfrm rot="16200000">
            <a:off x="9764407" y="5360211"/>
            <a:ext cx="270000" cy="108000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273D5FC8-4322-DC4D-8FB2-91AFB9C03E05}"/>
              </a:ext>
            </a:extLst>
          </p:cNvPr>
          <p:cNvSpPr/>
          <p:nvPr/>
        </p:nvSpPr>
        <p:spPr>
          <a:xfrm rot="16200000">
            <a:off x="9757035" y="4836160"/>
            <a:ext cx="270000" cy="108000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0B3025B8-E175-B24F-A0AB-0614913F674B}"/>
              </a:ext>
            </a:extLst>
          </p:cNvPr>
          <p:cNvSpPr/>
          <p:nvPr/>
        </p:nvSpPr>
        <p:spPr>
          <a:xfrm rot="16200000">
            <a:off x="9758209" y="4378198"/>
            <a:ext cx="270000" cy="108000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59C9054B-B5B9-8A49-B25E-0BB907E9D139}"/>
              </a:ext>
            </a:extLst>
          </p:cNvPr>
          <p:cNvSpPr/>
          <p:nvPr/>
        </p:nvSpPr>
        <p:spPr>
          <a:xfrm rot="10800000">
            <a:off x="9485262" y="4238924"/>
            <a:ext cx="270000" cy="108000"/>
          </a:xfrm>
          <a:prstGeom prst="rightArrow">
            <a:avLst>
              <a:gd name="adj1" fmla="val 50000"/>
              <a:gd name="adj2" fmla="val 81428"/>
            </a:avLst>
          </a:prstGeom>
          <a:solidFill>
            <a:srgbClr val="0070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78589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AEE78-D6D9-9B45-A8E7-39F428F9C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CF5B8-2A93-8242-9D4A-962D8501F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Aspects of interpretable behaviour</a:t>
            </a:r>
          </a:p>
          <a:p>
            <a:r>
              <a:rPr lang="en-GB" dirty="0"/>
              <a:t>Explicability</a:t>
            </a:r>
          </a:p>
          <a:p>
            <a:pPr lvl="1"/>
            <a:r>
              <a:rPr lang="en-GB" dirty="0"/>
              <a:t>Act in a way that is comprehensible to the human agent</a:t>
            </a:r>
          </a:p>
          <a:p>
            <a:r>
              <a:rPr lang="en-GB" dirty="0"/>
              <a:t>Legibility</a:t>
            </a:r>
          </a:p>
          <a:p>
            <a:pPr lvl="1"/>
            <a:r>
              <a:rPr lang="en-GB" dirty="0"/>
              <a:t>Act in a way such that a human agent can determine which goal is pursued by agent</a:t>
            </a:r>
          </a:p>
          <a:p>
            <a:r>
              <a:rPr lang="en-GB" dirty="0"/>
              <a:t>Predictability</a:t>
            </a:r>
          </a:p>
          <a:p>
            <a:pPr lvl="1"/>
            <a:r>
              <a:rPr lang="en-GB" dirty="0"/>
              <a:t>Act in a way such that a human agent can predict the next steps given the previous steps</a:t>
            </a:r>
          </a:p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EB7497-7FB9-1740-8412-0751F4B4209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0BE2EF-BD24-9ED8-E586-FCFD5BC43E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DA090F-74D6-BE4B-B152-5521A7E1F6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61446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8B44C-14EE-6A42-A864-5D08EAC2D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Outline: Human-awareness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062D5-19E1-9A42-A93E-A750A7277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i="1" dirty="0"/>
              <a:t>Mental Models</a:t>
            </a:r>
          </a:p>
          <a:p>
            <a:pPr lvl="1"/>
            <a:r>
              <a:rPr lang="en-GB" dirty="0"/>
              <a:t>Human-aware agent</a:t>
            </a:r>
          </a:p>
          <a:p>
            <a:pPr marL="0" indent="0">
              <a:buNone/>
            </a:pPr>
            <a:r>
              <a:rPr lang="en-GB" i="1" dirty="0"/>
              <a:t>Interpretable Behaviour</a:t>
            </a:r>
          </a:p>
          <a:p>
            <a:pPr lvl="1"/>
            <a:r>
              <a:rPr lang="en-GB" dirty="0"/>
              <a:t>Explicability</a:t>
            </a:r>
          </a:p>
          <a:p>
            <a:pPr lvl="1"/>
            <a:r>
              <a:rPr lang="en-GB" dirty="0"/>
              <a:t>Legibility</a:t>
            </a:r>
          </a:p>
          <a:p>
            <a:pPr lvl="1"/>
            <a:r>
              <a:rPr lang="en-GB" dirty="0"/>
              <a:t>Predictability</a:t>
            </a:r>
          </a:p>
          <a:p>
            <a:pPr marL="0" indent="0">
              <a:buNone/>
            </a:pPr>
            <a:r>
              <a:rPr lang="en-GB" b="1" i="1" dirty="0">
                <a:solidFill>
                  <a:schemeClr val="accent1"/>
                </a:solidFill>
              </a:rPr>
              <a:t>Explanations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Model reconciliation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A2CBA7-D06F-D842-A0F2-05CC0E8CF5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A2FB9E-C2AE-9261-BC13-63617D350F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9573F-A750-0848-94BC-D1509B1CF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93448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206AF-CBA1-1E44-9D50-E2C9F9944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Plan </a:t>
            </a:r>
            <a:r>
              <a:rPr lang="en-GB" b="1" dirty="0">
                <a:solidFill>
                  <a:schemeClr val="accent1"/>
                </a:solidFill>
              </a:rPr>
              <a:t>Explanations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A617C-616A-8C43-88D4-212ACD434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Conforming to expectations of human</a:t>
            </a:r>
          </a:p>
          <a:p>
            <a:pPr lvl="1"/>
            <a:r>
              <a:rPr lang="en-GB" dirty="0"/>
              <a:t>E.g., by explicable planning; </a:t>
            </a:r>
            <a:br>
              <a:rPr lang="en-GB" dirty="0"/>
            </a:br>
            <a:r>
              <a:rPr lang="en-GB" dirty="0"/>
              <a:t>may involve giving up optimal plan</a:t>
            </a:r>
          </a:p>
          <a:p>
            <a:pPr lvl="1"/>
            <a:r>
              <a:rPr lang="en-GB" dirty="0"/>
              <a:t>But: May </a:t>
            </a:r>
            <a:r>
              <a:rPr lang="en-GB" i="1" dirty="0"/>
              <a:t>not</a:t>
            </a:r>
            <a:r>
              <a:rPr lang="en-GB" dirty="0"/>
              <a:t> be feasible</a:t>
            </a:r>
          </a:p>
          <a:p>
            <a:r>
              <a:rPr lang="en-GB" dirty="0">
                <a:solidFill>
                  <a:schemeClr val="accent1"/>
                </a:solidFill>
              </a:rPr>
              <a:t>Model reconciliation</a:t>
            </a:r>
            <a:r>
              <a:rPr lang="en-GB" dirty="0"/>
              <a:t>: </a:t>
            </a:r>
            <a:br>
              <a:rPr lang="en-GB" dirty="0"/>
            </a:br>
            <a:r>
              <a:rPr lang="en-GB" dirty="0"/>
              <a:t>Bring mental model closer by explanations</a:t>
            </a:r>
          </a:p>
          <a:p>
            <a:pPr lvl="1"/>
            <a:r>
              <a:rPr lang="en-GB" dirty="0"/>
              <a:t>Planner is optimal in own but not in human’s model</a:t>
            </a:r>
          </a:p>
          <a:p>
            <a:pPr lvl="1"/>
            <a:r>
              <a:rPr lang="en-GB" dirty="0"/>
              <a:t>Given a plan, explanation is a model update</a:t>
            </a:r>
          </a:p>
          <a:p>
            <a:pPr lvl="1"/>
            <a:r>
              <a:rPr lang="en-GB" dirty="0"/>
              <a:t>After explanation, </a:t>
            </a:r>
            <a:br>
              <a:rPr lang="en-GB" dirty="0"/>
            </a:br>
            <a:r>
              <a:rPr lang="en-GB" dirty="0"/>
              <a:t>plan is also optimal in the updated human model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36C61C-0D34-084C-B6ED-9C34B3E6B28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BDF3E7-9FC7-E755-4478-50F78C9107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86D00A-93EA-2445-8459-7214BEAF67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43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D42B1D-C922-324C-AF83-DDE191E872CB}"/>
              </a:ext>
            </a:extLst>
          </p:cNvPr>
          <p:cNvSpPr/>
          <p:nvPr/>
        </p:nvSpPr>
        <p:spPr>
          <a:xfrm>
            <a:off x="3810612" y="6420225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Chakraborti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Sreedharan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S, Zhang Y,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S. Plan explanations as model reconciliation: Moving beyond explanation as soliloquy. IJCAI 2017. </a:t>
            </a:r>
            <a:endParaRPr lang="en-GB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80" name="Group 79">
            <a:extLst>
              <a:ext uri="{FF2B5EF4-FFF2-40B4-BE49-F238E27FC236}">
                <a16:creationId xmlns:a16="http://schemas.microsoft.com/office/drawing/2014/main" id="{31FBE149-8108-924D-9D5E-81ECA0FCD8B2}"/>
              </a:ext>
            </a:extLst>
          </p:cNvPr>
          <p:cNvGrpSpPr/>
          <p:nvPr/>
        </p:nvGrpSpPr>
        <p:grpSpPr>
          <a:xfrm>
            <a:off x="7680358" y="1342737"/>
            <a:ext cx="4151317" cy="4563177"/>
            <a:chOff x="4624819" y="1432620"/>
            <a:chExt cx="4151317" cy="4563177"/>
          </a:xfrm>
        </p:grpSpPr>
        <p:sp>
          <p:nvSpPr>
            <p:cNvPr id="34" name="Cloud Callout 33">
              <a:extLst>
                <a:ext uri="{FF2B5EF4-FFF2-40B4-BE49-F238E27FC236}">
                  <a16:creationId xmlns:a16="http://schemas.microsoft.com/office/drawing/2014/main" id="{EB5E689F-AC29-DF40-BAE8-5F9547FA74CD}"/>
                </a:ext>
              </a:extLst>
            </p:cNvPr>
            <p:cNvSpPr/>
            <p:nvPr/>
          </p:nvSpPr>
          <p:spPr>
            <a:xfrm>
              <a:off x="5273573" y="2811416"/>
              <a:ext cx="1503892" cy="1107513"/>
            </a:xfrm>
            <a:prstGeom prst="cloudCallout">
              <a:avLst>
                <a:gd name="adj1" fmla="val -58648"/>
                <a:gd name="adj2" fmla="val 50405"/>
              </a:avLst>
            </a:prstGeom>
            <a:ln w="38100">
              <a:solidFill>
                <a:schemeClr val="accent6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5" name="Picture 34">
              <a:hlinkClick r:id="rId3"/>
              <a:extLst>
                <a:ext uri="{FF2B5EF4-FFF2-40B4-BE49-F238E27FC236}">
                  <a16:creationId xmlns:a16="http://schemas.microsoft.com/office/drawing/2014/main" id="{FD82F493-8807-4D48-964C-585AF72E5C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793105" y="3981390"/>
              <a:ext cx="480468" cy="129804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ounded Rectangle 35">
                  <a:extLst>
                    <a:ext uri="{FF2B5EF4-FFF2-40B4-BE49-F238E27FC236}">
                      <a16:creationId xmlns:a16="http://schemas.microsoft.com/office/drawing/2014/main" id="{EEB5EC05-C11A-0646-BDAF-FE5E4DF5F631}"/>
                    </a:ext>
                  </a:extLst>
                </p:cNvPr>
                <p:cNvSpPr/>
                <p:nvPr/>
              </p:nvSpPr>
              <p:spPr>
                <a:xfrm>
                  <a:off x="5496036" y="3280615"/>
                  <a:ext cx="686549" cy="420896"/>
                </a:xfrm>
                <a:prstGeom prst="roundRect">
                  <a:avLst/>
                </a:prstGeom>
                <a:solidFill>
                  <a:schemeClr val="accent3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sub>
                          <m:sup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Rounded Rectangle 35">
                  <a:extLst>
                    <a:ext uri="{FF2B5EF4-FFF2-40B4-BE49-F238E27FC236}">
                      <a16:creationId xmlns:a16="http://schemas.microsoft.com/office/drawing/2014/main" id="{EEB5EC05-C11A-0646-BDAF-FE5E4DF5F63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96036" y="3280615"/>
                  <a:ext cx="686549" cy="420896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8306688-D576-2941-B2C9-4B0DE309D10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182585" y="2945169"/>
              <a:ext cx="386389" cy="572028"/>
            </a:xfrm>
            <a:prstGeom prst="rect">
              <a:avLst/>
            </a:prstGeom>
          </p:spPr>
        </p:pic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061BDB8-06D6-2845-9416-F58D4E37EAE5}"/>
                </a:ext>
              </a:extLst>
            </p:cNvPr>
            <p:cNvCxnSpPr>
              <a:cxnSpLocks/>
              <a:stCxn id="36" idx="2"/>
            </p:cNvCxnSpPr>
            <p:nvPr/>
          </p:nvCxnSpPr>
          <p:spPr>
            <a:xfrm>
              <a:off x="5839311" y="3701511"/>
              <a:ext cx="0" cy="1577919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4D57229-97CD-8D49-84CC-3A3A0E51760C}"/>
                </a:ext>
              </a:extLst>
            </p:cNvPr>
            <p:cNvCxnSpPr>
              <a:cxnSpLocks/>
            </p:cNvCxnSpPr>
            <p:nvPr/>
          </p:nvCxnSpPr>
          <p:spPr>
            <a:xfrm>
              <a:off x="5839311" y="5336580"/>
              <a:ext cx="1805208" cy="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CFD5ECB4-9369-9540-B1E1-0B7D3F659C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39311" y="5287724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B5D6FC6-13B2-C743-9A47-6FCFB54107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19832" y="5287724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3245563-6FEF-B44A-B750-C84E56961D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00353" y="5287724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ED5F225-0188-894C-B4F9-84648AC7D1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80874" y="5287724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1B6FB266-2B3C-4546-9364-038529A6C8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41916" y="5287724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38C0277-C7D8-CA4F-9046-1970122DA42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2437" y="5287724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9430AFA4-A6AB-B143-9D3F-1E7AC175DE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64000" y="5287724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742D297-F1EB-D94F-9BD9-50DE5FD9343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44519" y="5287724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CABF643-99CC-1448-9EEA-211729023D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83479" y="5287724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9EA342A5-2D5D-D041-AAE4-C776AAD647C8}"/>
                    </a:ext>
                  </a:extLst>
                </p:cNvPr>
                <p:cNvSpPr txBox="1"/>
                <p:nvPr/>
              </p:nvSpPr>
              <p:spPr>
                <a:xfrm>
                  <a:off x="5201691" y="5106869"/>
                  <a:ext cx="688778" cy="4594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sSubSup>
                              <m:sSubSupPr>
                                <m:ctrlPr>
                                  <a:rPr lang="de-DE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GB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  <m:sub>
                                <m:r>
                                  <a:rPr lang="de-DE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h</m:t>
                                </m:r>
                              </m:sub>
                              <m:sup>
                                <m:r>
                                  <a:rPr lang="de-DE" i="1">
                                    <a:solidFill>
                                      <a:schemeClr val="accent3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</m:sup>
                            </m:sSubSup>
                          </m:sub>
                          <m:sup>
                            <m:r>
                              <a:rPr lang="de-DE" i="1">
                                <a:solidFill>
                                  <a:schemeClr val="accent3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accent3"/>
                    </a:solidFill>
                  </a:endParaRP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9EA342A5-2D5D-D041-AAE4-C776AAD647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01691" y="5106869"/>
                  <a:ext cx="688778" cy="45942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2ABB58F8-3D98-F74C-842B-ED910207F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021188" y="4030228"/>
              <a:ext cx="754948" cy="111766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Rounded Rectangle 50">
                  <a:extLst>
                    <a:ext uri="{FF2B5EF4-FFF2-40B4-BE49-F238E27FC236}">
                      <a16:creationId xmlns:a16="http://schemas.microsoft.com/office/drawing/2014/main" id="{D2321314-97BB-914B-9B43-8B02646FDC91}"/>
                    </a:ext>
                  </a:extLst>
                </p:cNvPr>
                <p:cNvSpPr/>
                <p:nvPr/>
              </p:nvSpPr>
              <p:spPr>
                <a:xfrm>
                  <a:off x="7309419" y="3772395"/>
                  <a:ext cx="670199" cy="408623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Rounded Rectangle 50">
                  <a:extLst>
                    <a:ext uri="{FF2B5EF4-FFF2-40B4-BE49-F238E27FC236}">
                      <a16:creationId xmlns:a16="http://schemas.microsoft.com/office/drawing/2014/main" id="{D2321314-97BB-914B-9B43-8B02646FDC9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09419" y="3772395"/>
                  <a:ext cx="670199" cy="408623"/>
                </a:xfrm>
                <a:prstGeom prst="round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A52F7AD8-288C-8346-99F6-2C82D75E3EA7}"/>
                </a:ext>
              </a:extLst>
            </p:cNvPr>
            <p:cNvCxnSpPr>
              <a:stCxn id="51" idx="2"/>
            </p:cNvCxnSpPr>
            <p:nvPr/>
          </p:nvCxnSpPr>
          <p:spPr>
            <a:xfrm>
              <a:off x="7644519" y="4181018"/>
              <a:ext cx="0" cy="1098412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ED76A83-768A-4E4E-97A7-358EC6FBF3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61395" y="5287724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860221DA-6D5C-BB46-802C-A87457AD0894}"/>
                </a:ext>
              </a:extLst>
            </p:cNvPr>
            <p:cNvCxnSpPr>
              <a:cxnSpLocks/>
              <a:stCxn id="78" idx="2"/>
            </p:cNvCxnSpPr>
            <p:nvPr/>
          </p:nvCxnSpPr>
          <p:spPr>
            <a:xfrm>
              <a:off x="7102957" y="1950579"/>
              <a:ext cx="0" cy="3745550"/>
            </a:xfrm>
            <a:prstGeom prst="line">
              <a:avLst/>
            </a:prstGeom>
            <a:ln w="12700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E25CDD8D-3F53-EB44-B748-981BE6BDEE9F}"/>
                    </a:ext>
                  </a:extLst>
                </p:cNvPr>
                <p:cNvSpPr txBox="1"/>
                <p:nvPr/>
              </p:nvSpPr>
              <p:spPr>
                <a:xfrm>
                  <a:off x="6505487" y="5597098"/>
                  <a:ext cx="1328441" cy="3986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acc>
                              <m:accPr>
                                <m:chr m:val="̂"/>
                                <m:ctrlPr>
                                  <a:rPr lang="en-GB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GB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</m:acc>
                          </m:sub>
                          <m:sup>
                            <m:r>
                              <a:rPr lang="de-DE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r>
                          <a:rPr lang="de-DE" i="1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de-DE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sSup>
                              <m:sSupPr>
                                <m:ctrlPr>
                                  <a:rPr lang="de-DE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  <m:sup>
                                <m:r>
                                  <a:rPr lang="de-DE" i="1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</m:sup>
                            </m:sSup>
                          </m:sub>
                          <m:sup>
                            <m:r>
                              <a:rPr lang="de-DE" i="1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accent4"/>
                    </a:solidFill>
                  </a:endParaRPr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E25CDD8D-3F53-EB44-B748-981BE6BDEE9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05487" y="5597098"/>
                  <a:ext cx="1328441" cy="398699"/>
                </a:xfrm>
                <a:prstGeom prst="rect">
                  <a:avLst/>
                </a:prstGeom>
                <a:blipFill>
                  <a:blip r:embed="rId9"/>
                  <a:stretch>
                    <a:fillRect b="-312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B12EF9E-F029-A74E-BE9F-5164EA2B8365}"/>
                </a:ext>
              </a:extLst>
            </p:cNvPr>
            <p:cNvSpPr txBox="1"/>
            <p:nvPr/>
          </p:nvSpPr>
          <p:spPr>
            <a:xfrm>
              <a:off x="4624819" y="1432620"/>
              <a:ext cx="216110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GB" dirty="0">
                  <a:solidFill>
                    <a:schemeClr val="accent4"/>
                  </a:solidFill>
                </a:rPr>
                <a:t>Plan Explanation via</a:t>
              </a:r>
            </a:p>
            <a:p>
              <a:pPr algn="r"/>
              <a:r>
                <a:rPr lang="en-GB" dirty="0">
                  <a:solidFill>
                    <a:schemeClr val="accent4"/>
                  </a:solidFill>
                </a:rPr>
                <a:t>Model Reconciliation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21469C9B-CC59-5443-AE91-2F8C1241B6F3}"/>
                    </a:ext>
                  </a:extLst>
                </p:cNvPr>
                <p:cNvSpPr/>
                <p:nvPr/>
              </p:nvSpPr>
              <p:spPr>
                <a:xfrm>
                  <a:off x="7598077" y="5137229"/>
                  <a:ext cx="688778" cy="39869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b>
                            <m:sSup>
                              <m:sSupPr>
                                <m:ctrlP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  <m:sup>
                                <m:r>
                                  <a:rPr lang="de-DE" i="1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</m:sup>
                            </m:sSup>
                          </m:sub>
                          <m:sup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21469C9B-CC59-5443-AE91-2F8C1241B6F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98077" y="5137229"/>
                  <a:ext cx="688778" cy="39869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CB283CB-3BE9-B849-A3C3-43FA962CE507}"/>
                </a:ext>
              </a:extLst>
            </p:cNvPr>
            <p:cNvCxnSpPr>
              <a:cxnSpLocks/>
              <a:endCxn id="36" idx="0"/>
            </p:cNvCxnSpPr>
            <p:nvPr/>
          </p:nvCxnSpPr>
          <p:spPr>
            <a:xfrm>
              <a:off x="5839311" y="2290046"/>
              <a:ext cx="0" cy="990569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9633405-9169-6C42-A0F4-8C5B1F9CE10F}"/>
                </a:ext>
              </a:extLst>
            </p:cNvPr>
            <p:cNvCxnSpPr>
              <a:cxnSpLocks/>
              <a:endCxn id="51" idx="0"/>
            </p:cNvCxnSpPr>
            <p:nvPr/>
          </p:nvCxnSpPr>
          <p:spPr>
            <a:xfrm>
              <a:off x="7644518" y="2290046"/>
              <a:ext cx="1" cy="1482349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ED1AA735-B367-7542-B3B2-B95E07841F3B}"/>
                </a:ext>
              </a:extLst>
            </p:cNvPr>
            <p:cNvCxnSpPr>
              <a:cxnSpLocks/>
            </p:cNvCxnSpPr>
            <p:nvPr/>
          </p:nvCxnSpPr>
          <p:spPr>
            <a:xfrm>
              <a:off x="5839310" y="2223882"/>
              <a:ext cx="1805208" cy="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0458557-D5E6-C447-A5EB-447E266E71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39310" y="2175026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ACB058C2-6A1D-4C4B-9933-31829EF27F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19831" y="2175026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E1FB84FF-09E4-BE40-A1C9-1883865591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00352" y="2175026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481FA9C-0A4A-944B-AF02-E1BD683CEC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80873" y="2175026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D026A0D2-B792-BA4D-AF08-B4A0867B94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741915" y="2175026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621B4596-0534-324D-A82E-1FEA1D956A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2436" y="2175026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E402AE85-E3F9-C14F-BCB6-F03B9415CFC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63999" y="2175026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529E6BB-4B29-1443-80A7-389CB089D1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44518" y="2175026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AB6E1CE4-22AC-6B45-B122-742564BFB5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83478" y="2175026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60DECBBB-EDC1-0949-A64E-8DBB049101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61395" y="2175026"/>
              <a:ext cx="0" cy="10636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2040E71E-075B-D34B-AD5B-555B4A16A8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36509" y="2223882"/>
              <a:ext cx="1266448" cy="1920"/>
            </a:xfrm>
            <a:prstGeom prst="straightConnector1">
              <a:avLst/>
            </a:prstGeom>
            <a:ln w="1905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Rounded Rectangle 77">
                  <a:extLst>
                    <a:ext uri="{FF2B5EF4-FFF2-40B4-BE49-F238E27FC236}">
                      <a16:creationId xmlns:a16="http://schemas.microsoft.com/office/drawing/2014/main" id="{0A9B91DC-2090-2E45-86CF-8AD988CAF227}"/>
                    </a:ext>
                  </a:extLst>
                </p:cNvPr>
                <p:cNvSpPr/>
                <p:nvPr/>
              </p:nvSpPr>
              <p:spPr>
                <a:xfrm>
                  <a:off x="6832816" y="1531669"/>
                  <a:ext cx="540282" cy="418910"/>
                </a:xfrm>
                <a:prstGeom prst="roundRect">
                  <a:avLst/>
                </a:prstGeom>
                <a:solidFill>
                  <a:schemeClr val="accent4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en-GB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GB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8" name="Rounded Rectangle 77">
                  <a:extLst>
                    <a:ext uri="{FF2B5EF4-FFF2-40B4-BE49-F238E27FC236}">
                      <a16:creationId xmlns:a16="http://schemas.microsoft.com/office/drawing/2014/main" id="{0A9B91DC-2090-2E45-86CF-8AD988CAF22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2816" y="1531669"/>
                  <a:ext cx="540282" cy="418910"/>
                </a:xfrm>
                <a:prstGeom prst="roundRect">
                  <a:avLst/>
                </a:prstGeom>
                <a:blipFill>
                  <a:blip r:embed="rId11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8727273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41896-D43F-1D4A-A662-5D6308763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92AE3-4927-834C-9104-E657B7D175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Mock search and </a:t>
            </a:r>
            <a:br>
              <a:rPr lang="en-GB" dirty="0"/>
            </a:br>
            <a:r>
              <a:rPr lang="en-GB" dirty="0"/>
              <a:t>reconnaissance </a:t>
            </a:r>
            <a:br>
              <a:rPr lang="en-GB" dirty="0"/>
            </a:br>
            <a:r>
              <a:rPr lang="en-GB" dirty="0"/>
              <a:t>scenario with </a:t>
            </a:r>
            <a:br>
              <a:rPr lang="en-GB" dirty="0"/>
            </a:br>
            <a:r>
              <a:rPr lang="en-GB" dirty="0"/>
              <a:t>internal robot </a:t>
            </a:r>
            <a:br>
              <a:rPr lang="en-GB" dirty="0"/>
            </a:br>
            <a:r>
              <a:rPr lang="en-GB" dirty="0"/>
              <a:t>and external human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C483029-F208-4E45-964A-64AF39763D4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97906C-A5B8-8A99-1049-C6D55E637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76EBD2-7D90-884B-9A28-074DF3EF12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44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F6693D-AD63-1340-978C-874EAF0D5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975" y="888455"/>
            <a:ext cx="8267700" cy="294640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C93E67-7240-3B43-98B7-EB512FB27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25" y="3461081"/>
            <a:ext cx="5080000" cy="2578100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2139807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7074B-63AB-FB43-9F3E-766152374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Aspects to Explanations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E5D2D8-0BE0-4F48-B2AA-B1A8D3D008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Completeness</a:t>
            </a:r>
            <a:r>
              <a:rPr lang="en-GB" dirty="0"/>
              <a:t>: No better explanation exists, no aspect of plan remains inexplicable</a:t>
            </a:r>
          </a:p>
          <a:p>
            <a:pPr lvl="1"/>
            <a:r>
              <a:rPr lang="en-GB" dirty="0"/>
              <a:t>Requires explanations of a plan to be comparable</a:t>
            </a:r>
          </a:p>
          <a:p>
            <a:r>
              <a:rPr lang="en-GB" dirty="0">
                <a:solidFill>
                  <a:schemeClr val="accent1"/>
                </a:solidFill>
              </a:rPr>
              <a:t>Conciseness</a:t>
            </a:r>
            <a:r>
              <a:rPr lang="en-GB" dirty="0"/>
              <a:t>: Explanations are easily understandable to the </a:t>
            </a:r>
            <a:r>
              <a:rPr lang="en-GB" dirty="0" err="1"/>
              <a:t>explainee</a:t>
            </a:r>
            <a:endParaRPr lang="en-GB" dirty="0"/>
          </a:p>
          <a:p>
            <a:pPr lvl="1"/>
            <a:r>
              <a:rPr lang="en-GB" dirty="0"/>
              <a:t>The larger an explanation, the harder for the human to incorporate information into deliberation process</a:t>
            </a:r>
          </a:p>
          <a:p>
            <a:r>
              <a:rPr lang="en-GB" dirty="0">
                <a:solidFill>
                  <a:schemeClr val="accent1"/>
                </a:solidFill>
              </a:rPr>
              <a:t>Monotonicity</a:t>
            </a:r>
            <a:r>
              <a:rPr lang="en-GB" dirty="0"/>
              <a:t>: Remaining model differences cannot change completeness of explanation, i.e., all aspects of model that yielded plan are reconciled</a:t>
            </a:r>
          </a:p>
          <a:p>
            <a:pPr lvl="1"/>
            <a:r>
              <a:rPr lang="en-GB" dirty="0"/>
              <a:t>Subsumes completeness</a:t>
            </a:r>
          </a:p>
          <a:p>
            <a:r>
              <a:rPr lang="en-GB" dirty="0">
                <a:solidFill>
                  <a:schemeClr val="accent1"/>
                </a:solidFill>
              </a:rPr>
              <a:t>Computability</a:t>
            </a:r>
            <a:r>
              <a:rPr lang="en-GB" dirty="0"/>
              <a:t>: Ease of computing explanation from robot’s point of view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69EEA-3E3C-D34E-9D13-CB449F4FAF9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0E2116F-27F0-ECA6-3D3A-0C7F1044A6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6064FE-480D-F94F-B1AF-0A23FBA308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45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7D49C1E-E961-3945-84A5-FC5C53BC9943}"/>
              </a:ext>
            </a:extLst>
          </p:cNvPr>
          <p:cNvSpPr/>
          <p:nvPr/>
        </p:nvSpPr>
        <p:spPr>
          <a:xfrm>
            <a:off x="3810612" y="6420225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Chakraborti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Sreedharan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S, Zhang Y,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S. Plan explanations as model reconciliation: Moving beyond explanation as soliloquy. IJCAI 2017. </a:t>
            </a:r>
            <a:endParaRPr lang="en-GB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9844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BD904-BED3-5048-8AB0-66AF5B7A26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Types of Explanations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BC637-FC4D-1D42-8F6C-ADEC1D583D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Plan Patch Explanation</a:t>
            </a:r>
            <a:r>
              <a:rPr lang="en-GB" dirty="0"/>
              <a:t> (PPE)</a:t>
            </a:r>
          </a:p>
          <a:p>
            <a:pPr lvl="1"/>
            <a:r>
              <a:rPr lang="en-GB" dirty="0"/>
              <a:t>Provide model differences pertaining to only the actions present in the plan that need to be explained</a:t>
            </a:r>
          </a:p>
          <a:p>
            <a:r>
              <a:rPr lang="en-GB" dirty="0">
                <a:solidFill>
                  <a:schemeClr val="accent1"/>
                </a:solidFill>
              </a:rPr>
              <a:t>Model Patch Explanation</a:t>
            </a:r>
            <a:r>
              <a:rPr lang="en-GB" dirty="0"/>
              <a:t> (MPE)</a:t>
            </a:r>
          </a:p>
          <a:p>
            <a:pPr lvl="1"/>
            <a:r>
              <a:rPr lang="en-GB" dirty="0"/>
              <a:t>Provide all model differences to the human</a:t>
            </a:r>
          </a:p>
          <a:p>
            <a:r>
              <a:rPr lang="en-GB" dirty="0">
                <a:solidFill>
                  <a:schemeClr val="accent1"/>
                </a:solidFill>
              </a:rPr>
              <a:t>Minimally Complete Explanation </a:t>
            </a:r>
            <a:r>
              <a:rPr lang="en-GB" dirty="0"/>
              <a:t>(MCE)</a:t>
            </a:r>
          </a:p>
          <a:p>
            <a:pPr lvl="1"/>
            <a:r>
              <a:rPr lang="en-GB" dirty="0"/>
              <a:t>Shortest complete explanation</a:t>
            </a:r>
          </a:p>
          <a:p>
            <a:pPr lvl="1"/>
            <a:r>
              <a:rPr lang="en-GB" dirty="0"/>
              <a:t>Can be rendered invalid given further updates</a:t>
            </a:r>
          </a:p>
          <a:p>
            <a:r>
              <a:rPr lang="en-GB" dirty="0">
                <a:solidFill>
                  <a:schemeClr val="accent1"/>
                </a:solidFill>
              </a:rPr>
              <a:t>Minimally Monotonic Explanation</a:t>
            </a:r>
            <a:r>
              <a:rPr lang="en-GB" dirty="0"/>
              <a:t> (MME)</a:t>
            </a:r>
          </a:p>
          <a:p>
            <a:pPr lvl="1"/>
            <a:r>
              <a:rPr lang="en-GB" dirty="0"/>
              <a:t>Shortest explanation preserving monotonicity</a:t>
            </a:r>
          </a:p>
          <a:p>
            <a:pPr lvl="1"/>
            <a:r>
              <a:rPr lang="en-GB" dirty="0"/>
              <a:t>Not necessarily unique as there may be model differences supporting the same causal links in the plan; exposing one link is enough (to guarantee optimality in the updated model)</a:t>
            </a:r>
          </a:p>
          <a:p>
            <a:pPr lvl="1"/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A25F81-36CB-E045-849B-1B5194954EF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125F57C-C407-4860-F9F9-A258B7AEC3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FC5BBE-8174-0C4F-A876-1A288B52DE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46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2479B4-3ED5-064C-90D5-DB758C5BC838}"/>
              </a:ext>
            </a:extLst>
          </p:cNvPr>
          <p:cNvSpPr/>
          <p:nvPr/>
        </p:nvSpPr>
        <p:spPr>
          <a:xfrm>
            <a:off x="3810612" y="6420225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Chakraborti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Sreedharan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S, Zhang Y,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S. Plan explanations as model reconciliation: Moving beyond explanation as soliloquy. IJCAI 2017. </a:t>
            </a:r>
            <a:endParaRPr lang="en-GB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8910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6D842-AA7D-E64F-9461-D6705CB4DB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Aspects of Types of Explanations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F9EE672-C39F-0A41-AABD-36603F8AF1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>
                    <a:solidFill>
                      <a:schemeClr val="accent1"/>
                    </a:solidFill>
                  </a:rPr>
                  <a:t>Plan Patch Explanation</a:t>
                </a:r>
                <a:r>
                  <a:rPr lang="en-GB" dirty="0"/>
                  <a:t> (PPE)</a:t>
                </a:r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Model Patch Explanation</a:t>
                </a:r>
                <a:r>
                  <a:rPr lang="en-GB" dirty="0"/>
                  <a:t> (MPE)</a:t>
                </a:r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Minimally Complete Explanation </a:t>
                </a:r>
                <a:r>
                  <a:rPr lang="en-GB" dirty="0"/>
                  <a:t>(MCE)</a:t>
                </a:r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Minimally Monotonic Explanation</a:t>
                </a:r>
                <a:r>
                  <a:rPr lang="en-GB" dirty="0"/>
                  <a:t> (MME)</a:t>
                </a:r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approx</m:t>
                          </m:r>
                          <m:r>
                            <m:rPr>
                              <m:nor/>
                            </m:rPr>
                            <a:rPr lang="de-DE" b="0" i="0" smtClean="0">
                              <a:latin typeface="Cambria Math" panose="02040503050406030204" pitchFamily="18" charset="0"/>
                            </a:rPr>
                            <m:t>.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𝑀𝐶𝐸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</m:t>
                      </m:r>
                      <m:d>
                        <m:dPr>
                          <m:begChr m:val="|"/>
                          <m:endChr m:val="|"/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de-DE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exact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𝑀𝐶𝐸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d>
                        <m:dPr>
                          <m:begChr m:val="|"/>
                          <m:endChr m:val="|"/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𝑀𝑀𝐸</m:t>
                          </m:r>
                        </m:e>
                      </m:d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≪</m:t>
                      </m:r>
                      <m:d>
                        <m:dPr>
                          <m:begChr m:val="|"/>
                          <m:endChr m:val="|"/>
                          <m:ctrlP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𝑀𝑃𝐸</m:t>
                          </m:r>
                        </m:e>
                      </m:d>
                    </m:oMath>
                  </m:oMathPara>
                </a14:m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6" name="Content Placeholder 5">
                <a:extLst>
                  <a:ext uri="{FF2B5EF4-FFF2-40B4-BE49-F238E27FC236}">
                    <a16:creationId xmlns:a16="http://schemas.microsoft.com/office/drawing/2014/main" id="{6F9EE672-C39F-0A41-AABD-36603F8AF1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955" t="-248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18F4E-CA11-664A-B0BD-59EC1D1C45C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112450F-9E24-4E73-FCB4-D0E8500FB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3E8915-098E-1445-A7D5-F09B7B46DB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47</a:t>
            </a:fld>
            <a:endParaRPr lang="en-GB"/>
          </a:p>
        </p:txBody>
      </p:sp>
      <p:graphicFrame>
        <p:nvGraphicFramePr>
          <p:cNvPr id="7" name="Content Placeholder 4">
            <a:extLst>
              <a:ext uri="{FF2B5EF4-FFF2-40B4-BE49-F238E27FC236}">
                <a16:creationId xmlns:a16="http://schemas.microsoft.com/office/drawing/2014/main" id="{6B0847D6-3102-A342-A73A-7A3DF143A3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7919389"/>
              </p:ext>
            </p:extLst>
          </p:nvPr>
        </p:nvGraphicFramePr>
        <p:xfrm>
          <a:off x="2153579" y="3394705"/>
          <a:ext cx="7886067" cy="1854200"/>
        </p:xfrm>
        <a:graphic>
          <a:graphicData uri="http://schemas.openxmlformats.org/drawingml/2006/table">
            <a:tbl>
              <a:tblPr firstRow="1" bandRow="1">
                <a:tableStyleId>{793D81CF-94F2-401A-BA57-92F5A7B2D0C5}</a:tableStyleId>
              </a:tblPr>
              <a:tblGrid>
                <a:gridCol w="1856733">
                  <a:extLst>
                    <a:ext uri="{9D8B030D-6E8A-4147-A177-3AD203B41FA5}">
                      <a16:colId xmlns:a16="http://schemas.microsoft.com/office/drawing/2014/main" val="263242076"/>
                    </a:ext>
                  </a:extLst>
                </a:gridCol>
                <a:gridCol w="1563114">
                  <a:extLst>
                    <a:ext uri="{9D8B030D-6E8A-4147-A177-3AD203B41FA5}">
                      <a16:colId xmlns:a16="http://schemas.microsoft.com/office/drawing/2014/main" val="77389218"/>
                    </a:ext>
                  </a:extLst>
                </a:gridCol>
                <a:gridCol w="1373782">
                  <a:extLst>
                    <a:ext uri="{9D8B030D-6E8A-4147-A177-3AD203B41FA5}">
                      <a16:colId xmlns:a16="http://schemas.microsoft.com/office/drawing/2014/main" val="3798339176"/>
                    </a:ext>
                  </a:extLst>
                </a:gridCol>
                <a:gridCol w="1517638">
                  <a:extLst>
                    <a:ext uri="{9D8B030D-6E8A-4147-A177-3AD203B41FA5}">
                      <a16:colId xmlns:a16="http://schemas.microsoft.com/office/drawing/2014/main" val="2406550695"/>
                    </a:ext>
                  </a:extLst>
                </a:gridCol>
                <a:gridCol w="1574800">
                  <a:extLst>
                    <a:ext uri="{9D8B030D-6E8A-4147-A177-3AD203B41FA5}">
                      <a16:colId xmlns:a16="http://schemas.microsoft.com/office/drawing/2014/main" val="38885906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Explanation Type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Completeness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Conciseness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Monotonicity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/>
                        <a:t>Computability</a:t>
                      </a:r>
                    </a:p>
                  </a:txBody>
                  <a:tcPr marL="91458" marR="91458"/>
                </a:tc>
                <a:extLst>
                  <a:ext uri="{0D108BD9-81ED-4DB2-BD59-A6C34878D82A}">
                    <a16:rowId xmlns:a16="http://schemas.microsoft.com/office/drawing/2014/main" val="246718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PPE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FFC000"/>
                          </a:solidFill>
                        </a:rPr>
                        <a:t>✘</a:t>
                      </a:r>
                      <a:endParaRPr lang="en-GB" b="1" dirty="0">
                        <a:solidFill>
                          <a:srgbClr val="FFC000"/>
                        </a:solidFill>
                      </a:endParaRP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accent1"/>
                          </a:solidFill>
                        </a:rPr>
                        <a:t>✓*</a:t>
                      </a:r>
                      <a:endParaRPr lang="en-GB" dirty="0">
                        <a:solidFill>
                          <a:srgbClr val="C00000"/>
                        </a:solidFill>
                      </a:endParaRP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FFC000"/>
                          </a:solidFill>
                        </a:rPr>
                        <a:t>✘</a:t>
                      </a:r>
                      <a:endParaRPr lang="en-GB" b="1" dirty="0">
                        <a:solidFill>
                          <a:srgbClr val="FFC000"/>
                        </a:solidFill>
                      </a:endParaRP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accent1"/>
                          </a:solidFill>
                        </a:rPr>
                        <a:t>✓</a:t>
                      </a:r>
                    </a:p>
                  </a:txBody>
                  <a:tcPr marL="91458" marR="91458"/>
                </a:tc>
                <a:extLst>
                  <a:ext uri="{0D108BD9-81ED-4DB2-BD59-A6C34878D82A}">
                    <a16:rowId xmlns:a16="http://schemas.microsoft.com/office/drawing/2014/main" val="139947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MPE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accent1"/>
                          </a:solidFill>
                        </a:rPr>
                        <a:t>✓</a:t>
                      </a:r>
                      <a:endParaRPr lang="en-GB" dirty="0">
                        <a:solidFill>
                          <a:srgbClr val="C00000"/>
                        </a:solidFill>
                      </a:endParaRP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FFC000"/>
                          </a:solidFill>
                        </a:rPr>
                        <a:t>✘</a:t>
                      </a:r>
                      <a:endParaRPr lang="en-GB" b="1" dirty="0">
                        <a:solidFill>
                          <a:srgbClr val="FFC000"/>
                        </a:solidFill>
                      </a:endParaRP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accent1"/>
                          </a:solidFill>
                        </a:rPr>
                        <a:t>✓</a:t>
                      </a:r>
                      <a:endParaRPr lang="en-GB" dirty="0">
                        <a:solidFill>
                          <a:srgbClr val="C00000"/>
                        </a:solidFill>
                      </a:endParaRP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accent1"/>
                          </a:solidFill>
                        </a:rPr>
                        <a:t>✓</a:t>
                      </a:r>
                    </a:p>
                  </a:txBody>
                  <a:tcPr marL="91458" marR="91458"/>
                </a:tc>
                <a:extLst>
                  <a:ext uri="{0D108BD9-81ED-4DB2-BD59-A6C34878D82A}">
                    <a16:rowId xmlns:a16="http://schemas.microsoft.com/office/drawing/2014/main" val="19661171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MCE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solidFill>
                            <a:schemeClr val="accent1"/>
                          </a:solidFill>
                        </a:rPr>
                        <a:t>✓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accent1"/>
                          </a:solidFill>
                        </a:rPr>
                        <a:t>✓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FFC000"/>
                          </a:solidFill>
                        </a:rPr>
                        <a:t>✘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7030A0"/>
                          </a:solidFill>
                          <a:latin typeface="Segoe Script" panose="020B0804020000000003" pitchFamily="34" charset="0"/>
                        </a:rPr>
                        <a:t>?</a:t>
                      </a:r>
                    </a:p>
                  </a:txBody>
                  <a:tcPr marL="91458" marR="91458"/>
                </a:tc>
                <a:extLst>
                  <a:ext uri="{0D108BD9-81ED-4DB2-BD59-A6C34878D82A}">
                    <a16:rowId xmlns:a16="http://schemas.microsoft.com/office/drawing/2014/main" val="30788078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en-GB" dirty="0"/>
                        <a:t>MME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>
                          <a:solidFill>
                            <a:schemeClr val="accent1"/>
                          </a:solidFill>
                        </a:rPr>
                        <a:t>✓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accent1"/>
                          </a:solidFill>
                        </a:rPr>
                        <a:t>✓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1" dirty="0">
                          <a:solidFill>
                            <a:schemeClr val="accent1"/>
                          </a:solidFill>
                        </a:rPr>
                        <a:t>✓</a:t>
                      </a:r>
                    </a:p>
                  </a:txBody>
                  <a:tcPr marL="91458" marR="9145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>
                          <a:solidFill>
                            <a:srgbClr val="7030A0"/>
                          </a:solidFill>
                          <a:latin typeface="Segoe Script" panose="020B0804020000000003" pitchFamily="34" charset="0"/>
                        </a:rPr>
                        <a:t>?</a:t>
                      </a:r>
                      <a:endParaRPr lang="en-GB" b="1" dirty="0">
                        <a:solidFill>
                          <a:srgbClr val="7030A0"/>
                        </a:solidFill>
                        <a:latin typeface="Segoe Script" panose="020B0804020000000003" pitchFamily="34" charset="0"/>
                        <a:ea typeface="STXingkai" panose="02010800040101010101" pitchFamily="2" charset="-122"/>
                        <a:cs typeface="Brush Script MT" panose="03060802040406070304" pitchFamily="66" charset="-122"/>
                      </a:endParaRPr>
                    </a:p>
                  </a:txBody>
                  <a:tcPr marL="91458" marR="91458"/>
                </a:tc>
                <a:extLst>
                  <a:ext uri="{0D108BD9-81ED-4DB2-BD59-A6C34878D82A}">
                    <a16:rowId xmlns:a16="http://schemas.microsoft.com/office/drawing/2014/main" val="1492406585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7E393EC1-DAFF-5543-8756-4BEC0FE9B43F}"/>
              </a:ext>
            </a:extLst>
          </p:cNvPr>
          <p:cNvSpPr txBox="1"/>
          <p:nvPr/>
        </p:nvSpPr>
        <p:spPr>
          <a:xfrm>
            <a:off x="7726128" y="2686617"/>
            <a:ext cx="4105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563" indent="-182563">
              <a:buClr>
                <a:schemeClr val="accent1"/>
              </a:buClr>
              <a:buFont typeface="System Font Regular"/>
              <a:buChar char="*"/>
            </a:pPr>
            <a:r>
              <a:rPr lang="en-GB" sz="1400" dirty="0"/>
              <a:t>In the sense that it focuses on the differences w.r.t. the plan but not necessarily a short explanation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6416DA-707D-C948-A0A3-37B3A5F172BC}"/>
              </a:ext>
            </a:extLst>
          </p:cNvPr>
          <p:cNvSpPr/>
          <p:nvPr/>
        </p:nvSpPr>
        <p:spPr>
          <a:xfrm>
            <a:off x="3810612" y="6420225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Chakraborti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Sreedharan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S, Zhang Y,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S. Plan explanations as model reconciliation: Moving beyond explanation as soliloquy. IJCAI 2017. </a:t>
            </a:r>
            <a:endParaRPr lang="en-GB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082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52F31-097A-4D43-98DC-C8ACA6C1E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– </a:t>
            </a:r>
            <a:r>
              <a:rPr lang="en-GB" dirty="0" err="1"/>
              <a:t>FetchWorld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9FF2-3830-994F-90B2-8EA2532C1D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Robot design requires to tuck arms and lower torso or crouch before moving – not obvious</a:t>
            </a:r>
          </a:p>
          <a:p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82499-2DE4-B148-A942-2B31999CCA5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EE0A63-69DB-B172-1166-8FF7A866A3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A66BB2-DE5A-B149-BB0F-BEFD5E4349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48</a:t>
            </a:fld>
            <a:endParaRPr lang="en-GB"/>
          </a:p>
        </p:txBody>
      </p:sp>
      <p:pic>
        <p:nvPicPr>
          <p:cNvPr id="1025" name="Picture 1" descr="page2image265049584">
            <a:extLst>
              <a:ext uri="{FF2B5EF4-FFF2-40B4-BE49-F238E27FC236}">
                <a16:creationId xmlns:a16="http://schemas.microsoft.com/office/drawing/2014/main" id="{7F0911F9-E10C-7D41-9BAF-FAD547E8B8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4628" y="157908"/>
            <a:ext cx="2973506" cy="129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A451FDA-E3FF-144C-84E3-5953D6F5DFBB}"/>
              </a:ext>
            </a:extLst>
          </p:cNvPr>
          <p:cNvSpPr/>
          <p:nvPr/>
        </p:nvSpPr>
        <p:spPr>
          <a:xfrm>
            <a:off x="3810612" y="6420225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Chakraborti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Sreedharan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S, Zhang Y,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S. Plan explanations as model reconciliation: Moving beyond explanation as soliloquy. IJCAI 2017. </a:t>
            </a:r>
            <a:endParaRPr lang="en-GB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FF58D0-3498-49F5-5B0F-A3264B1C1E4E}"/>
              </a:ext>
            </a:extLst>
          </p:cNvPr>
          <p:cNvSpPr txBox="1"/>
          <p:nvPr/>
        </p:nvSpPr>
        <p:spPr>
          <a:xfrm>
            <a:off x="6714569" y="1929917"/>
            <a:ext cx="5117106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cs typeface="Courier New" panose="02070309020205020404" pitchFamily="49" charset="0"/>
              </a:rPr>
              <a:t>Human’s Model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(:action move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:parameters	(?from ?to – location)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:precondition	(and (robot-at ?from))</a:t>
            </a:r>
          </a:p>
          <a:p>
            <a:pPr>
              <a:tabLst>
                <a:tab pos="1463675" algn="l"/>
              </a:tabLst>
            </a:pPr>
            <a:endParaRPr lang="en-GB" sz="1600" dirty="0">
              <a:latin typeface="Courier" pitchFamily="2" charset="0"/>
              <a:cs typeface="Courier New" panose="02070309020205020404" pitchFamily="49" charset="0"/>
            </a:endParaRP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:effect	(and (robot-at ?to)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		 (not (robot-at ?from))))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(:action tuck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:parameters	()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:precondition	()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:effect	(and (hand-tucked)))</a:t>
            </a:r>
          </a:p>
          <a:p>
            <a:pPr>
              <a:tabLst>
                <a:tab pos="1463675" algn="l"/>
              </a:tabLst>
            </a:pPr>
            <a:endParaRPr lang="en-GB" sz="1600" dirty="0">
              <a:latin typeface="Courier" pitchFamily="2" charset="0"/>
              <a:cs typeface="Courier New" panose="02070309020205020404" pitchFamily="49" charset="0"/>
            </a:endParaRP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(:action crouch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:parameters	()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:precondition	()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:effect	(and (crouched)))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36249A-3310-419A-F469-E5925D5847C3}"/>
              </a:ext>
            </a:extLst>
          </p:cNvPr>
          <p:cNvSpPr txBox="1"/>
          <p:nvPr/>
        </p:nvSpPr>
        <p:spPr>
          <a:xfrm>
            <a:off x="883733" y="1929917"/>
            <a:ext cx="5240537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cs typeface="Courier New" panose="02070309020205020404" pitchFamily="49" charset="0"/>
              </a:rPr>
              <a:t>Robot’s Model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(:action move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:parameters	(?from ?to – location)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:precondition	(and (robot-at ?from)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		 </a:t>
            </a:r>
            <a:r>
              <a:rPr lang="en-GB" sz="1600" dirty="0">
                <a:solidFill>
                  <a:srgbClr val="FFC000"/>
                </a:solidFill>
                <a:latin typeface="Courier" pitchFamily="2" charset="0"/>
                <a:cs typeface="Courier New" panose="02070309020205020404" pitchFamily="49" charset="0"/>
              </a:rPr>
              <a:t>(hand-tucked) (crouched)</a:t>
            </a: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:effect	(and (robot-at ?to)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		 (not (robot-at ?from))))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(:action tuck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:parameters	()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:precondition	()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:effect	(and (hand-tucked)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		 </a:t>
            </a:r>
            <a:r>
              <a:rPr lang="en-GB" sz="1600" dirty="0">
                <a:solidFill>
                  <a:srgbClr val="FFC000"/>
                </a:solidFill>
                <a:latin typeface="Courier" pitchFamily="2" charset="0"/>
                <a:cs typeface="Courier New" panose="02070309020205020404" pitchFamily="49" charset="0"/>
              </a:rPr>
              <a:t>(crouched)</a:t>
            </a: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))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(:action crouch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:parameters	()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:precondition	()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:effect	(and (crouched)))</a:t>
            </a:r>
          </a:p>
        </p:txBody>
      </p:sp>
    </p:spTree>
    <p:extLst>
      <p:ext uri="{BB962C8B-B14F-4D97-AF65-F5344CB8AC3E}">
        <p14:creationId xmlns:p14="http://schemas.microsoft.com/office/powerpoint/2010/main" val="18118493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76F0C-C992-994F-9AB8-0313015B0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– </a:t>
            </a:r>
            <a:r>
              <a:rPr lang="en-GB" dirty="0" err="1"/>
              <a:t>FetchWorld</a:t>
            </a:r>
            <a:r>
              <a:rPr lang="en-GB" dirty="0"/>
              <a:t> 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E496DE3-DFBC-264C-A095-692860DFE12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BBB3C93-8779-409F-9D79-F07CFE5671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44E60-1A4C-6444-8026-3E783DC058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49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B4FFD5-F8EB-6E41-B9E6-957DCD367A58}"/>
              </a:ext>
            </a:extLst>
          </p:cNvPr>
          <p:cNvSpPr/>
          <p:nvPr/>
        </p:nvSpPr>
        <p:spPr>
          <a:xfrm>
            <a:off x="6593429" y="847183"/>
            <a:ext cx="5391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Courier" pitchFamily="2" charset="0"/>
              </a:rPr>
              <a:t>(:</a:t>
            </a:r>
            <a:r>
              <a:rPr lang="en-GB" sz="1200" dirty="0" err="1">
                <a:latin typeface="Courier" pitchFamily="2" charset="0"/>
              </a:rPr>
              <a:t>init</a:t>
            </a:r>
            <a:r>
              <a:rPr lang="en-GB" sz="1200" dirty="0">
                <a:latin typeface="Courier" pitchFamily="2" charset="0"/>
              </a:rPr>
              <a:t> (block-at b1 loc1) (robot-at loc1) (hand-empty)) </a:t>
            </a:r>
          </a:p>
          <a:p>
            <a:r>
              <a:rPr lang="en-GB" sz="1200" dirty="0">
                <a:latin typeface="Courier" pitchFamily="2" charset="0"/>
              </a:rPr>
              <a:t>(:goal (and (block-at b1 loc2))) </a:t>
            </a:r>
            <a:endParaRPr lang="en-GB" sz="3600" dirty="0">
              <a:latin typeface="Courier" pitchFamily="2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636394-E052-7F45-A2BE-6B62E2C2F788}"/>
              </a:ext>
            </a:extLst>
          </p:cNvPr>
          <p:cNvSpPr/>
          <p:nvPr/>
        </p:nvSpPr>
        <p:spPr>
          <a:xfrm>
            <a:off x="6705734" y="1222490"/>
            <a:ext cx="50193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Courier" pitchFamily="2" charset="0"/>
              </a:rPr>
              <a:t>pick-up b1</a:t>
            </a:r>
            <a:r>
              <a:rPr lang="en-GB" sz="1200" b="1" dirty="0">
                <a:solidFill>
                  <a:srgbClr val="C00000"/>
                </a:solidFill>
                <a:latin typeface="Courier" pitchFamily="2" charset="0"/>
              </a:rPr>
              <a:t> </a:t>
            </a:r>
            <a:r>
              <a:rPr lang="en-GB" sz="1200" b="1" dirty="0">
                <a:solidFill>
                  <a:srgbClr val="FFC000"/>
                </a:solidFill>
                <a:latin typeface="Courier" pitchFamily="2" charset="0"/>
              </a:rPr>
              <a:t>-&gt; tuck</a:t>
            </a:r>
            <a:r>
              <a:rPr lang="en-GB" sz="1200" dirty="0">
                <a:latin typeface="Courier" pitchFamily="2" charset="0"/>
              </a:rPr>
              <a:t> -&gt; move loc1 loc2 -&gt; put-down b1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7B44CB-CA4E-A848-8FA7-EE1706484E1C}"/>
              </a:ext>
            </a:extLst>
          </p:cNvPr>
          <p:cNvSpPr/>
          <p:nvPr/>
        </p:nvSpPr>
        <p:spPr>
          <a:xfrm>
            <a:off x="6705734" y="1484878"/>
            <a:ext cx="42755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Courier" pitchFamily="2" charset="0"/>
              </a:rPr>
              <a:t>pick-up b1 -&gt; move loc1 loc2 -&gt; put-down b1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72F3CE-23D5-4C4E-9559-863B356D3E53}"/>
              </a:ext>
            </a:extLst>
          </p:cNvPr>
          <p:cNvSpPr/>
          <p:nvPr/>
        </p:nvSpPr>
        <p:spPr>
          <a:xfrm>
            <a:off x="3810612" y="6420225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Chakraborti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Sreedharan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S, Zhang Y,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S. Plan explanations as model reconciliation: Moving beyond explanation as soliloquy. IJCAI 2017. </a:t>
            </a:r>
            <a:endParaRPr lang="en-GB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B5CCA0-8323-C388-09C6-7FAB689E27F3}"/>
              </a:ext>
            </a:extLst>
          </p:cNvPr>
          <p:cNvSpPr txBox="1"/>
          <p:nvPr/>
        </p:nvSpPr>
        <p:spPr>
          <a:xfrm>
            <a:off x="6714569" y="1929917"/>
            <a:ext cx="5117106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cs typeface="Courier New" panose="02070309020205020404" pitchFamily="49" charset="0"/>
              </a:rPr>
              <a:t>Human’s Model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(:action move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:parameters	(?from ?to – location)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:precondition	(and (robot-at ?from))</a:t>
            </a:r>
          </a:p>
          <a:p>
            <a:pPr>
              <a:tabLst>
                <a:tab pos="1463675" algn="l"/>
              </a:tabLst>
            </a:pPr>
            <a:endParaRPr lang="en-GB" sz="1600" dirty="0">
              <a:latin typeface="Courier" pitchFamily="2" charset="0"/>
              <a:cs typeface="Courier New" panose="02070309020205020404" pitchFamily="49" charset="0"/>
            </a:endParaRP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:effect	(and (robot-at ?to)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		 (not (robot-at ?from))))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(:action tuck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:parameters	()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:precondition	()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:effect	(and (hand-tucked)))</a:t>
            </a:r>
          </a:p>
          <a:p>
            <a:pPr>
              <a:tabLst>
                <a:tab pos="1463675" algn="l"/>
              </a:tabLst>
            </a:pPr>
            <a:endParaRPr lang="en-GB" sz="1600" dirty="0">
              <a:latin typeface="Courier" pitchFamily="2" charset="0"/>
              <a:cs typeface="Courier New" panose="02070309020205020404" pitchFamily="49" charset="0"/>
            </a:endParaRP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(:action crouch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:parameters	()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:precondition	()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:effect	(and (crouched)))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15E309-53A1-9CDC-36FF-23539A3A27DA}"/>
              </a:ext>
            </a:extLst>
          </p:cNvPr>
          <p:cNvSpPr txBox="1"/>
          <p:nvPr/>
        </p:nvSpPr>
        <p:spPr>
          <a:xfrm>
            <a:off x="4397762" y="865432"/>
            <a:ext cx="25883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763" lvl="3"/>
            <a:r>
              <a:rPr lang="en-GB" dirty="0"/>
              <a:t>Initial state and goal:</a:t>
            </a:r>
          </a:p>
          <a:p>
            <a:pPr marL="4763" lvl="3"/>
            <a:r>
              <a:rPr lang="en-GB" dirty="0"/>
              <a:t>Robot’s optimal plan:</a:t>
            </a:r>
          </a:p>
          <a:p>
            <a:pPr marL="4763" lvl="3"/>
            <a:r>
              <a:rPr lang="en-GB" dirty="0"/>
              <a:t>Human’s expected plan: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4D408BB-7BB5-F1F3-B131-5B234AD7D2D7}"/>
              </a:ext>
            </a:extLst>
          </p:cNvPr>
          <p:cNvSpPr txBox="1"/>
          <p:nvPr/>
        </p:nvSpPr>
        <p:spPr>
          <a:xfrm>
            <a:off x="883733" y="1929917"/>
            <a:ext cx="5240537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cs typeface="Courier New" panose="02070309020205020404" pitchFamily="49" charset="0"/>
              </a:rPr>
              <a:t>Robot’s Model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(:action move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:parameters	(?from ?to – location)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:precondition	(and (robot-at ?from)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		 </a:t>
            </a:r>
            <a:r>
              <a:rPr lang="en-GB" sz="1600" dirty="0">
                <a:solidFill>
                  <a:srgbClr val="FFC000"/>
                </a:solidFill>
                <a:latin typeface="Courier" pitchFamily="2" charset="0"/>
                <a:cs typeface="Courier New" panose="02070309020205020404" pitchFamily="49" charset="0"/>
              </a:rPr>
              <a:t>(hand-tucked) (crouched)</a:t>
            </a: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:effect	(and (robot-at ?to)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		 (not (robot-at ?from))))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(:action tuck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:parameters	()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:precondition	()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:effect	(and (hand-tucked)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		 </a:t>
            </a:r>
            <a:r>
              <a:rPr lang="en-GB" sz="1600" dirty="0">
                <a:solidFill>
                  <a:srgbClr val="FFC000"/>
                </a:solidFill>
                <a:latin typeface="Courier" pitchFamily="2" charset="0"/>
                <a:cs typeface="Courier New" panose="02070309020205020404" pitchFamily="49" charset="0"/>
              </a:rPr>
              <a:t>(crouched)</a:t>
            </a: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))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(:action crouch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:parameters	()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:precondition	()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:effect	(and (crouched)))</a:t>
            </a:r>
          </a:p>
        </p:txBody>
      </p:sp>
    </p:spTree>
    <p:extLst>
      <p:ext uri="{BB962C8B-B14F-4D97-AF65-F5344CB8AC3E}">
        <p14:creationId xmlns:p14="http://schemas.microsoft.com/office/powerpoint/2010/main" val="1921646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84C88A-E54C-5B47-80E5-EFC22CE62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611A6-9CB5-114C-BAA7-71C905EDC5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solidFill>
                  <a:schemeClr val="accent1"/>
                </a:solidFill>
              </a:rPr>
              <a:t>Collaborations</a:t>
            </a:r>
            <a:r>
              <a:rPr lang="en-GB" dirty="0"/>
              <a:t> between people and AI systems</a:t>
            </a:r>
          </a:p>
          <a:p>
            <a:pPr lvl="1"/>
            <a:r>
              <a:rPr lang="en-GB" dirty="0"/>
              <a:t>I.e., systems with </a:t>
            </a:r>
            <a:r>
              <a:rPr lang="en-GB" dirty="0">
                <a:solidFill>
                  <a:schemeClr val="accent1"/>
                </a:solidFill>
              </a:rPr>
              <a:t>humans in the loop</a:t>
            </a:r>
          </a:p>
          <a:p>
            <a:pPr lvl="1"/>
            <a:r>
              <a:rPr lang="en-GB" dirty="0"/>
              <a:t>Augment perception, cognition, problem-solving abilities of people</a:t>
            </a:r>
          </a:p>
          <a:p>
            <a:pPr lvl="1"/>
            <a:r>
              <a:rPr lang="en-GB" dirty="0"/>
              <a:t>Examples</a:t>
            </a:r>
          </a:p>
          <a:p>
            <a:pPr lvl="2"/>
            <a:r>
              <a:rPr lang="en-GB" dirty="0"/>
              <a:t>Help physicians make more timely and accurate diagnoses</a:t>
            </a:r>
          </a:p>
          <a:p>
            <a:pPr lvl="2"/>
            <a:r>
              <a:rPr lang="en-GB" dirty="0"/>
              <a:t>Assistance provided to drivers of cars to help them avoid dangerous situations and crashes</a:t>
            </a:r>
          </a:p>
          <a:p>
            <a:r>
              <a:rPr lang="en-GB" dirty="0"/>
              <a:t>Objective: Systems that can interact intuitively with users and enable seamless machine-human collaborations</a:t>
            </a:r>
          </a:p>
          <a:p>
            <a:pPr lvl="1"/>
            <a:r>
              <a:rPr lang="en-GB" dirty="0">
                <a:solidFill>
                  <a:schemeClr val="accent1"/>
                </a:solidFill>
              </a:rPr>
              <a:t>Explainable</a:t>
            </a:r>
            <a:r>
              <a:rPr lang="en-GB" dirty="0"/>
              <a:t> behaviour</a:t>
            </a:r>
          </a:p>
          <a:p>
            <a:pPr lvl="2"/>
            <a:r>
              <a:rPr lang="en-GB" dirty="0"/>
              <a:t>Explainable AI = XAI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05964F-A40D-B348-9212-E16CD45BFE8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9215B8-926B-2B44-45B4-5EFD5DA526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D7520A-31E4-F141-8B0F-B8F142A8AC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3022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76F0C-C992-994F-9AB8-0313015B0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 – </a:t>
            </a:r>
            <a:r>
              <a:rPr lang="en-GB" dirty="0" err="1"/>
              <a:t>FetchWorld</a:t>
            </a:r>
            <a:r>
              <a:rPr lang="en-GB" dirty="0"/>
              <a:t>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12C13C-B650-2A49-9E9D-728318582E6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90FA76C-4E33-47E2-A3F1-80EB30F6C3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544E60-1A4C-6444-8026-3E783DC058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50</a:t>
            </a:fld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E1285F0-4EB1-A806-D7BE-7788F9DF828E}"/>
              </a:ext>
            </a:extLst>
          </p:cNvPr>
          <p:cNvSpPr/>
          <p:nvPr/>
        </p:nvSpPr>
        <p:spPr>
          <a:xfrm>
            <a:off x="6593429" y="847183"/>
            <a:ext cx="5391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Courier" pitchFamily="2" charset="0"/>
              </a:rPr>
              <a:t>(:</a:t>
            </a:r>
            <a:r>
              <a:rPr lang="en-GB" sz="1200" dirty="0" err="1">
                <a:latin typeface="Courier" pitchFamily="2" charset="0"/>
              </a:rPr>
              <a:t>init</a:t>
            </a:r>
            <a:r>
              <a:rPr lang="en-GB" sz="1200" dirty="0">
                <a:latin typeface="Courier" pitchFamily="2" charset="0"/>
              </a:rPr>
              <a:t> (block-at b1 loc1) (robot-at loc1) (hand-empty)) </a:t>
            </a:r>
          </a:p>
          <a:p>
            <a:r>
              <a:rPr lang="en-GB" sz="1200" dirty="0">
                <a:latin typeface="Courier" pitchFamily="2" charset="0"/>
              </a:rPr>
              <a:t>(:goal (and (block-at b1 loc2))) </a:t>
            </a:r>
            <a:endParaRPr lang="en-GB" sz="3600" dirty="0">
              <a:latin typeface="Courier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AD1B2BB-081B-4DA0-8D24-38376E200D2D}"/>
              </a:ext>
            </a:extLst>
          </p:cNvPr>
          <p:cNvSpPr/>
          <p:nvPr/>
        </p:nvSpPr>
        <p:spPr>
          <a:xfrm>
            <a:off x="6705734" y="1222490"/>
            <a:ext cx="501932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Courier" pitchFamily="2" charset="0"/>
              </a:rPr>
              <a:t>pick-up b1</a:t>
            </a:r>
            <a:r>
              <a:rPr lang="en-GB" sz="1200" b="1" dirty="0">
                <a:solidFill>
                  <a:srgbClr val="C00000"/>
                </a:solidFill>
                <a:latin typeface="Courier" pitchFamily="2" charset="0"/>
              </a:rPr>
              <a:t> </a:t>
            </a:r>
            <a:r>
              <a:rPr lang="en-GB" sz="1200" b="1" dirty="0">
                <a:solidFill>
                  <a:srgbClr val="FFC000"/>
                </a:solidFill>
                <a:latin typeface="Courier" pitchFamily="2" charset="0"/>
              </a:rPr>
              <a:t>-&gt; tuck</a:t>
            </a:r>
            <a:r>
              <a:rPr lang="en-GB" sz="1200" dirty="0">
                <a:latin typeface="Courier" pitchFamily="2" charset="0"/>
              </a:rPr>
              <a:t> -&gt; move loc1 loc2 -&gt; put-down b1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729DD2D-8A33-12B1-FCF1-C024E70835E6}"/>
              </a:ext>
            </a:extLst>
          </p:cNvPr>
          <p:cNvSpPr/>
          <p:nvPr/>
        </p:nvSpPr>
        <p:spPr>
          <a:xfrm>
            <a:off x="6705734" y="1484878"/>
            <a:ext cx="427552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Courier" pitchFamily="2" charset="0"/>
              </a:rPr>
              <a:t>pick-up b1 -&gt; move loc1 loc2 -&gt; put-down b1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F5A02A4-129D-C7D8-7A77-241697DF9634}"/>
              </a:ext>
            </a:extLst>
          </p:cNvPr>
          <p:cNvSpPr txBox="1"/>
          <p:nvPr/>
        </p:nvSpPr>
        <p:spPr>
          <a:xfrm>
            <a:off x="4397762" y="865432"/>
            <a:ext cx="25883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763" lvl="3"/>
            <a:r>
              <a:rPr lang="en-GB" dirty="0"/>
              <a:t>Initial state and goal:</a:t>
            </a:r>
          </a:p>
          <a:p>
            <a:pPr marL="4763" lvl="3"/>
            <a:r>
              <a:rPr lang="en-GB" dirty="0"/>
              <a:t>Robot’s optimal plan:</a:t>
            </a:r>
          </a:p>
          <a:p>
            <a:pPr marL="4763" lvl="3"/>
            <a:r>
              <a:rPr lang="en-GB" dirty="0"/>
              <a:t>Human’s expected plan: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AFFD963-C595-5769-6F30-A4C00605D9A6}"/>
              </a:ext>
            </a:extLst>
          </p:cNvPr>
          <p:cNvSpPr txBox="1"/>
          <p:nvPr/>
        </p:nvSpPr>
        <p:spPr>
          <a:xfrm>
            <a:off x="6714569" y="1929917"/>
            <a:ext cx="5117106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cs typeface="Courier New" panose="02070309020205020404" pitchFamily="49" charset="0"/>
              </a:rPr>
              <a:t>Human’s Model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(:action move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:parameters	(?from ?to – location)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:precondition	(and (robot-at ?from))</a:t>
            </a:r>
          </a:p>
          <a:p>
            <a:pPr>
              <a:tabLst>
                <a:tab pos="1463675" algn="l"/>
              </a:tabLst>
            </a:pPr>
            <a:endParaRPr lang="en-GB" sz="1600" dirty="0">
              <a:latin typeface="Courier" pitchFamily="2" charset="0"/>
              <a:cs typeface="Courier New" panose="02070309020205020404" pitchFamily="49" charset="0"/>
            </a:endParaRP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:effect	(and (robot-at ?to)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		 (not (robot-at ?from))))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(:action tuck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:parameters	()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:precondition	()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:effect	(and (hand-tucked)))</a:t>
            </a:r>
          </a:p>
          <a:p>
            <a:pPr>
              <a:tabLst>
                <a:tab pos="1463675" algn="l"/>
              </a:tabLst>
            </a:pPr>
            <a:endParaRPr lang="en-GB" sz="1600" dirty="0">
              <a:latin typeface="Courier" pitchFamily="2" charset="0"/>
              <a:cs typeface="Courier New" panose="02070309020205020404" pitchFamily="49" charset="0"/>
            </a:endParaRP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(:action crouch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:parameters	()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:precondition	()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:effect	(and (crouched)))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3C06E34-45CD-AA49-9A6D-01A499FA20E0}"/>
              </a:ext>
            </a:extLst>
          </p:cNvPr>
          <p:cNvSpPr/>
          <p:nvPr/>
        </p:nvSpPr>
        <p:spPr>
          <a:xfrm>
            <a:off x="3044712" y="2998076"/>
            <a:ext cx="1364170" cy="216000"/>
          </a:xfrm>
          <a:prstGeom prst="rect">
            <a:avLst/>
          </a:prstGeom>
          <a:solidFill>
            <a:schemeClr val="bg2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F46CE69-405D-F24B-80AF-77DAAFF5AD95}"/>
              </a:ext>
            </a:extLst>
          </p:cNvPr>
          <p:cNvSpPr/>
          <p:nvPr/>
        </p:nvSpPr>
        <p:spPr>
          <a:xfrm>
            <a:off x="4721294" y="2998077"/>
            <a:ext cx="1008000" cy="216000"/>
          </a:xfrm>
          <a:prstGeom prst="rect">
            <a:avLst/>
          </a:prstGeom>
          <a:solidFill>
            <a:srgbClr val="7030A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CA12F8D-BA7A-6945-A134-FCE19EB419D3}"/>
              </a:ext>
            </a:extLst>
          </p:cNvPr>
          <p:cNvSpPr/>
          <p:nvPr/>
        </p:nvSpPr>
        <p:spPr>
          <a:xfrm>
            <a:off x="3044712" y="4690918"/>
            <a:ext cx="1008000" cy="216000"/>
          </a:xfrm>
          <a:prstGeom prst="rect">
            <a:avLst/>
          </a:prstGeom>
          <a:solidFill>
            <a:srgbClr val="7030A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AAFEE9-0615-2A44-A6AE-1A8087A39B1A}"/>
              </a:ext>
            </a:extLst>
          </p:cNvPr>
          <p:cNvSpPr/>
          <p:nvPr/>
        </p:nvSpPr>
        <p:spPr>
          <a:xfrm>
            <a:off x="2965516" y="2960130"/>
            <a:ext cx="2994812" cy="287101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2E2E36-15CE-C24C-AED7-77AE33822E1D}"/>
              </a:ext>
            </a:extLst>
          </p:cNvPr>
          <p:cNvSpPr/>
          <p:nvPr/>
        </p:nvSpPr>
        <p:spPr>
          <a:xfrm>
            <a:off x="2899048" y="4676590"/>
            <a:ext cx="1240810" cy="243888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5C441AF-170B-0046-AC72-75E9D779600E}"/>
              </a:ext>
            </a:extLst>
          </p:cNvPr>
          <p:cNvCxnSpPr>
            <a:cxnSpLocks/>
            <a:stCxn id="18" idx="3"/>
            <a:endCxn id="10" idx="1"/>
          </p:cNvCxnSpPr>
          <p:nvPr/>
        </p:nvCxnSpPr>
        <p:spPr>
          <a:xfrm>
            <a:off x="1414070" y="3103681"/>
            <a:ext cx="1551446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83F7E57-2DD8-754B-9648-D7C4189F8898}"/>
              </a:ext>
            </a:extLst>
          </p:cNvPr>
          <p:cNvCxnSpPr>
            <a:cxnSpLocks/>
            <a:stCxn id="18" idx="2"/>
            <a:endCxn id="11" idx="1"/>
          </p:cNvCxnSpPr>
          <p:nvPr/>
        </p:nvCxnSpPr>
        <p:spPr>
          <a:xfrm rot="16200000" flipH="1">
            <a:off x="1105632" y="3005117"/>
            <a:ext cx="1510187" cy="2076646"/>
          </a:xfrm>
          <a:prstGeom prst="bentConnector2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3ED11E9-D769-4D4D-BD37-C9F2C6AAB124}"/>
              </a:ext>
            </a:extLst>
          </p:cNvPr>
          <p:cNvSpPr txBox="1"/>
          <p:nvPr/>
        </p:nvSpPr>
        <p:spPr>
          <a:xfrm>
            <a:off x="230733" y="2919015"/>
            <a:ext cx="1183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accent1"/>
                </a:solidFill>
              </a:rPr>
              <a:t>PPE = MPE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37D85E10-C6E3-F340-8C1E-E4D0399048B5}"/>
              </a:ext>
            </a:extLst>
          </p:cNvPr>
          <p:cNvSpPr/>
          <p:nvPr/>
        </p:nvSpPr>
        <p:spPr>
          <a:xfrm>
            <a:off x="4408882" y="2016060"/>
            <a:ext cx="715310" cy="357634"/>
          </a:xfrm>
          <a:prstGeom prst="rect">
            <a:avLst/>
          </a:prstGeom>
          <a:solidFill>
            <a:schemeClr val="bg2"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MCE</a:t>
            </a: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BB939936-DB49-1041-B2D7-766746F0CCE2}"/>
              </a:ext>
            </a:extLst>
          </p:cNvPr>
          <p:cNvCxnSpPr>
            <a:cxnSpLocks/>
            <a:stCxn id="45" idx="1"/>
            <a:endCxn id="44" idx="3"/>
          </p:cNvCxnSpPr>
          <p:nvPr/>
        </p:nvCxnSpPr>
        <p:spPr>
          <a:xfrm>
            <a:off x="4408882" y="2194877"/>
            <a:ext cx="0" cy="911199"/>
          </a:xfrm>
          <a:prstGeom prst="straightConnector1">
            <a:avLst/>
          </a:prstGeom>
          <a:ln w="28575">
            <a:solidFill>
              <a:schemeClr val="bg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2B2EB1D7-0A3B-E748-A2FC-3C2916C8130A}"/>
              </a:ext>
            </a:extLst>
          </p:cNvPr>
          <p:cNvSpPr/>
          <p:nvPr/>
        </p:nvSpPr>
        <p:spPr>
          <a:xfrm>
            <a:off x="5919739" y="3603483"/>
            <a:ext cx="715310" cy="357634"/>
          </a:xfrm>
          <a:prstGeom prst="rect">
            <a:avLst/>
          </a:prstGeom>
          <a:solidFill>
            <a:srgbClr val="7030A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7030A0"/>
                </a:solidFill>
              </a:rPr>
              <a:t>MME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EC6A2513-FF6B-3D47-9084-B4CD1CE30D68}"/>
              </a:ext>
            </a:extLst>
          </p:cNvPr>
          <p:cNvCxnSpPr>
            <a:cxnSpLocks/>
            <a:stCxn id="51" idx="0"/>
            <a:endCxn id="50" idx="3"/>
          </p:cNvCxnSpPr>
          <p:nvPr/>
        </p:nvCxnSpPr>
        <p:spPr>
          <a:xfrm rot="16200000" flipV="1">
            <a:off x="5754641" y="3080730"/>
            <a:ext cx="497406" cy="548100"/>
          </a:xfrm>
          <a:prstGeom prst="bentConnector2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1">
            <a:extLst>
              <a:ext uri="{FF2B5EF4-FFF2-40B4-BE49-F238E27FC236}">
                <a16:creationId xmlns:a16="http://schemas.microsoft.com/office/drawing/2014/main" id="{310B75CC-2EC2-D643-B215-C98C33A0E15A}"/>
              </a:ext>
            </a:extLst>
          </p:cNvPr>
          <p:cNvCxnSpPr>
            <a:cxnSpLocks/>
            <a:stCxn id="51" idx="2"/>
            <a:endCxn id="59" idx="3"/>
          </p:cNvCxnSpPr>
          <p:nvPr/>
        </p:nvCxnSpPr>
        <p:spPr>
          <a:xfrm rot="5400000">
            <a:off x="4746153" y="3267676"/>
            <a:ext cx="837801" cy="2224682"/>
          </a:xfrm>
          <a:prstGeom prst="bentConnector2">
            <a:avLst/>
          </a:prstGeom>
          <a:ln w="28575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14976380-8F9C-71BE-BCAB-03D1125DA297}"/>
              </a:ext>
            </a:extLst>
          </p:cNvPr>
          <p:cNvSpPr/>
          <p:nvPr/>
        </p:nvSpPr>
        <p:spPr>
          <a:xfrm>
            <a:off x="3810612" y="6420225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Chakraborti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Sreedharan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S, Zhang Y,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S. Plan explanations as model reconciliation: Moving beyond explanation as soliloquy. IJCAI 2017. </a:t>
            </a:r>
            <a:endParaRPr lang="en-GB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67F819-2FC6-8CB0-DCD8-6B9A902551AA}"/>
              </a:ext>
            </a:extLst>
          </p:cNvPr>
          <p:cNvSpPr txBox="1"/>
          <p:nvPr/>
        </p:nvSpPr>
        <p:spPr>
          <a:xfrm>
            <a:off x="883733" y="1929917"/>
            <a:ext cx="5240537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cs typeface="Courier New" panose="02070309020205020404" pitchFamily="49" charset="0"/>
              </a:rPr>
              <a:t>Robot’s Model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(:action move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:parameters	(?from ?to – location)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:precondition	(and (robot-at ?from)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		 </a:t>
            </a:r>
            <a:r>
              <a:rPr lang="en-GB" sz="1600" dirty="0">
                <a:solidFill>
                  <a:srgbClr val="FFC000"/>
                </a:solidFill>
                <a:latin typeface="Courier" pitchFamily="2" charset="0"/>
                <a:cs typeface="Courier New" panose="02070309020205020404" pitchFamily="49" charset="0"/>
              </a:rPr>
              <a:t>(hand-tucked) (crouched)</a:t>
            </a: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:effect	(and (robot-at ?to)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		 (not (robot-at ?from))))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(:action tuck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:parameters	()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:precondition	()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:effect	(and (hand-tucked)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		 </a:t>
            </a:r>
            <a:r>
              <a:rPr lang="en-GB" sz="1600" dirty="0">
                <a:solidFill>
                  <a:srgbClr val="FFC000"/>
                </a:solidFill>
                <a:latin typeface="Courier" pitchFamily="2" charset="0"/>
                <a:cs typeface="Courier New" panose="02070309020205020404" pitchFamily="49" charset="0"/>
              </a:rPr>
              <a:t>(crouched)</a:t>
            </a: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))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(:action crouch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:parameters	()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:precondition	()</a:t>
            </a:r>
          </a:p>
          <a:p>
            <a:pPr>
              <a:tabLst>
                <a:tab pos="1463675" algn="l"/>
              </a:tabLst>
            </a:pPr>
            <a:r>
              <a:rPr lang="en-GB" sz="1600" dirty="0">
                <a:latin typeface="Courier" pitchFamily="2" charset="0"/>
                <a:cs typeface="Courier New" panose="02070309020205020404" pitchFamily="49" charset="0"/>
              </a:rPr>
              <a:t>:effect	(and (crouched)))</a:t>
            </a:r>
          </a:p>
        </p:txBody>
      </p:sp>
    </p:spTree>
    <p:extLst>
      <p:ext uri="{BB962C8B-B14F-4D97-AF65-F5344CB8AC3E}">
        <p14:creationId xmlns:p14="http://schemas.microsoft.com/office/powerpoint/2010/main" val="232067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44" grpId="0" animBg="1"/>
      <p:bldP spid="50" grpId="0" animBg="1"/>
      <p:bldP spid="59" grpId="0" animBg="1"/>
      <p:bldP spid="10" grpId="0" animBg="1"/>
      <p:bldP spid="11" grpId="0" animBg="1"/>
      <p:bldP spid="18" grpId="0"/>
      <p:bldP spid="45" grpId="0" animBg="1"/>
      <p:bldP spid="51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461E8-6D36-0448-B4C7-65637DD92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 Space 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643F13-E81B-324F-BB9C-B309724AE3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Search algorithms for finding MCEs and MMEs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5C398DA-E09A-9446-9467-5675C110CDE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41D06F-61AD-49DC-74BE-F1E0D284E7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0ED2AB-A0B3-5E4B-A4E2-1B4BCC4683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51</a:t>
            </a:fld>
            <a:endParaRPr lang="en-GB"/>
          </a:p>
        </p:txBody>
      </p:sp>
      <p:grpSp>
        <p:nvGrpSpPr>
          <p:cNvPr id="322" name="Group 321">
            <a:extLst>
              <a:ext uri="{FF2B5EF4-FFF2-40B4-BE49-F238E27FC236}">
                <a16:creationId xmlns:a16="http://schemas.microsoft.com/office/drawing/2014/main" id="{AB209E76-75CE-9F41-AE71-6A89966B6CC0}"/>
              </a:ext>
            </a:extLst>
          </p:cNvPr>
          <p:cNvGrpSpPr/>
          <p:nvPr/>
        </p:nvGrpSpPr>
        <p:grpSpPr>
          <a:xfrm>
            <a:off x="1890902" y="2527722"/>
            <a:ext cx="8419665" cy="2988803"/>
            <a:chOff x="364335" y="2603552"/>
            <a:chExt cx="8419665" cy="2988803"/>
          </a:xfrm>
        </p:grpSpPr>
        <p:pic>
          <p:nvPicPr>
            <p:cNvPr id="50" name="Picture 49">
              <a:hlinkClick r:id="rId3"/>
              <a:extLst>
                <a:ext uri="{FF2B5EF4-FFF2-40B4-BE49-F238E27FC236}">
                  <a16:creationId xmlns:a16="http://schemas.microsoft.com/office/drawing/2014/main" id="{DFFBD711-56D2-B942-B94F-1F39D96DB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64335" y="4002908"/>
              <a:ext cx="324175" cy="87579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Rounded Rectangle 50">
                  <a:extLst>
                    <a:ext uri="{FF2B5EF4-FFF2-40B4-BE49-F238E27FC236}">
                      <a16:creationId xmlns:a16="http://schemas.microsoft.com/office/drawing/2014/main" id="{EF85C335-B22F-FD42-A22A-3F7D21FDE224}"/>
                    </a:ext>
                  </a:extLst>
                </p:cNvPr>
                <p:cNvSpPr/>
                <p:nvPr/>
              </p:nvSpPr>
              <p:spPr>
                <a:xfrm>
                  <a:off x="713468" y="4265794"/>
                  <a:ext cx="564707" cy="350025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sub>
                          <m:sup>
                            <m: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bSup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Rounded Rectangle 50">
                  <a:extLst>
                    <a:ext uri="{FF2B5EF4-FFF2-40B4-BE49-F238E27FC236}">
                      <a16:creationId xmlns:a16="http://schemas.microsoft.com/office/drawing/2014/main" id="{EF85C335-B22F-FD42-A22A-3F7D21FDE22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3468" y="4265794"/>
                  <a:ext cx="564707" cy="350025"/>
                </a:xfrm>
                <a:prstGeom prst="round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6D166142-D0D8-F042-AD1F-0A3C4D8A32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77217" y="4041834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2" name="Rounded Rectangle 51">
              <a:extLst>
                <a:ext uri="{FF2B5EF4-FFF2-40B4-BE49-F238E27FC236}">
                  <a16:creationId xmlns:a16="http://schemas.microsoft.com/office/drawing/2014/main" id="{C04156FB-77DD-FE49-88EC-F813822141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63805" y="3944342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Rounded Rectangle 52">
              <a:extLst>
                <a:ext uri="{FF2B5EF4-FFF2-40B4-BE49-F238E27FC236}">
                  <a16:creationId xmlns:a16="http://schemas.microsoft.com/office/drawing/2014/main" id="{8B139CF0-3756-6241-9B01-A8B90D3FC4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90039" y="3812269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29682065-4E4A-544B-8DF0-5BF5C3DADF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05796" y="3684808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Rounded Rectangle 54">
                  <a:extLst>
                    <a:ext uri="{FF2B5EF4-FFF2-40B4-BE49-F238E27FC236}">
                      <a16:creationId xmlns:a16="http://schemas.microsoft.com/office/drawing/2014/main" id="{BAE5CB71-1961-6648-90EB-52E07FEE2694}"/>
                    </a:ext>
                  </a:extLst>
                </p:cNvPr>
                <p:cNvSpPr/>
                <p:nvPr/>
              </p:nvSpPr>
              <p:spPr>
                <a:xfrm>
                  <a:off x="3221553" y="3434306"/>
                  <a:ext cx="1437176" cy="376912"/>
                </a:xfrm>
                <a:prstGeom prst="roundRect">
                  <a:avLst/>
                </a:prstGeom>
                <a:no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d>
                          <m:dPr>
                            <m:ctrlPr>
                              <a:rPr lang="de-DE" sz="140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1400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400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de-DE" sz="1400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de-DE" sz="140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̂"/>
                                <m:ctrlPr>
                                  <a:rPr lang="de-DE" sz="1400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1400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</m:acc>
                          </m:e>
                        </m:d>
                        <m:r>
                          <a:rPr lang="de-DE" sz="14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&gt;</m:t>
                        </m:r>
                        <m:sSubSup>
                          <m:sSubSupPr>
                            <m:ctrlPr>
                              <a:rPr lang="de-DE" sz="140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acc>
                              <m:accPr>
                                <m:chr m:val="̂"/>
                                <m:ctrlPr>
                                  <a:rPr lang="de-DE" sz="1400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1400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</m:acc>
                          </m:sub>
                          <m:sup>
                            <m:r>
                              <a:rPr lang="de-DE" sz="140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en-GB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55" name="Rounded Rectangle 54">
                  <a:extLst>
                    <a:ext uri="{FF2B5EF4-FFF2-40B4-BE49-F238E27FC236}">
                      <a16:creationId xmlns:a16="http://schemas.microsoft.com/office/drawing/2014/main" id="{BAE5CB71-1961-6648-90EB-52E07FEE269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21553" y="3434306"/>
                  <a:ext cx="1437176" cy="376912"/>
                </a:xfrm>
                <a:prstGeom prst="round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 w="12700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5E5AD86E-961C-E547-999D-C24B5F45CBDB}"/>
                </a:ext>
              </a:extLst>
            </p:cNvPr>
            <p:cNvCxnSpPr>
              <a:cxnSpLocks/>
              <a:stCxn id="51" idx="3"/>
              <a:endCxn id="8" idx="1"/>
            </p:cNvCxnSpPr>
            <p:nvPr/>
          </p:nvCxnSpPr>
          <p:spPr>
            <a:xfrm flipV="1">
              <a:off x="1278175" y="4095249"/>
              <a:ext cx="299042" cy="345558"/>
            </a:xfrm>
            <a:prstGeom prst="straightConnector1">
              <a:avLst/>
            </a:prstGeom>
            <a:ln w="127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DECEA052-1752-944C-A5E3-9E922EB0C9A0}"/>
                </a:ext>
              </a:extLst>
            </p:cNvPr>
            <p:cNvCxnSpPr>
              <a:cxnSpLocks/>
              <a:stCxn id="8" idx="3"/>
              <a:endCxn id="52" idx="1"/>
            </p:cNvCxnSpPr>
            <p:nvPr/>
          </p:nvCxnSpPr>
          <p:spPr>
            <a:xfrm flipV="1">
              <a:off x="1685217" y="3997757"/>
              <a:ext cx="278588" cy="97492"/>
            </a:xfrm>
            <a:prstGeom prst="straightConnector1">
              <a:avLst/>
            </a:prstGeom>
            <a:ln w="127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Arrow Connector 64">
              <a:extLst>
                <a:ext uri="{FF2B5EF4-FFF2-40B4-BE49-F238E27FC236}">
                  <a16:creationId xmlns:a16="http://schemas.microsoft.com/office/drawing/2014/main" id="{FD5BC2D1-5269-A240-80CA-2DE2EF82EF64}"/>
                </a:ext>
              </a:extLst>
            </p:cNvPr>
            <p:cNvCxnSpPr>
              <a:cxnSpLocks/>
              <a:stCxn id="52" idx="3"/>
              <a:endCxn id="53" idx="1"/>
            </p:cNvCxnSpPr>
            <p:nvPr/>
          </p:nvCxnSpPr>
          <p:spPr>
            <a:xfrm flipV="1">
              <a:off x="2071805" y="3865684"/>
              <a:ext cx="318234" cy="132073"/>
            </a:xfrm>
            <a:prstGeom prst="straightConnector1">
              <a:avLst/>
            </a:prstGeom>
            <a:ln w="127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>
              <a:extLst>
                <a:ext uri="{FF2B5EF4-FFF2-40B4-BE49-F238E27FC236}">
                  <a16:creationId xmlns:a16="http://schemas.microsoft.com/office/drawing/2014/main" id="{E999F6EC-23F5-6441-B42F-2599685B2CF3}"/>
                </a:ext>
              </a:extLst>
            </p:cNvPr>
            <p:cNvCxnSpPr>
              <a:cxnSpLocks/>
              <a:stCxn id="53" idx="3"/>
              <a:endCxn id="54" idx="1"/>
            </p:cNvCxnSpPr>
            <p:nvPr/>
          </p:nvCxnSpPr>
          <p:spPr>
            <a:xfrm flipV="1">
              <a:off x="2498039" y="3738223"/>
              <a:ext cx="307757" cy="127461"/>
            </a:xfrm>
            <a:prstGeom prst="straightConnector1">
              <a:avLst/>
            </a:prstGeom>
            <a:ln w="127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43CB10E3-01E6-2D45-A375-4DEDA22C07ED}"/>
                </a:ext>
              </a:extLst>
            </p:cNvPr>
            <p:cNvCxnSpPr>
              <a:cxnSpLocks/>
              <a:stCxn id="54" idx="3"/>
              <a:endCxn id="55" idx="1"/>
            </p:cNvCxnSpPr>
            <p:nvPr/>
          </p:nvCxnSpPr>
          <p:spPr>
            <a:xfrm flipV="1">
              <a:off x="2913796" y="3622762"/>
              <a:ext cx="307757" cy="115461"/>
            </a:xfrm>
            <a:prstGeom prst="straightConnector1">
              <a:avLst/>
            </a:prstGeom>
            <a:ln w="127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Rounded Rectangle 73">
                  <a:extLst>
                    <a:ext uri="{FF2B5EF4-FFF2-40B4-BE49-F238E27FC236}">
                      <a16:creationId xmlns:a16="http://schemas.microsoft.com/office/drawing/2014/main" id="{AE954F35-3A7E-9441-AC59-2FC1E6DF8B9D}"/>
                    </a:ext>
                  </a:extLst>
                </p:cNvPr>
                <p:cNvSpPr/>
                <p:nvPr/>
              </p:nvSpPr>
              <p:spPr>
                <a:xfrm>
                  <a:off x="4870721" y="3434306"/>
                  <a:ext cx="1437176" cy="376912"/>
                </a:xfrm>
                <a:prstGeom prst="roundRect">
                  <a:avLst/>
                </a:prstGeom>
                <a:no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d>
                          <m:dPr>
                            <m:ctrlPr>
                              <a:rPr lang="de-DE" sz="140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1400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400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de-DE" sz="1400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de-DE" sz="140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̂"/>
                                <m:ctrlPr>
                                  <a:rPr lang="de-DE" sz="1400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1400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</m:acc>
                          </m:e>
                        </m:d>
                        <m:r>
                          <a:rPr lang="de-DE" sz="1400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de-DE" sz="140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acc>
                              <m:accPr>
                                <m:chr m:val="̂"/>
                                <m:ctrlPr>
                                  <a:rPr lang="de-DE" sz="1400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1400" i="1" dirty="0">
                                    <a:solidFill>
                                      <a:schemeClr val="accent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</m:acc>
                          </m:sub>
                          <m:sup>
                            <m:r>
                              <a:rPr lang="de-DE" sz="140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en-GB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74" name="Rounded Rectangle 73">
                  <a:extLst>
                    <a:ext uri="{FF2B5EF4-FFF2-40B4-BE49-F238E27FC236}">
                      <a16:creationId xmlns:a16="http://schemas.microsoft.com/office/drawing/2014/main" id="{AE954F35-3A7E-9441-AC59-2FC1E6DF8B9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70721" y="3434306"/>
                  <a:ext cx="1437176" cy="376912"/>
                </a:xfrm>
                <a:prstGeom prst="round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12700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75" name="Straight Arrow Connector 74">
              <a:extLst>
                <a:ext uri="{FF2B5EF4-FFF2-40B4-BE49-F238E27FC236}">
                  <a16:creationId xmlns:a16="http://schemas.microsoft.com/office/drawing/2014/main" id="{3C5C7EE0-7DB3-DE47-8434-08158880D22C}"/>
                </a:ext>
              </a:extLst>
            </p:cNvPr>
            <p:cNvCxnSpPr>
              <a:cxnSpLocks/>
              <a:stCxn id="55" idx="3"/>
              <a:endCxn id="74" idx="1"/>
            </p:cNvCxnSpPr>
            <p:nvPr/>
          </p:nvCxnSpPr>
          <p:spPr>
            <a:xfrm>
              <a:off x="4658729" y="3622762"/>
              <a:ext cx="211992" cy="0"/>
            </a:xfrm>
            <a:prstGeom prst="straightConnector1">
              <a:avLst/>
            </a:prstGeom>
            <a:ln w="12700">
              <a:solidFill>
                <a:schemeClr val="accent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D9EAF59A-7FF3-3E41-9B08-3F42E11E5DD0}"/>
                </a:ext>
              </a:extLst>
            </p:cNvPr>
            <p:cNvCxnSpPr>
              <a:cxnSpLocks/>
            </p:cNvCxnSpPr>
            <p:nvPr/>
          </p:nvCxnSpPr>
          <p:spPr>
            <a:xfrm>
              <a:off x="1278175" y="2645592"/>
              <a:ext cx="0" cy="2891511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9E91D183-AA9A-4F4D-9FFA-2D325AF4CF36}"/>
                </a:ext>
              </a:extLst>
            </p:cNvPr>
            <p:cNvCxnSpPr>
              <a:cxnSpLocks/>
            </p:cNvCxnSpPr>
            <p:nvPr/>
          </p:nvCxnSpPr>
          <p:spPr>
            <a:xfrm>
              <a:off x="4870721" y="2645592"/>
              <a:ext cx="0" cy="1295381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F8AC842D-67B5-0C47-AD6E-B3E39A22E21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8234207" y="4033837"/>
              <a:ext cx="549793" cy="81393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2" name="Rounded Rectangle 81">
                  <a:extLst>
                    <a:ext uri="{FF2B5EF4-FFF2-40B4-BE49-F238E27FC236}">
                      <a16:creationId xmlns:a16="http://schemas.microsoft.com/office/drawing/2014/main" id="{36F72AB1-2579-1041-A3E6-B4979E9BE628}"/>
                    </a:ext>
                  </a:extLst>
                </p:cNvPr>
                <p:cNvSpPr/>
                <p:nvPr/>
              </p:nvSpPr>
              <p:spPr>
                <a:xfrm>
                  <a:off x="7617775" y="4270547"/>
                  <a:ext cx="564707" cy="34051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p>
                            <m: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p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82" name="Rounded Rectangle 81">
                  <a:extLst>
                    <a:ext uri="{FF2B5EF4-FFF2-40B4-BE49-F238E27FC236}">
                      <a16:creationId xmlns:a16="http://schemas.microsoft.com/office/drawing/2014/main" id="{36F72AB1-2579-1041-A3E6-B4979E9BE62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17775" y="4270547"/>
                  <a:ext cx="564707" cy="340519"/>
                </a:xfrm>
                <a:prstGeom prst="round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8" name="Rounded Rectangle 117">
                  <a:extLst>
                    <a:ext uri="{FF2B5EF4-FFF2-40B4-BE49-F238E27FC236}">
                      <a16:creationId xmlns:a16="http://schemas.microsoft.com/office/drawing/2014/main" id="{930802DC-600A-8843-BEA2-B3900BAD9DE7}"/>
                    </a:ext>
                  </a:extLst>
                </p:cNvPr>
                <p:cNvSpPr/>
                <p:nvPr/>
              </p:nvSpPr>
              <p:spPr>
                <a:xfrm>
                  <a:off x="6446366" y="3654661"/>
                  <a:ext cx="252000" cy="246380"/>
                </a:xfrm>
                <a:prstGeom prst="roundRect">
                  <a:avLst/>
                </a:prstGeom>
                <a:no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0" bIns="0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sz="140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40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18" name="Rounded Rectangle 117">
                  <a:extLst>
                    <a:ext uri="{FF2B5EF4-FFF2-40B4-BE49-F238E27FC236}">
                      <a16:creationId xmlns:a16="http://schemas.microsoft.com/office/drawing/2014/main" id="{930802DC-600A-8843-BEA2-B3900BAD9DE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46366" y="3654661"/>
                  <a:ext cx="252000" cy="246380"/>
                </a:xfrm>
                <a:prstGeom prst="roundRect">
                  <a:avLst/>
                </a:prstGeom>
                <a:blipFill>
                  <a:blip r:embed="rId10"/>
                  <a:stretch>
                    <a:fillRect l="-13636" t="-9524"/>
                  </a:stretch>
                </a:blipFill>
                <a:ln w="12700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9" name="Rounded Rectangle 118">
                  <a:extLst>
                    <a:ext uri="{FF2B5EF4-FFF2-40B4-BE49-F238E27FC236}">
                      <a16:creationId xmlns:a16="http://schemas.microsoft.com/office/drawing/2014/main" id="{E1A6C2B8-A4BD-824B-B3B4-AD79406C061F}"/>
                    </a:ext>
                  </a:extLst>
                </p:cNvPr>
                <p:cNvSpPr/>
                <p:nvPr/>
              </p:nvSpPr>
              <p:spPr>
                <a:xfrm>
                  <a:off x="6836835" y="3898933"/>
                  <a:ext cx="252000" cy="246380"/>
                </a:xfrm>
                <a:prstGeom prst="roundRect">
                  <a:avLst/>
                </a:prstGeom>
                <a:no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0" bIns="0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sz="140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40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19" name="Rounded Rectangle 118">
                  <a:extLst>
                    <a:ext uri="{FF2B5EF4-FFF2-40B4-BE49-F238E27FC236}">
                      <a16:creationId xmlns:a16="http://schemas.microsoft.com/office/drawing/2014/main" id="{E1A6C2B8-A4BD-824B-B3B4-AD79406C061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36835" y="3898933"/>
                  <a:ext cx="252000" cy="246380"/>
                </a:xfrm>
                <a:prstGeom prst="roundRect">
                  <a:avLst/>
                </a:prstGeom>
                <a:blipFill>
                  <a:blip r:embed="rId11"/>
                  <a:stretch>
                    <a:fillRect l="-14286" t="-4762" r="-4762"/>
                  </a:stretch>
                </a:blipFill>
                <a:ln w="12700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0" name="Rounded Rectangle 119">
                  <a:extLst>
                    <a:ext uri="{FF2B5EF4-FFF2-40B4-BE49-F238E27FC236}">
                      <a16:creationId xmlns:a16="http://schemas.microsoft.com/office/drawing/2014/main" id="{E11D8733-A933-624C-A1E4-54CEBD958AF4}"/>
                    </a:ext>
                  </a:extLst>
                </p:cNvPr>
                <p:cNvSpPr/>
                <p:nvPr/>
              </p:nvSpPr>
              <p:spPr>
                <a:xfrm>
                  <a:off x="7227304" y="4095249"/>
                  <a:ext cx="252000" cy="246380"/>
                </a:xfrm>
                <a:prstGeom prst="roundRect">
                  <a:avLst/>
                </a:prstGeom>
                <a:noFill/>
                <a:ln w="12700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0" bIns="0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sz="140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400" i="1" dirty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sz="1400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120" name="Rounded Rectangle 119">
                  <a:extLst>
                    <a:ext uri="{FF2B5EF4-FFF2-40B4-BE49-F238E27FC236}">
                      <a16:creationId xmlns:a16="http://schemas.microsoft.com/office/drawing/2014/main" id="{E11D8733-A933-624C-A1E4-54CEBD958AF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27304" y="4095249"/>
                  <a:ext cx="252000" cy="246380"/>
                </a:xfrm>
                <a:prstGeom prst="roundRect">
                  <a:avLst/>
                </a:prstGeom>
                <a:blipFill>
                  <a:blip r:embed="rId12"/>
                  <a:stretch>
                    <a:fillRect l="-9091" t="-4545" r="-4545"/>
                  </a:stretch>
                </a:blipFill>
                <a:ln w="12700">
                  <a:solidFill>
                    <a:schemeClr val="accent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21" name="Straight Arrow Connector 120">
              <a:extLst>
                <a:ext uri="{FF2B5EF4-FFF2-40B4-BE49-F238E27FC236}">
                  <a16:creationId xmlns:a16="http://schemas.microsoft.com/office/drawing/2014/main" id="{D706A269-4242-B647-A2A0-2CB01CE4ACCE}"/>
                </a:ext>
              </a:extLst>
            </p:cNvPr>
            <p:cNvCxnSpPr>
              <a:cxnSpLocks/>
              <a:stCxn id="118" idx="1"/>
              <a:endCxn id="74" idx="3"/>
            </p:cNvCxnSpPr>
            <p:nvPr/>
          </p:nvCxnSpPr>
          <p:spPr>
            <a:xfrm flipH="1" flipV="1">
              <a:off x="6307897" y="3622762"/>
              <a:ext cx="138469" cy="155089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Arrow Connector 124">
              <a:extLst>
                <a:ext uri="{FF2B5EF4-FFF2-40B4-BE49-F238E27FC236}">
                  <a16:creationId xmlns:a16="http://schemas.microsoft.com/office/drawing/2014/main" id="{42D0A49E-D37F-5949-B7D3-EA9E4944BC27}"/>
                </a:ext>
              </a:extLst>
            </p:cNvPr>
            <p:cNvCxnSpPr>
              <a:cxnSpLocks/>
              <a:stCxn id="119" idx="1"/>
              <a:endCxn id="118" idx="3"/>
            </p:cNvCxnSpPr>
            <p:nvPr/>
          </p:nvCxnSpPr>
          <p:spPr>
            <a:xfrm flipH="1" flipV="1">
              <a:off x="6698366" y="3777851"/>
              <a:ext cx="138469" cy="244272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40DED862-6C2D-6147-87F8-48C1BF14F159}"/>
                </a:ext>
              </a:extLst>
            </p:cNvPr>
            <p:cNvCxnSpPr>
              <a:cxnSpLocks/>
              <a:stCxn id="120" idx="1"/>
              <a:endCxn id="119" idx="3"/>
            </p:cNvCxnSpPr>
            <p:nvPr/>
          </p:nvCxnSpPr>
          <p:spPr>
            <a:xfrm flipH="1" flipV="1">
              <a:off x="7088835" y="4022123"/>
              <a:ext cx="138469" cy="196316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Arrow Connector 130">
              <a:extLst>
                <a:ext uri="{FF2B5EF4-FFF2-40B4-BE49-F238E27FC236}">
                  <a16:creationId xmlns:a16="http://schemas.microsoft.com/office/drawing/2014/main" id="{0C4F4588-9E9C-DD46-BB79-D3B1D3D2BCAB}"/>
                </a:ext>
              </a:extLst>
            </p:cNvPr>
            <p:cNvCxnSpPr>
              <a:cxnSpLocks/>
              <a:stCxn id="82" idx="1"/>
              <a:endCxn id="120" idx="3"/>
            </p:cNvCxnSpPr>
            <p:nvPr/>
          </p:nvCxnSpPr>
          <p:spPr>
            <a:xfrm flipH="1" flipV="1">
              <a:off x="7479304" y="4218439"/>
              <a:ext cx="138471" cy="222368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4" name="Rounded Rectangle 133">
                  <a:extLst>
                    <a:ext uri="{FF2B5EF4-FFF2-40B4-BE49-F238E27FC236}">
                      <a16:creationId xmlns:a16="http://schemas.microsoft.com/office/drawing/2014/main" id="{F5445482-5F24-D14D-9083-340EEC227444}"/>
                    </a:ext>
                  </a:extLst>
                </p:cNvPr>
                <p:cNvSpPr/>
                <p:nvPr/>
              </p:nvSpPr>
              <p:spPr>
                <a:xfrm>
                  <a:off x="4989203" y="4832698"/>
                  <a:ext cx="1273041" cy="337681"/>
                </a:xfrm>
                <a:prstGeom prst="round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d>
                          <m:dPr>
                            <m:ctrlP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12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de-DE" sz="12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̂"/>
                                <m:ctrlPr>
                                  <a:rPr lang="de-DE" sz="12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12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</m:acc>
                          </m:e>
                        </m:d>
                        <m:r>
                          <a:rPr lang="de-DE" sz="1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&gt;</m:t>
                        </m:r>
                        <m:sSubSup>
                          <m:sSubSupPr>
                            <m:ctrlP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acc>
                              <m:accPr>
                                <m:chr m:val="̂"/>
                                <m:ctrlPr>
                                  <a:rPr lang="de-DE" sz="12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12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</m:acc>
                          </m:sub>
                          <m:sup>
                            <m: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en-GB" sz="1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34" name="Rounded Rectangle 133">
                  <a:extLst>
                    <a:ext uri="{FF2B5EF4-FFF2-40B4-BE49-F238E27FC236}">
                      <a16:creationId xmlns:a16="http://schemas.microsoft.com/office/drawing/2014/main" id="{F5445482-5F24-D14D-9083-340EEC22744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89203" y="4832698"/>
                  <a:ext cx="1273041" cy="337681"/>
                </a:xfrm>
                <a:prstGeom prst="roundRect">
                  <a:avLst/>
                </a:prstGeom>
                <a:blipFill>
                  <a:blip r:embed="rId13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5" name="Rounded Rectangle 134">
                  <a:extLst>
                    <a:ext uri="{FF2B5EF4-FFF2-40B4-BE49-F238E27FC236}">
                      <a16:creationId xmlns:a16="http://schemas.microsoft.com/office/drawing/2014/main" id="{9B4B6DAD-975B-6641-A76A-D232067F42D2}"/>
                    </a:ext>
                  </a:extLst>
                </p:cNvPr>
                <p:cNvSpPr/>
                <p:nvPr/>
              </p:nvSpPr>
              <p:spPr>
                <a:xfrm>
                  <a:off x="6596908" y="4895252"/>
                  <a:ext cx="216000" cy="211122"/>
                </a:xfrm>
                <a:prstGeom prst="round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0" bIns="0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sz="1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35" name="Rounded Rectangle 134">
                  <a:extLst>
                    <a:ext uri="{FF2B5EF4-FFF2-40B4-BE49-F238E27FC236}">
                      <a16:creationId xmlns:a16="http://schemas.microsoft.com/office/drawing/2014/main" id="{9B4B6DAD-975B-6641-A76A-D232067F42D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96908" y="4895252"/>
                  <a:ext cx="216000" cy="211122"/>
                </a:xfrm>
                <a:prstGeom prst="roundRect">
                  <a:avLst/>
                </a:prstGeom>
                <a:blipFill>
                  <a:blip r:embed="rId14"/>
                  <a:stretch>
                    <a:fillRect l="-15789" t="-10526" r="-5263"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6" name="Rounded Rectangle 135">
                  <a:extLst>
                    <a:ext uri="{FF2B5EF4-FFF2-40B4-BE49-F238E27FC236}">
                      <a16:creationId xmlns:a16="http://schemas.microsoft.com/office/drawing/2014/main" id="{32C1375D-DBC0-B24C-94BA-224A2D4B8685}"/>
                    </a:ext>
                  </a:extLst>
                </p:cNvPr>
                <p:cNvSpPr/>
                <p:nvPr/>
              </p:nvSpPr>
              <p:spPr>
                <a:xfrm>
                  <a:off x="7187701" y="4926083"/>
                  <a:ext cx="216000" cy="211122"/>
                </a:xfrm>
                <a:prstGeom prst="round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0" bIns="0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sz="1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36" name="Rounded Rectangle 135">
                  <a:extLst>
                    <a:ext uri="{FF2B5EF4-FFF2-40B4-BE49-F238E27FC236}">
                      <a16:creationId xmlns:a16="http://schemas.microsoft.com/office/drawing/2014/main" id="{32C1375D-DBC0-B24C-94BA-224A2D4B868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87701" y="4926083"/>
                  <a:ext cx="216000" cy="211122"/>
                </a:xfrm>
                <a:prstGeom prst="roundRect">
                  <a:avLst/>
                </a:prstGeom>
                <a:blipFill>
                  <a:blip r:embed="rId15"/>
                  <a:stretch>
                    <a:fillRect l="-10526" t="-10526" r="-5263"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7" name="Straight Arrow Connector 136">
              <a:extLst>
                <a:ext uri="{FF2B5EF4-FFF2-40B4-BE49-F238E27FC236}">
                  <a16:creationId xmlns:a16="http://schemas.microsoft.com/office/drawing/2014/main" id="{618619DC-56C4-C046-9D88-EFB0896B2F2B}"/>
                </a:ext>
              </a:extLst>
            </p:cNvPr>
            <p:cNvCxnSpPr>
              <a:cxnSpLocks/>
              <a:stCxn id="135" idx="1"/>
              <a:endCxn id="134" idx="3"/>
            </p:cNvCxnSpPr>
            <p:nvPr/>
          </p:nvCxnSpPr>
          <p:spPr>
            <a:xfrm flipH="1">
              <a:off x="6262244" y="5000813"/>
              <a:ext cx="334664" cy="72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Arrow Connector 137">
              <a:extLst>
                <a:ext uri="{FF2B5EF4-FFF2-40B4-BE49-F238E27FC236}">
                  <a16:creationId xmlns:a16="http://schemas.microsoft.com/office/drawing/2014/main" id="{D087840B-DE4F-4E44-8D11-1F1F295F9955}"/>
                </a:ext>
              </a:extLst>
            </p:cNvPr>
            <p:cNvCxnSpPr>
              <a:cxnSpLocks/>
              <a:stCxn id="136" idx="1"/>
              <a:endCxn id="135" idx="3"/>
            </p:cNvCxnSpPr>
            <p:nvPr/>
          </p:nvCxnSpPr>
          <p:spPr>
            <a:xfrm flipH="1" flipV="1">
              <a:off x="6812908" y="5000813"/>
              <a:ext cx="374793" cy="3083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Arrow Connector 138">
              <a:extLst>
                <a:ext uri="{FF2B5EF4-FFF2-40B4-BE49-F238E27FC236}">
                  <a16:creationId xmlns:a16="http://schemas.microsoft.com/office/drawing/2014/main" id="{929C8D34-FCCC-D44C-8D0E-094CFDC5E035}"/>
                </a:ext>
              </a:extLst>
            </p:cNvPr>
            <p:cNvCxnSpPr>
              <a:cxnSpLocks/>
              <a:stCxn id="82" idx="2"/>
              <a:endCxn id="136" idx="3"/>
            </p:cNvCxnSpPr>
            <p:nvPr/>
          </p:nvCxnSpPr>
          <p:spPr>
            <a:xfrm flipH="1">
              <a:off x="7403701" y="4611066"/>
              <a:ext cx="496428" cy="42057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4" name="Rounded Rectangle 153">
                  <a:extLst>
                    <a:ext uri="{FF2B5EF4-FFF2-40B4-BE49-F238E27FC236}">
                      <a16:creationId xmlns:a16="http://schemas.microsoft.com/office/drawing/2014/main" id="{6B49EC99-CD54-4B4D-9C3B-C71F80B95E88}"/>
                    </a:ext>
                  </a:extLst>
                </p:cNvPr>
                <p:cNvSpPr/>
                <p:nvPr/>
              </p:nvSpPr>
              <p:spPr>
                <a:xfrm>
                  <a:off x="5976381" y="2873094"/>
                  <a:ext cx="1273041" cy="337681"/>
                </a:xfrm>
                <a:prstGeom prst="round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d>
                          <m:dPr>
                            <m:ctrlP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12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de-DE" sz="12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̂"/>
                                <m:ctrlPr>
                                  <a:rPr lang="de-DE" sz="12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12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</m:acc>
                          </m:e>
                        </m:d>
                        <m:r>
                          <a:rPr lang="de-DE" sz="1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&gt;</m:t>
                        </m:r>
                        <m:sSubSup>
                          <m:sSubSupPr>
                            <m:ctrlP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acc>
                              <m:accPr>
                                <m:chr m:val="̂"/>
                                <m:ctrlPr>
                                  <a:rPr lang="de-DE" sz="12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12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</m:acc>
                          </m:sub>
                          <m:sup>
                            <m: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en-GB" sz="1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54" name="Rounded Rectangle 153">
                  <a:extLst>
                    <a:ext uri="{FF2B5EF4-FFF2-40B4-BE49-F238E27FC236}">
                      <a16:creationId xmlns:a16="http://schemas.microsoft.com/office/drawing/2014/main" id="{6B49EC99-CD54-4B4D-9C3B-C71F80B95E8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76381" y="2873094"/>
                  <a:ext cx="1273041" cy="337681"/>
                </a:xfrm>
                <a:prstGeom prst="roundRect">
                  <a:avLst/>
                </a:prstGeom>
                <a:blipFill>
                  <a:blip r:embed="rId16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5" name="Rounded Rectangle 154">
                  <a:extLst>
                    <a:ext uri="{FF2B5EF4-FFF2-40B4-BE49-F238E27FC236}">
                      <a16:creationId xmlns:a16="http://schemas.microsoft.com/office/drawing/2014/main" id="{C0C3D016-35A3-C449-9B23-A138E45FA518}"/>
                    </a:ext>
                  </a:extLst>
                </p:cNvPr>
                <p:cNvSpPr/>
                <p:nvPr/>
              </p:nvSpPr>
              <p:spPr>
                <a:xfrm>
                  <a:off x="7417795" y="3517201"/>
                  <a:ext cx="216000" cy="211122"/>
                </a:xfrm>
                <a:prstGeom prst="round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0" bIns="0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sz="1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55" name="Rounded Rectangle 154">
                  <a:extLst>
                    <a:ext uri="{FF2B5EF4-FFF2-40B4-BE49-F238E27FC236}">
                      <a16:creationId xmlns:a16="http://schemas.microsoft.com/office/drawing/2014/main" id="{C0C3D016-35A3-C449-9B23-A138E45FA51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17795" y="3517201"/>
                  <a:ext cx="216000" cy="211122"/>
                </a:xfrm>
                <a:prstGeom prst="roundRect">
                  <a:avLst/>
                </a:prstGeom>
                <a:blipFill>
                  <a:blip r:embed="rId15"/>
                  <a:stretch>
                    <a:fillRect l="-10526" t="-10526" r="-5263"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56" name="Straight Arrow Connector 155">
              <a:extLst>
                <a:ext uri="{FF2B5EF4-FFF2-40B4-BE49-F238E27FC236}">
                  <a16:creationId xmlns:a16="http://schemas.microsoft.com/office/drawing/2014/main" id="{F53FEA7B-0FCB-1E4C-BB16-473E4CB7BBDD}"/>
                </a:ext>
              </a:extLst>
            </p:cNvPr>
            <p:cNvCxnSpPr>
              <a:cxnSpLocks/>
              <a:stCxn id="155" idx="0"/>
              <a:endCxn id="154" idx="3"/>
            </p:cNvCxnSpPr>
            <p:nvPr/>
          </p:nvCxnSpPr>
          <p:spPr>
            <a:xfrm flipH="1" flipV="1">
              <a:off x="7249422" y="3041935"/>
              <a:ext cx="276373" cy="475266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7" name="Straight Arrow Connector 156">
              <a:extLst>
                <a:ext uri="{FF2B5EF4-FFF2-40B4-BE49-F238E27FC236}">
                  <a16:creationId xmlns:a16="http://schemas.microsoft.com/office/drawing/2014/main" id="{87835977-4B81-6F4A-A6F3-24A0ABAE66A7}"/>
                </a:ext>
              </a:extLst>
            </p:cNvPr>
            <p:cNvCxnSpPr>
              <a:cxnSpLocks/>
              <a:stCxn id="82" idx="0"/>
              <a:endCxn id="155" idx="3"/>
            </p:cNvCxnSpPr>
            <p:nvPr/>
          </p:nvCxnSpPr>
          <p:spPr>
            <a:xfrm flipH="1" flipV="1">
              <a:off x="7633795" y="3622762"/>
              <a:ext cx="266334" cy="64778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3" name="Rounded Rectangle 162">
                  <a:extLst>
                    <a:ext uri="{FF2B5EF4-FFF2-40B4-BE49-F238E27FC236}">
                      <a16:creationId xmlns:a16="http://schemas.microsoft.com/office/drawing/2014/main" id="{FFD1AF73-B3EF-8149-BB84-1304184CB40C}"/>
                    </a:ext>
                  </a:extLst>
                </p:cNvPr>
                <p:cNvSpPr/>
                <p:nvPr/>
              </p:nvSpPr>
              <p:spPr>
                <a:xfrm>
                  <a:off x="3155531" y="4095249"/>
                  <a:ext cx="1273041" cy="337681"/>
                </a:xfrm>
                <a:prstGeom prst="round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d>
                          <m:dPr>
                            <m:ctrlP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12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de-DE" sz="12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̂"/>
                                <m:ctrlPr>
                                  <a:rPr lang="de-DE" sz="12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12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</m:acc>
                          </m:e>
                        </m:d>
                        <m:r>
                          <a:rPr lang="de-DE" sz="1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acc>
                              <m:accPr>
                                <m:chr m:val="̂"/>
                                <m:ctrlPr>
                                  <a:rPr lang="de-DE" sz="12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12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</m:acc>
                          </m:sub>
                          <m:sup>
                            <m: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en-GB" sz="1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63" name="Rounded Rectangle 162">
                  <a:extLst>
                    <a:ext uri="{FF2B5EF4-FFF2-40B4-BE49-F238E27FC236}">
                      <a16:creationId xmlns:a16="http://schemas.microsoft.com/office/drawing/2014/main" id="{FFD1AF73-B3EF-8149-BB84-1304184CB40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5531" y="4095249"/>
                  <a:ext cx="1273041" cy="337681"/>
                </a:xfrm>
                <a:prstGeom prst="roundRect">
                  <a:avLst/>
                </a:prstGeom>
                <a:blipFill>
                  <a:blip r:embed="rId17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4" name="Rounded Rectangle 163">
                  <a:extLst>
                    <a:ext uri="{FF2B5EF4-FFF2-40B4-BE49-F238E27FC236}">
                      <a16:creationId xmlns:a16="http://schemas.microsoft.com/office/drawing/2014/main" id="{F2F0D698-462D-4146-BCFE-BB147780F0C8}"/>
                    </a:ext>
                  </a:extLst>
                </p:cNvPr>
                <p:cNvSpPr/>
                <p:nvPr/>
              </p:nvSpPr>
              <p:spPr>
                <a:xfrm>
                  <a:off x="2582623" y="4200401"/>
                  <a:ext cx="216000" cy="211122"/>
                </a:xfrm>
                <a:prstGeom prst="round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0" bIns="0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sz="1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64" name="Rounded Rectangle 163">
                  <a:extLst>
                    <a:ext uri="{FF2B5EF4-FFF2-40B4-BE49-F238E27FC236}">
                      <a16:creationId xmlns:a16="http://schemas.microsoft.com/office/drawing/2014/main" id="{F2F0D698-462D-4146-BCFE-BB147780F0C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82623" y="4200401"/>
                  <a:ext cx="216000" cy="211122"/>
                </a:xfrm>
                <a:prstGeom prst="roundRect">
                  <a:avLst/>
                </a:prstGeom>
                <a:blipFill>
                  <a:blip r:embed="rId18"/>
                  <a:stretch>
                    <a:fillRect l="-16667" t="-11111"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5" name="Rounded Rectangle 164">
                  <a:extLst>
                    <a:ext uri="{FF2B5EF4-FFF2-40B4-BE49-F238E27FC236}">
                      <a16:creationId xmlns:a16="http://schemas.microsoft.com/office/drawing/2014/main" id="{5EB5ABC8-43CA-BA47-9C79-A71CF70DE065}"/>
                    </a:ext>
                  </a:extLst>
                </p:cNvPr>
                <p:cNvSpPr/>
                <p:nvPr/>
              </p:nvSpPr>
              <p:spPr>
                <a:xfrm>
                  <a:off x="1980350" y="4276678"/>
                  <a:ext cx="216000" cy="211122"/>
                </a:xfrm>
                <a:prstGeom prst="round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0" bIns="0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sz="1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65" name="Rounded Rectangle 164">
                  <a:extLst>
                    <a:ext uri="{FF2B5EF4-FFF2-40B4-BE49-F238E27FC236}">
                      <a16:creationId xmlns:a16="http://schemas.microsoft.com/office/drawing/2014/main" id="{5EB5ABC8-43CA-BA47-9C79-A71CF70DE06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0350" y="4276678"/>
                  <a:ext cx="216000" cy="211122"/>
                </a:xfrm>
                <a:prstGeom prst="roundRect">
                  <a:avLst/>
                </a:prstGeom>
                <a:blipFill>
                  <a:blip r:embed="rId19"/>
                  <a:stretch>
                    <a:fillRect l="-16667" t="-16667" r="-5556"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6" name="Straight Arrow Connector 165">
              <a:extLst>
                <a:ext uri="{FF2B5EF4-FFF2-40B4-BE49-F238E27FC236}">
                  <a16:creationId xmlns:a16="http://schemas.microsoft.com/office/drawing/2014/main" id="{D5F236D9-C3B4-C942-A343-D55F9DE855D0}"/>
                </a:ext>
              </a:extLst>
            </p:cNvPr>
            <p:cNvCxnSpPr>
              <a:cxnSpLocks/>
              <a:stCxn id="164" idx="3"/>
              <a:endCxn id="163" idx="1"/>
            </p:cNvCxnSpPr>
            <p:nvPr/>
          </p:nvCxnSpPr>
          <p:spPr>
            <a:xfrm flipV="1">
              <a:off x="2798623" y="4264090"/>
              <a:ext cx="356908" cy="4187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Arrow Connector 166">
              <a:extLst>
                <a:ext uri="{FF2B5EF4-FFF2-40B4-BE49-F238E27FC236}">
                  <a16:creationId xmlns:a16="http://schemas.microsoft.com/office/drawing/2014/main" id="{7797AFAD-3C7B-4849-8D69-015D2090FC58}"/>
                </a:ext>
              </a:extLst>
            </p:cNvPr>
            <p:cNvCxnSpPr>
              <a:cxnSpLocks/>
              <a:stCxn id="165" idx="3"/>
              <a:endCxn id="164" idx="1"/>
            </p:cNvCxnSpPr>
            <p:nvPr/>
          </p:nvCxnSpPr>
          <p:spPr>
            <a:xfrm flipV="1">
              <a:off x="2196350" y="4305962"/>
              <a:ext cx="386273" cy="7627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Arrow Connector 167">
              <a:extLst>
                <a:ext uri="{FF2B5EF4-FFF2-40B4-BE49-F238E27FC236}">
                  <a16:creationId xmlns:a16="http://schemas.microsoft.com/office/drawing/2014/main" id="{C0788F65-5AAD-9848-A5DA-87DB538AA08F}"/>
                </a:ext>
              </a:extLst>
            </p:cNvPr>
            <p:cNvCxnSpPr>
              <a:cxnSpLocks/>
              <a:stCxn id="51" idx="3"/>
              <a:endCxn id="165" idx="1"/>
            </p:cNvCxnSpPr>
            <p:nvPr/>
          </p:nvCxnSpPr>
          <p:spPr>
            <a:xfrm flipV="1">
              <a:off x="1278175" y="4382239"/>
              <a:ext cx="702175" cy="5856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2" name="Rounded Rectangle 181">
                  <a:extLst>
                    <a:ext uri="{FF2B5EF4-FFF2-40B4-BE49-F238E27FC236}">
                      <a16:creationId xmlns:a16="http://schemas.microsoft.com/office/drawing/2014/main" id="{DC08007A-AC5D-DA4F-A9DD-AA37D58C16D5}"/>
                    </a:ext>
                  </a:extLst>
                </p:cNvPr>
                <p:cNvSpPr/>
                <p:nvPr/>
              </p:nvSpPr>
              <p:spPr>
                <a:xfrm>
                  <a:off x="2904608" y="2947308"/>
                  <a:ext cx="1273041" cy="337681"/>
                </a:xfrm>
                <a:prstGeom prst="round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d>
                          <m:dPr>
                            <m:ctrlP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12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2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de-DE" sz="12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̂"/>
                                <m:ctrlPr>
                                  <a:rPr lang="de-DE" sz="12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12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</m:acc>
                          </m:e>
                        </m:d>
                        <m:r>
                          <a:rPr lang="de-DE" sz="12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acc>
                              <m:accPr>
                                <m:chr m:val="̂"/>
                                <m:ctrlPr>
                                  <a:rPr lang="de-DE" sz="12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1200" i="1" dirty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</m:acc>
                          </m:sub>
                          <m:sup>
                            <m: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en-GB" sz="1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82" name="Rounded Rectangle 181">
                  <a:extLst>
                    <a:ext uri="{FF2B5EF4-FFF2-40B4-BE49-F238E27FC236}">
                      <a16:creationId xmlns:a16="http://schemas.microsoft.com/office/drawing/2014/main" id="{DC08007A-AC5D-DA4F-A9DD-AA37D58C16D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04608" y="2947308"/>
                  <a:ext cx="1273041" cy="337681"/>
                </a:xfrm>
                <a:prstGeom prst="roundRect">
                  <a:avLst/>
                </a:prstGeom>
                <a:blipFill>
                  <a:blip r:embed="rId20"/>
                  <a:stretch>
                    <a:fillRect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3" name="Rounded Rectangle 182">
                  <a:extLst>
                    <a:ext uri="{FF2B5EF4-FFF2-40B4-BE49-F238E27FC236}">
                      <a16:creationId xmlns:a16="http://schemas.microsoft.com/office/drawing/2014/main" id="{D954BCD3-2302-F94C-96BD-AE3C204052EF}"/>
                    </a:ext>
                  </a:extLst>
                </p:cNvPr>
                <p:cNvSpPr/>
                <p:nvPr/>
              </p:nvSpPr>
              <p:spPr>
                <a:xfrm>
                  <a:off x="2302486" y="3126572"/>
                  <a:ext cx="216000" cy="211122"/>
                </a:xfrm>
                <a:prstGeom prst="round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0" bIns="0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sz="1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83" name="Rounded Rectangle 182">
                  <a:extLst>
                    <a:ext uri="{FF2B5EF4-FFF2-40B4-BE49-F238E27FC236}">
                      <a16:creationId xmlns:a16="http://schemas.microsoft.com/office/drawing/2014/main" id="{D954BCD3-2302-F94C-96BD-AE3C204052E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2486" y="3126572"/>
                  <a:ext cx="216000" cy="211122"/>
                </a:xfrm>
                <a:prstGeom prst="roundRect">
                  <a:avLst/>
                </a:prstGeom>
                <a:blipFill>
                  <a:blip r:embed="rId21"/>
                  <a:stretch>
                    <a:fillRect l="-10526" t="-16667"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4" name="Rounded Rectangle 183">
                  <a:extLst>
                    <a:ext uri="{FF2B5EF4-FFF2-40B4-BE49-F238E27FC236}">
                      <a16:creationId xmlns:a16="http://schemas.microsoft.com/office/drawing/2014/main" id="{E821A6DA-C4EA-274D-ABC7-501AA9BACA4B}"/>
                    </a:ext>
                  </a:extLst>
                </p:cNvPr>
                <p:cNvSpPr/>
                <p:nvPr/>
              </p:nvSpPr>
              <p:spPr>
                <a:xfrm>
                  <a:off x="1824511" y="3359101"/>
                  <a:ext cx="216000" cy="211122"/>
                </a:xfrm>
                <a:prstGeom prst="round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0" bIns="0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sz="1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84" name="Rounded Rectangle 183">
                  <a:extLst>
                    <a:ext uri="{FF2B5EF4-FFF2-40B4-BE49-F238E27FC236}">
                      <a16:creationId xmlns:a16="http://schemas.microsoft.com/office/drawing/2014/main" id="{E821A6DA-C4EA-274D-ABC7-501AA9BACA4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4511" y="3359101"/>
                  <a:ext cx="216000" cy="211122"/>
                </a:xfrm>
                <a:prstGeom prst="roundRect">
                  <a:avLst/>
                </a:prstGeom>
                <a:blipFill>
                  <a:blip r:embed="rId22"/>
                  <a:stretch>
                    <a:fillRect l="-16667" t="-16667" r="-5556"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5" name="Straight Arrow Connector 184">
              <a:extLst>
                <a:ext uri="{FF2B5EF4-FFF2-40B4-BE49-F238E27FC236}">
                  <a16:creationId xmlns:a16="http://schemas.microsoft.com/office/drawing/2014/main" id="{23C11321-7C04-8840-A0A8-917E171C370F}"/>
                </a:ext>
              </a:extLst>
            </p:cNvPr>
            <p:cNvCxnSpPr>
              <a:cxnSpLocks/>
              <a:stCxn id="183" idx="3"/>
              <a:endCxn id="182" idx="1"/>
            </p:cNvCxnSpPr>
            <p:nvPr/>
          </p:nvCxnSpPr>
          <p:spPr>
            <a:xfrm flipV="1">
              <a:off x="2518486" y="3116149"/>
              <a:ext cx="386122" cy="11598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Arrow Connector 185">
              <a:extLst>
                <a:ext uri="{FF2B5EF4-FFF2-40B4-BE49-F238E27FC236}">
                  <a16:creationId xmlns:a16="http://schemas.microsoft.com/office/drawing/2014/main" id="{53BD6BDF-4F35-F94E-AD36-78C7A6DBC72D}"/>
                </a:ext>
              </a:extLst>
            </p:cNvPr>
            <p:cNvCxnSpPr>
              <a:cxnSpLocks/>
              <a:stCxn id="184" idx="3"/>
              <a:endCxn id="183" idx="1"/>
            </p:cNvCxnSpPr>
            <p:nvPr/>
          </p:nvCxnSpPr>
          <p:spPr>
            <a:xfrm flipV="1">
              <a:off x="2040511" y="3232133"/>
              <a:ext cx="261975" cy="23252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Arrow Connector 186">
              <a:extLst>
                <a:ext uri="{FF2B5EF4-FFF2-40B4-BE49-F238E27FC236}">
                  <a16:creationId xmlns:a16="http://schemas.microsoft.com/office/drawing/2014/main" id="{568364EA-036D-FB48-833B-5BC7EDF7A9B3}"/>
                </a:ext>
              </a:extLst>
            </p:cNvPr>
            <p:cNvCxnSpPr>
              <a:cxnSpLocks/>
              <a:stCxn id="51" idx="0"/>
              <a:endCxn id="188" idx="1"/>
            </p:cNvCxnSpPr>
            <p:nvPr/>
          </p:nvCxnSpPr>
          <p:spPr>
            <a:xfrm flipV="1">
              <a:off x="995822" y="3607036"/>
              <a:ext cx="414942" cy="65875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8" name="Rounded Rectangle 187">
                  <a:extLst>
                    <a:ext uri="{FF2B5EF4-FFF2-40B4-BE49-F238E27FC236}">
                      <a16:creationId xmlns:a16="http://schemas.microsoft.com/office/drawing/2014/main" id="{C3BB6C65-6B09-724E-9F82-1856615F27AA}"/>
                    </a:ext>
                  </a:extLst>
                </p:cNvPr>
                <p:cNvSpPr/>
                <p:nvPr/>
              </p:nvSpPr>
              <p:spPr>
                <a:xfrm>
                  <a:off x="1410764" y="3501475"/>
                  <a:ext cx="216000" cy="211122"/>
                </a:xfrm>
                <a:prstGeom prst="round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0" bIns="0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2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sz="1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88" name="Rounded Rectangle 187">
                  <a:extLst>
                    <a:ext uri="{FF2B5EF4-FFF2-40B4-BE49-F238E27FC236}">
                      <a16:creationId xmlns:a16="http://schemas.microsoft.com/office/drawing/2014/main" id="{C3BB6C65-6B09-724E-9F82-1856615F27A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0764" y="3501475"/>
                  <a:ext cx="216000" cy="211122"/>
                </a:xfrm>
                <a:prstGeom prst="roundRect">
                  <a:avLst/>
                </a:prstGeom>
                <a:blipFill>
                  <a:blip r:embed="rId19"/>
                  <a:stretch>
                    <a:fillRect l="-10526" t="-16667" r="-5263"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89" name="Straight Arrow Connector 188">
              <a:extLst>
                <a:ext uri="{FF2B5EF4-FFF2-40B4-BE49-F238E27FC236}">
                  <a16:creationId xmlns:a16="http://schemas.microsoft.com/office/drawing/2014/main" id="{BEBFEFDC-E70E-184D-AE38-2368D461CD8F}"/>
                </a:ext>
              </a:extLst>
            </p:cNvPr>
            <p:cNvCxnSpPr>
              <a:cxnSpLocks/>
              <a:stCxn id="188" idx="3"/>
              <a:endCxn id="184" idx="1"/>
            </p:cNvCxnSpPr>
            <p:nvPr/>
          </p:nvCxnSpPr>
          <p:spPr>
            <a:xfrm flipV="1">
              <a:off x="1626764" y="3464662"/>
              <a:ext cx="197747" cy="14237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6" name="Rounded Rectangle 195">
                  <a:extLst>
                    <a:ext uri="{FF2B5EF4-FFF2-40B4-BE49-F238E27FC236}">
                      <a16:creationId xmlns:a16="http://schemas.microsoft.com/office/drawing/2014/main" id="{B16A43EF-23D1-B044-A74F-63A7EA69C2CE}"/>
                    </a:ext>
                  </a:extLst>
                </p:cNvPr>
                <p:cNvSpPr/>
                <p:nvPr/>
              </p:nvSpPr>
              <p:spPr>
                <a:xfrm>
                  <a:off x="2681902" y="4777481"/>
                  <a:ext cx="1437176" cy="376912"/>
                </a:xfrm>
                <a:prstGeom prst="roundRect">
                  <a:avLst/>
                </a:prstGeom>
                <a:noFill/>
                <a:ln w="127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i="1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d>
                          <m:dPr>
                            <m:ctrlPr>
                              <a:rPr lang="de-DE" sz="1400" i="1" dirty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1400" i="1" dirty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400" i="1" dirty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de-DE" sz="1400" i="1" dirty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de-DE" sz="1400" i="1" dirty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̂"/>
                                <m:ctrlPr>
                                  <a:rPr lang="de-DE" sz="1400" i="1" dirty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1400" i="1" dirty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</m:acc>
                          </m:e>
                        </m:d>
                        <m:r>
                          <a:rPr lang="de-DE" sz="1400" i="1" dirty="0">
                            <a:solidFill>
                              <a:schemeClr val="accent4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de-DE" sz="1400" i="1" dirty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i="1" dirty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acc>
                              <m:accPr>
                                <m:chr m:val="̂"/>
                                <m:ctrlPr>
                                  <a:rPr lang="de-DE" sz="1400" i="1" dirty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1400" i="1" dirty="0">
                                    <a:solidFill>
                                      <a:schemeClr val="accent4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</m:acc>
                          </m:sub>
                          <m:sup>
                            <m:r>
                              <a:rPr lang="de-DE" sz="1400" i="1" dirty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en-GB" sz="1400" dirty="0">
                    <a:solidFill>
                      <a:schemeClr val="accent4"/>
                    </a:solidFill>
                  </a:endParaRPr>
                </a:p>
              </p:txBody>
            </p:sp>
          </mc:Choice>
          <mc:Fallback xmlns="">
            <p:sp>
              <p:nvSpPr>
                <p:cNvPr id="196" name="Rounded Rectangle 195">
                  <a:extLst>
                    <a:ext uri="{FF2B5EF4-FFF2-40B4-BE49-F238E27FC236}">
                      <a16:creationId xmlns:a16="http://schemas.microsoft.com/office/drawing/2014/main" id="{B16A43EF-23D1-B044-A74F-63A7EA69C2C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81902" y="4777481"/>
                  <a:ext cx="1437176" cy="376912"/>
                </a:xfrm>
                <a:prstGeom prst="roundRect">
                  <a:avLst/>
                </a:prstGeom>
                <a:blipFill>
                  <a:blip r:embed="rId23"/>
                  <a:stretch>
                    <a:fillRect/>
                  </a:stretch>
                </a:blipFill>
                <a:ln w="12700">
                  <a:solidFill>
                    <a:schemeClr val="accent4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7" name="Rounded Rectangle 196">
                  <a:extLst>
                    <a:ext uri="{FF2B5EF4-FFF2-40B4-BE49-F238E27FC236}">
                      <a16:creationId xmlns:a16="http://schemas.microsoft.com/office/drawing/2014/main" id="{97102B0A-6701-CD4F-8A73-261322519AFE}"/>
                    </a:ext>
                  </a:extLst>
                </p:cNvPr>
                <p:cNvSpPr/>
                <p:nvPr/>
              </p:nvSpPr>
              <p:spPr>
                <a:xfrm>
                  <a:off x="1871976" y="4725877"/>
                  <a:ext cx="252000" cy="246380"/>
                </a:xfrm>
                <a:prstGeom prst="roundRect">
                  <a:avLst/>
                </a:prstGeom>
                <a:noFill/>
                <a:ln w="127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0" bIns="0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sz="1400" i="1" dirty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400" i="1" dirty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sz="1400" dirty="0">
                    <a:solidFill>
                      <a:schemeClr val="accent4"/>
                    </a:solidFill>
                  </a:endParaRPr>
                </a:p>
              </p:txBody>
            </p:sp>
          </mc:Choice>
          <mc:Fallback xmlns="">
            <p:sp>
              <p:nvSpPr>
                <p:cNvPr id="197" name="Rounded Rectangle 196">
                  <a:extLst>
                    <a:ext uri="{FF2B5EF4-FFF2-40B4-BE49-F238E27FC236}">
                      <a16:creationId xmlns:a16="http://schemas.microsoft.com/office/drawing/2014/main" id="{97102B0A-6701-CD4F-8A73-261322519AF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71976" y="4725877"/>
                  <a:ext cx="252000" cy="246380"/>
                </a:xfrm>
                <a:prstGeom prst="roundRect">
                  <a:avLst/>
                </a:prstGeom>
                <a:blipFill>
                  <a:blip r:embed="rId24"/>
                  <a:stretch>
                    <a:fillRect l="-14286" t="-4545" r="-4762"/>
                  </a:stretch>
                </a:blipFill>
                <a:ln w="12700">
                  <a:solidFill>
                    <a:schemeClr val="accent4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8" name="Straight Arrow Connector 197">
              <a:extLst>
                <a:ext uri="{FF2B5EF4-FFF2-40B4-BE49-F238E27FC236}">
                  <a16:creationId xmlns:a16="http://schemas.microsoft.com/office/drawing/2014/main" id="{0996F2BA-6ADD-4649-816A-0E7026D07DA1}"/>
                </a:ext>
              </a:extLst>
            </p:cNvPr>
            <p:cNvCxnSpPr>
              <a:cxnSpLocks/>
              <a:stCxn id="197" idx="3"/>
              <a:endCxn id="196" idx="1"/>
            </p:cNvCxnSpPr>
            <p:nvPr/>
          </p:nvCxnSpPr>
          <p:spPr>
            <a:xfrm>
              <a:off x="2123976" y="4849067"/>
              <a:ext cx="557926" cy="116870"/>
            </a:xfrm>
            <a:prstGeom prst="straightConnector1">
              <a:avLst/>
            </a:prstGeom>
            <a:ln w="127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Arrow Connector 198">
              <a:extLst>
                <a:ext uri="{FF2B5EF4-FFF2-40B4-BE49-F238E27FC236}">
                  <a16:creationId xmlns:a16="http://schemas.microsoft.com/office/drawing/2014/main" id="{0161AC26-C455-1143-B959-156D4C20FEA9}"/>
                </a:ext>
              </a:extLst>
            </p:cNvPr>
            <p:cNvCxnSpPr>
              <a:cxnSpLocks/>
              <a:stCxn id="51" idx="2"/>
              <a:endCxn id="197" idx="1"/>
            </p:cNvCxnSpPr>
            <p:nvPr/>
          </p:nvCxnSpPr>
          <p:spPr>
            <a:xfrm>
              <a:off x="995822" y="4615819"/>
              <a:ext cx="876154" cy="233248"/>
            </a:xfrm>
            <a:prstGeom prst="straightConnector1">
              <a:avLst/>
            </a:prstGeom>
            <a:ln w="127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3" name="Rounded Rectangle 212">
              <a:extLst>
                <a:ext uri="{FF2B5EF4-FFF2-40B4-BE49-F238E27FC236}">
                  <a16:creationId xmlns:a16="http://schemas.microsoft.com/office/drawing/2014/main" id="{29E065DD-F091-704A-9987-9F1550EF12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934858" y="4312524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4" name="Rounded Rectangle 213">
              <a:extLst>
                <a:ext uri="{FF2B5EF4-FFF2-40B4-BE49-F238E27FC236}">
                  <a16:creationId xmlns:a16="http://schemas.microsoft.com/office/drawing/2014/main" id="{AB31CF29-32FF-6848-B089-3B728F40F6F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3880" y="4354719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5" name="Rounded Rectangle 214">
              <a:extLst>
                <a:ext uri="{FF2B5EF4-FFF2-40B4-BE49-F238E27FC236}">
                  <a16:creationId xmlns:a16="http://schemas.microsoft.com/office/drawing/2014/main" id="{9801AA19-9A4E-344D-998D-5B1A9042BD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65551" y="4358108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6" name="Rounded Rectangle 215">
              <a:extLst>
                <a:ext uri="{FF2B5EF4-FFF2-40B4-BE49-F238E27FC236}">
                  <a16:creationId xmlns:a16="http://schemas.microsoft.com/office/drawing/2014/main" id="{60814D55-B760-9044-B8D1-C462E415D5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664396" y="4387335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56B58789-0567-6441-9A48-21130B803B4D}"/>
                </a:ext>
              </a:extLst>
            </p:cNvPr>
            <p:cNvCxnSpPr>
              <a:stCxn id="82" idx="1"/>
              <a:endCxn id="216" idx="3"/>
            </p:cNvCxnSpPr>
            <p:nvPr/>
          </p:nvCxnSpPr>
          <p:spPr>
            <a:xfrm flipH="1" flipV="1">
              <a:off x="6772396" y="4440750"/>
              <a:ext cx="845379" cy="57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>
              <a:extLst>
                <a:ext uri="{FF2B5EF4-FFF2-40B4-BE49-F238E27FC236}">
                  <a16:creationId xmlns:a16="http://schemas.microsoft.com/office/drawing/2014/main" id="{236E144A-4DFC-E04A-ABDA-1AF010E386E9}"/>
                </a:ext>
              </a:extLst>
            </p:cNvPr>
            <p:cNvCxnSpPr>
              <a:cxnSpLocks/>
              <a:stCxn id="216" idx="1"/>
              <a:endCxn id="215" idx="3"/>
            </p:cNvCxnSpPr>
            <p:nvPr/>
          </p:nvCxnSpPr>
          <p:spPr>
            <a:xfrm flipH="1" flipV="1">
              <a:off x="6173551" y="4411523"/>
              <a:ext cx="490845" cy="29227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>
              <a:extLst>
                <a:ext uri="{FF2B5EF4-FFF2-40B4-BE49-F238E27FC236}">
                  <a16:creationId xmlns:a16="http://schemas.microsoft.com/office/drawing/2014/main" id="{658A57E8-C031-FF4A-BC53-9B0603913303}"/>
                </a:ext>
              </a:extLst>
            </p:cNvPr>
            <p:cNvCxnSpPr>
              <a:cxnSpLocks/>
              <a:stCxn id="215" idx="1"/>
              <a:endCxn id="214" idx="3"/>
            </p:cNvCxnSpPr>
            <p:nvPr/>
          </p:nvCxnSpPr>
          <p:spPr>
            <a:xfrm flipH="1" flipV="1">
              <a:off x="5571880" y="4408134"/>
              <a:ext cx="493671" cy="3389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9879DBAB-92F5-3F45-B7CD-42967FD1DFDE}"/>
                </a:ext>
              </a:extLst>
            </p:cNvPr>
            <p:cNvCxnSpPr>
              <a:cxnSpLocks/>
              <a:stCxn id="214" idx="1"/>
              <a:endCxn id="213" idx="3"/>
            </p:cNvCxnSpPr>
            <p:nvPr/>
          </p:nvCxnSpPr>
          <p:spPr>
            <a:xfrm flipH="1" flipV="1">
              <a:off x="5042858" y="4365939"/>
              <a:ext cx="421022" cy="42195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>
              <a:extLst>
                <a:ext uri="{FF2B5EF4-FFF2-40B4-BE49-F238E27FC236}">
                  <a16:creationId xmlns:a16="http://schemas.microsoft.com/office/drawing/2014/main" id="{6B069CF5-8568-9441-B24F-EE0C950207B6}"/>
                </a:ext>
              </a:extLst>
            </p:cNvPr>
            <p:cNvCxnSpPr>
              <a:cxnSpLocks/>
              <a:stCxn id="213" idx="1"/>
              <a:endCxn id="163" idx="3"/>
            </p:cNvCxnSpPr>
            <p:nvPr/>
          </p:nvCxnSpPr>
          <p:spPr>
            <a:xfrm flipH="1" flipV="1">
              <a:off x="4428572" y="4264090"/>
              <a:ext cx="506286" cy="101849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3" name="Rounded Rectangle 242">
              <a:extLst>
                <a:ext uri="{FF2B5EF4-FFF2-40B4-BE49-F238E27FC236}">
                  <a16:creationId xmlns:a16="http://schemas.microsoft.com/office/drawing/2014/main" id="{A03B3D73-9A97-EF4C-A0ED-A532A0013B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28116" y="4954803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4" name="Rounded Rectangle 243">
              <a:extLst>
                <a:ext uri="{FF2B5EF4-FFF2-40B4-BE49-F238E27FC236}">
                  <a16:creationId xmlns:a16="http://schemas.microsoft.com/office/drawing/2014/main" id="{BD227B22-885F-5C4D-AA0B-29393FB06B2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74958" y="4973470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45" name="Straight Connector 244">
              <a:extLst>
                <a:ext uri="{FF2B5EF4-FFF2-40B4-BE49-F238E27FC236}">
                  <a16:creationId xmlns:a16="http://schemas.microsoft.com/office/drawing/2014/main" id="{ADB4023C-26C4-B940-BCBA-09E5CD9777CB}"/>
                </a:ext>
              </a:extLst>
            </p:cNvPr>
            <p:cNvCxnSpPr>
              <a:cxnSpLocks/>
              <a:stCxn id="134" idx="1"/>
              <a:endCxn id="244" idx="3"/>
            </p:cNvCxnSpPr>
            <p:nvPr/>
          </p:nvCxnSpPr>
          <p:spPr>
            <a:xfrm flipH="1">
              <a:off x="4782958" y="5001539"/>
              <a:ext cx="206245" cy="25346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>
              <a:extLst>
                <a:ext uri="{FF2B5EF4-FFF2-40B4-BE49-F238E27FC236}">
                  <a16:creationId xmlns:a16="http://schemas.microsoft.com/office/drawing/2014/main" id="{F87E0D51-7F84-D846-BBF4-B8298EFE9F91}"/>
                </a:ext>
              </a:extLst>
            </p:cNvPr>
            <p:cNvCxnSpPr>
              <a:cxnSpLocks/>
              <a:stCxn id="244" idx="1"/>
              <a:endCxn id="243" idx="3"/>
            </p:cNvCxnSpPr>
            <p:nvPr/>
          </p:nvCxnSpPr>
          <p:spPr>
            <a:xfrm flipH="1" flipV="1">
              <a:off x="4436116" y="5008218"/>
              <a:ext cx="238842" cy="18667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>
              <a:extLst>
                <a:ext uri="{FF2B5EF4-FFF2-40B4-BE49-F238E27FC236}">
                  <a16:creationId xmlns:a16="http://schemas.microsoft.com/office/drawing/2014/main" id="{14516FB0-05C5-4E4E-9006-F94AD370B18A}"/>
                </a:ext>
              </a:extLst>
            </p:cNvPr>
            <p:cNvCxnSpPr>
              <a:cxnSpLocks/>
              <a:stCxn id="243" idx="1"/>
              <a:endCxn id="196" idx="3"/>
            </p:cNvCxnSpPr>
            <p:nvPr/>
          </p:nvCxnSpPr>
          <p:spPr>
            <a:xfrm flipH="1" flipV="1">
              <a:off x="4119078" y="4965937"/>
              <a:ext cx="209038" cy="42281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" name="Rounded Rectangle 255">
              <a:extLst>
                <a:ext uri="{FF2B5EF4-FFF2-40B4-BE49-F238E27FC236}">
                  <a16:creationId xmlns:a16="http://schemas.microsoft.com/office/drawing/2014/main" id="{AD95D246-2B7A-624A-8706-D57882EB50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95370" y="3019742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7" name="Rounded Rectangle 256">
              <a:extLst>
                <a:ext uri="{FF2B5EF4-FFF2-40B4-BE49-F238E27FC236}">
                  <a16:creationId xmlns:a16="http://schemas.microsoft.com/office/drawing/2014/main" id="{16480F0C-6585-384D-9E14-440FA8F3E66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05957" y="2979663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8" name="Rounded Rectangle 257">
              <a:extLst>
                <a:ext uri="{FF2B5EF4-FFF2-40B4-BE49-F238E27FC236}">
                  <a16:creationId xmlns:a16="http://schemas.microsoft.com/office/drawing/2014/main" id="{BFD459FA-1FAF-4344-9EB0-ABB831B4EAF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44557" y="2910127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18EACD62-5C19-FD46-AFF4-4F4DE1F6608D}"/>
                </a:ext>
              </a:extLst>
            </p:cNvPr>
            <p:cNvCxnSpPr>
              <a:cxnSpLocks/>
              <a:stCxn id="154" idx="1"/>
              <a:endCxn id="258" idx="3"/>
            </p:cNvCxnSpPr>
            <p:nvPr/>
          </p:nvCxnSpPr>
          <p:spPr>
            <a:xfrm flipH="1" flipV="1">
              <a:off x="5652557" y="2963542"/>
              <a:ext cx="323824" cy="78393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7660F4DC-25C6-7441-83F9-5AB55C19EF31}"/>
                </a:ext>
              </a:extLst>
            </p:cNvPr>
            <p:cNvCxnSpPr>
              <a:cxnSpLocks/>
              <a:stCxn id="258" idx="1"/>
              <a:endCxn id="257" idx="3"/>
            </p:cNvCxnSpPr>
            <p:nvPr/>
          </p:nvCxnSpPr>
          <p:spPr>
            <a:xfrm flipH="1">
              <a:off x="5213957" y="2963542"/>
              <a:ext cx="330600" cy="69536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>
              <a:extLst>
                <a:ext uri="{FF2B5EF4-FFF2-40B4-BE49-F238E27FC236}">
                  <a16:creationId xmlns:a16="http://schemas.microsoft.com/office/drawing/2014/main" id="{74B0E322-ABF8-B544-8FC8-A0E1F6B11787}"/>
                </a:ext>
              </a:extLst>
            </p:cNvPr>
            <p:cNvCxnSpPr>
              <a:cxnSpLocks/>
              <a:stCxn id="257" idx="1"/>
              <a:endCxn id="256" idx="3"/>
            </p:cNvCxnSpPr>
            <p:nvPr/>
          </p:nvCxnSpPr>
          <p:spPr>
            <a:xfrm flipH="1">
              <a:off x="4603370" y="3033078"/>
              <a:ext cx="502587" cy="40079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D5F29163-9B51-4C4E-8AF8-49C5AC7BB285}"/>
                </a:ext>
              </a:extLst>
            </p:cNvPr>
            <p:cNvCxnSpPr>
              <a:cxnSpLocks/>
              <a:stCxn id="256" idx="1"/>
              <a:endCxn id="182" idx="3"/>
            </p:cNvCxnSpPr>
            <p:nvPr/>
          </p:nvCxnSpPr>
          <p:spPr>
            <a:xfrm flipH="1">
              <a:off x="4177649" y="3073157"/>
              <a:ext cx="317721" cy="42992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Straight Arrow Connector 309">
              <a:extLst>
                <a:ext uri="{FF2B5EF4-FFF2-40B4-BE49-F238E27FC236}">
                  <a16:creationId xmlns:a16="http://schemas.microsoft.com/office/drawing/2014/main" id="{1339032D-B313-BC43-AF36-F25D387A67A8}"/>
                </a:ext>
              </a:extLst>
            </p:cNvPr>
            <p:cNvCxnSpPr/>
            <p:nvPr/>
          </p:nvCxnSpPr>
          <p:spPr>
            <a:xfrm flipV="1">
              <a:off x="1302903" y="2752825"/>
              <a:ext cx="3551760" cy="9230"/>
            </a:xfrm>
            <a:prstGeom prst="straightConnector1">
              <a:avLst/>
            </a:prstGeom>
            <a:ln>
              <a:solidFill>
                <a:schemeClr val="accent3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1" name="TextBox 310">
              <a:extLst>
                <a:ext uri="{FF2B5EF4-FFF2-40B4-BE49-F238E27FC236}">
                  <a16:creationId xmlns:a16="http://schemas.microsoft.com/office/drawing/2014/main" id="{47358724-CC6F-C14C-8947-F8CA388C9C9D}"/>
                </a:ext>
              </a:extLst>
            </p:cNvPr>
            <p:cNvSpPr txBox="1"/>
            <p:nvPr/>
          </p:nvSpPr>
          <p:spPr>
            <a:xfrm>
              <a:off x="2788479" y="2603552"/>
              <a:ext cx="58060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accent3"/>
                  </a:solidFill>
                </a:rPr>
                <a:t>MME</a:t>
              </a:r>
            </a:p>
          </p:txBody>
        </p:sp>
        <p:cxnSp>
          <p:nvCxnSpPr>
            <p:cNvPr id="312" name="Straight Arrow Connector 311">
              <a:extLst>
                <a:ext uri="{FF2B5EF4-FFF2-40B4-BE49-F238E27FC236}">
                  <a16:creationId xmlns:a16="http://schemas.microsoft.com/office/drawing/2014/main" id="{3E738E58-561C-FA45-BB0A-B1F645BB36D9}"/>
                </a:ext>
              </a:extLst>
            </p:cNvPr>
            <p:cNvCxnSpPr>
              <a:cxnSpLocks/>
            </p:cNvCxnSpPr>
            <p:nvPr/>
          </p:nvCxnSpPr>
          <p:spPr>
            <a:xfrm>
              <a:off x="1278175" y="5437026"/>
              <a:ext cx="1393920" cy="905"/>
            </a:xfrm>
            <a:prstGeom prst="straightConnector1">
              <a:avLst/>
            </a:prstGeom>
            <a:ln>
              <a:solidFill>
                <a:schemeClr val="accent4"/>
              </a:solidFill>
              <a:prstDash val="sysDash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3" name="TextBox 312">
              <a:extLst>
                <a:ext uri="{FF2B5EF4-FFF2-40B4-BE49-F238E27FC236}">
                  <a16:creationId xmlns:a16="http://schemas.microsoft.com/office/drawing/2014/main" id="{E2F99806-F497-824F-85E6-6796920DE1F2}"/>
                </a:ext>
              </a:extLst>
            </p:cNvPr>
            <p:cNvSpPr txBox="1"/>
            <p:nvPr/>
          </p:nvSpPr>
          <p:spPr>
            <a:xfrm>
              <a:off x="1713685" y="5284578"/>
              <a:ext cx="52290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accent4"/>
                  </a:solidFill>
                </a:rPr>
                <a:t>MCE</a:t>
              </a:r>
            </a:p>
          </p:txBody>
        </p:sp>
        <p:cxnSp>
          <p:nvCxnSpPr>
            <p:cNvPr id="315" name="Straight Connector 314">
              <a:extLst>
                <a:ext uri="{FF2B5EF4-FFF2-40B4-BE49-F238E27FC236}">
                  <a16:creationId xmlns:a16="http://schemas.microsoft.com/office/drawing/2014/main" id="{DE2EE105-8020-8D41-B6E1-6DF5296AF9C2}"/>
                </a:ext>
              </a:extLst>
            </p:cNvPr>
            <p:cNvCxnSpPr>
              <a:cxnSpLocks/>
            </p:cNvCxnSpPr>
            <p:nvPr/>
          </p:nvCxnSpPr>
          <p:spPr>
            <a:xfrm>
              <a:off x="2681078" y="4725877"/>
              <a:ext cx="0" cy="811226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E1659625-BBE6-003A-B7AC-38D50F578B1C}"/>
              </a:ext>
            </a:extLst>
          </p:cNvPr>
          <p:cNvSpPr/>
          <p:nvPr/>
        </p:nvSpPr>
        <p:spPr>
          <a:xfrm>
            <a:off x="3810612" y="6420225"/>
            <a:ext cx="4572000" cy="43088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Chakraborti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Sreedharan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S, Zhang Y,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S. Plan explanations as model reconciliation: Moving beyond explanation as soliloquy. IJCAI 2017. </a:t>
            </a:r>
            <a:endParaRPr lang="en-GB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2000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461E8-6D36-0448-B4C7-65637DD92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Model Space Search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7643F13-E81B-324F-BB9C-B309724AE30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GB" dirty="0"/>
                  <a:t>Human-aware planning: Given model of planning problem and mental model of human, find right model to plan in</a:t>
                </a:r>
              </a:p>
              <a:p>
                <a:pPr lvl="1"/>
                <a:r>
                  <a:rPr lang="en-GB" dirty="0"/>
                  <a:t>Trade-off explicability and explanation</a:t>
                </a:r>
              </a:p>
              <a:p>
                <a:pPr lvl="1"/>
                <a:endParaRPr lang="en-GB" dirty="0"/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  <a:p>
                <a:pPr lvl="2"/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pPr lvl="1"/>
                <a:endParaRPr lang="en-GB" dirty="0"/>
              </a:p>
              <a:p>
                <a:r>
                  <a:rPr lang="en-GB" dirty="0">
                    <a:solidFill>
                      <a:schemeClr val="accent1"/>
                    </a:solidFill>
                  </a:rPr>
                  <a:t>Minimise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4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𝑐𝑜𝑠𝑡</m:t>
                      </m:r>
                      <m:r>
                        <a:rPr lang="de-DE" sz="24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de-DE" sz="24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𝑙𝑒𝑛𝑔𝑡h</m:t>
                      </m:r>
                      <m:r>
                        <a:rPr lang="de-DE" sz="24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de-DE" sz="24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𝑜𝑓</m:t>
                      </m:r>
                      <m:r>
                        <a:rPr lang="de-DE" sz="24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de-DE" sz="24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𝑒𝑥𝑝𝑙𝑎𝑛𝑎𝑡𝑖𝑜𝑛𝑠</m:t>
                      </m:r>
                      <m:r>
                        <a:rPr lang="de-DE" sz="240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GB" sz="24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GB" sz="24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r>
                        <a:rPr lang="de-DE" sz="24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𝑑𝑒𝑝𝑎𝑟𝑡𝑢𝑟𝑒</m:t>
                      </m:r>
                      <m:r>
                        <a:rPr lang="de-DE" sz="24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de-DE" sz="24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𝑓𝑟𝑜𝑚</m:t>
                      </m:r>
                      <m:r>
                        <a:rPr lang="de-DE" sz="24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de-DE" sz="2400" i="1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𝑜𝑝𝑡𝑖𝑚𝑎𝑙𝑖𝑡𝑦</m:t>
                      </m:r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7643F13-E81B-324F-BB9C-B309724AE3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 b="-268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C4A05B-1DB3-BD44-90ED-852AF0996DB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30DE43-D10B-CF7A-4DED-B540AEEAC7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0ED2AB-A0B3-5E4B-A4E2-1B4BCC4683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52</a:t>
            </a:fld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E5F9AC-4F7A-5A4D-AE55-9A9CFFC8C522}"/>
              </a:ext>
            </a:extLst>
          </p:cNvPr>
          <p:cNvSpPr/>
          <p:nvPr/>
        </p:nvSpPr>
        <p:spPr>
          <a:xfrm>
            <a:off x="4071256" y="6417623"/>
            <a:ext cx="404948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Chakraborti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Sreedharan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S, </a:t>
            </a:r>
            <a:r>
              <a:rPr lang="en-GB" sz="1100" dirty="0" err="1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Kambhampati</a:t>
            </a:r>
            <a:r>
              <a:rPr lang="en-GB" sz="1100" dirty="0">
                <a:solidFill>
                  <a:schemeClr val="tx1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S. Balancing explicability and explanation in human-aware planning. IJCAI 2019.</a:t>
            </a:r>
            <a:endParaRPr lang="en-GB" sz="1100" dirty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8A03E95D-4DDA-FC41-90C4-1983732A22BF}"/>
              </a:ext>
            </a:extLst>
          </p:cNvPr>
          <p:cNvGrpSpPr/>
          <p:nvPr/>
        </p:nvGrpSpPr>
        <p:grpSpPr>
          <a:xfrm>
            <a:off x="2426116" y="2877375"/>
            <a:ext cx="7339766" cy="2378175"/>
            <a:chOff x="366901" y="2943911"/>
            <a:chExt cx="7339766" cy="2378175"/>
          </a:xfrm>
        </p:grpSpPr>
        <p:pic>
          <p:nvPicPr>
            <p:cNvPr id="10" name="Picture 9">
              <a:hlinkClick r:id="rId4"/>
              <a:extLst>
                <a:ext uri="{FF2B5EF4-FFF2-40B4-BE49-F238E27FC236}">
                  <a16:creationId xmlns:a16="http://schemas.microsoft.com/office/drawing/2014/main" id="{A226D40F-932F-8246-B6CA-B2AB23254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366901" y="3927077"/>
              <a:ext cx="324175" cy="87579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ounded Rectangle 10">
                  <a:extLst>
                    <a:ext uri="{FF2B5EF4-FFF2-40B4-BE49-F238E27FC236}">
                      <a16:creationId xmlns:a16="http://schemas.microsoft.com/office/drawing/2014/main" id="{2F6438A4-BBD5-C64C-A4BF-008CA830EB35}"/>
                    </a:ext>
                  </a:extLst>
                </p:cNvPr>
                <p:cNvSpPr/>
                <p:nvPr/>
              </p:nvSpPr>
              <p:spPr>
                <a:xfrm>
                  <a:off x="716034" y="4189963"/>
                  <a:ext cx="564707" cy="350025"/>
                </a:xfrm>
                <a:prstGeom prst="roundRect">
                  <a:avLst/>
                </a:prstGeom>
                <a:solidFill>
                  <a:schemeClr val="accent6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b>
                            <m: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h</m:t>
                            </m:r>
                          </m:sub>
                          <m:sup>
                            <m: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bSup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Rounded Rectangle 10">
                  <a:extLst>
                    <a:ext uri="{FF2B5EF4-FFF2-40B4-BE49-F238E27FC236}">
                      <a16:creationId xmlns:a16="http://schemas.microsoft.com/office/drawing/2014/main" id="{2F6438A4-BBD5-C64C-A4BF-008CA830EB35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6034" y="4189963"/>
                  <a:ext cx="564707" cy="350025"/>
                </a:xfrm>
                <a:prstGeom prst="round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solidFill>
                    <a:schemeClr val="bg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9391EF4E-6D2E-624D-A6C4-5240DC15E3F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579783" y="3966003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B2E96FA5-C932-8145-BB70-02DC6B9E534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66371" y="3868511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51041698-E602-824C-9A87-AD61389B11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392605" y="3736438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B7B48D92-D627-DB4A-86FA-EA74929C1D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808362" y="3608977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30251CB-FC3C-3740-868B-38AA23A6C362}"/>
                </a:ext>
              </a:extLst>
            </p:cNvPr>
            <p:cNvCxnSpPr>
              <a:cxnSpLocks/>
              <a:stCxn id="11" idx="3"/>
              <a:endCxn id="12" idx="1"/>
            </p:cNvCxnSpPr>
            <p:nvPr/>
          </p:nvCxnSpPr>
          <p:spPr>
            <a:xfrm flipV="1">
              <a:off x="1280741" y="4019418"/>
              <a:ext cx="299042" cy="34555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105C1B39-3FA8-AC46-93CC-0B5A8E7ACB07}"/>
                </a:ext>
              </a:extLst>
            </p:cNvPr>
            <p:cNvCxnSpPr>
              <a:cxnSpLocks/>
              <a:stCxn id="12" idx="3"/>
              <a:endCxn id="13" idx="1"/>
            </p:cNvCxnSpPr>
            <p:nvPr/>
          </p:nvCxnSpPr>
          <p:spPr>
            <a:xfrm flipV="1">
              <a:off x="1687783" y="3921926"/>
              <a:ext cx="278588" cy="9749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70CE284E-4A78-8B43-9F05-E2314D20D328}"/>
                </a:ext>
              </a:extLst>
            </p:cNvPr>
            <p:cNvCxnSpPr>
              <a:cxnSpLocks/>
              <a:stCxn id="13" idx="3"/>
              <a:endCxn id="14" idx="1"/>
            </p:cNvCxnSpPr>
            <p:nvPr/>
          </p:nvCxnSpPr>
          <p:spPr>
            <a:xfrm flipV="1">
              <a:off x="2074371" y="3789853"/>
              <a:ext cx="318234" cy="13207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5774D41-E0CB-E045-AA2F-FF8BE759222B}"/>
                </a:ext>
              </a:extLst>
            </p:cNvPr>
            <p:cNvCxnSpPr>
              <a:cxnSpLocks/>
              <a:stCxn id="14" idx="3"/>
              <a:endCxn id="15" idx="1"/>
            </p:cNvCxnSpPr>
            <p:nvPr/>
          </p:nvCxnSpPr>
          <p:spPr>
            <a:xfrm flipV="1">
              <a:off x="2500605" y="3662392"/>
              <a:ext cx="307757" cy="12746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2A5EAB02-DDE1-CE4C-B289-31F25FEFB991}"/>
                </a:ext>
              </a:extLst>
            </p:cNvPr>
            <p:cNvCxnSpPr>
              <a:cxnSpLocks/>
              <a:stCxn id="15" idx="3"/>
              <a:endCxn id="22" idx="1"/>
            </p:cNvCxnSpPr>
            <p:nvPr/>
          </p:nvCxnSpPr>
          <p:spPr>
            <a:xfrm flipV="1">
              <a:off x="2916362" y="3586910"/>
              <a:ext cx="600990" cy="75482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ounded Rectangle 21">
                  <a:extLst>
                    <a:ext uri="{FF2B5EF4-FFF2-40B4-BE49-F238E27FC236}">
                      <a16:creationId xmlns:a16="http://schemas.microsoft.com/office/drawing/2014/main" id="{EF7B6A07-0CD5-F14F-BF4D-2A3AB4BD7FD9}"/>
                    </a:ext>
                  </a:extLst>
                </p:cNvPr>
                <p:cNvSpPr/>
                <p:nvPr/>
              </p:nvSpPr>
              <p:spPr>
                <a:xfrm>
                  <a:off x="3517352" y="3398454"/>
                  <a:ext cx="1437176" cy="376912"/>
                </a:xfrm>
                <a:prstGeom prst="roundRect">
                  <a:avLst/>
                </a:prstGeom>
                <a:noFill/>
                <a:ln w="12700">
                  <a:solidFill>
                    <a:schemeClr val="bg2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1400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d>
                          <m:dPr>
                            <m:ctrlPr>
                              <a:rPr lang="de-DE" sz="1400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de-DE" sz="1400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1400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e>
                              <m:sup>
                                <m:r>
                                  <a:rPr lang="de-DE" sz="1400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∗</m:t>
                                </m:r>
                              </m:sup>
                            </m:sSup>
                            <m:r>
                              <a:rPr lang="de-DE" sz="1400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acc>
                              <m:accPr>
                                <m:chr m:val="̂"/>
                                <m:ctrlPr>
                                  <a:rPr lang="de-DE" sz="1400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1400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</m:acc>
                          </m:e>
                        </m:d>
                        <m:r>
                          <a:rPr lang="de-DE" sz="1400" i="1" dirty="0">
                            <a:solidFill>
                              <a:schemeClr val="bg2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sSubSup>
                          <m:sSubSupPr>
                            <m:ctrlPr>
                              <a:rPr lang="de-DE" sz="1400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sz="1400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  <m:sub>
                            <m:acc>
                              <m:accPr>
                                <m:chr m:val="̂"/>
                                <m:ctrlPr>
                                  <a:rPr lang="de-DE" sz="1400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de-DE" sz="1400" i="1" dirty="0">
                                    <a:solidFill>
                                      <a:schemeClr val="bg2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ℳ</m:t>
                                </m:r>
                              </m:e>
                            </m:acc>
                          </m:sub>
                          <m:sup>
                            <m:r>
                              <a:rPr lang="de-DE" sz="1400" i="1" dirty="0">
                                <a:solidFill>
                                  <a:schemeClr val="bg2"/>
                                </a:solidFill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en-GB" sz="1400" dirty="0">
                    <a:solidFill>
                      <a:schemeClr val="bg2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Rounded Rectangle 21">
                  <a:extLst>
                    <a:ext uri="{FF2B5EF4-FFF2-40B4-BE49-F238E27FC236}">
                      <a16:creationId xmlns:a16="http://schemas.microsoft.com/office/drawing/2014/main" id="{EF7B6A07-0CD5-F14F-BF4D-2A3AB4BD7FD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7352" y="3398454"/>
                  <a:ext cx="1437176" cy="376912"/>
                </a:xfrm>
                <a:prstGeom prst="round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 w="12700">
                  <a:solidFill>
                    <a:schemeClr val="bg2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07B2D43-4761-CF45-B131-24EEF89D469E}"/>
                </a:ext>
              </a:extLst>
            </p:cNvPr>
            <p:cNvCxnSpPr>
              <a:cxnSpLocks/>
            </p:cNvCxnSpPr>
            <p:nvPr/>
          </p:nvCxnSpPr>
          <p:spPr>
            <a:xfrm>
              <a:off x="1280741" y="4027502"/>
              <a:ext cx="0" cy="1036623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23A2F06-89CC-B547-9C2B-0EF462511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7156874" y="3958006"/>
              <a:ext cx="549793" cy="81393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Rounded Rectangle 26">
                  <a:extLst>
                    <a:ext uri="{FF2B5EF4-FFF2-40B4-BE49-F238E27FC236}">
                      <a16:creationId xmlns:a16="http://schemas.microsoft.com/office/drawing/2014/main" id="{4ED9E635-95D5-9041-B6D3-10B334F7160F}"/>
                    </a:ext>
                  </a:extLst>
                </p:cNvPr>
                <p:cNvSpPr/>
                <p:nvPr/>
              </p:nvSpPr>
              <p:spPr>
                <a:xfrm>
                  <a:off x="6540442" y="4194716"/>
                  <a:ext cx="564707" cy="340519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p>
                            <m:r>
                              <a:rPr lang="de-DE" sz="14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p>
                      </m:oMath>
                    </m:oMathPara>
                  </a14:m>
                  <a:endParaRPr lang="en-GB" sz="1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27" name="Rounded Rectangle 26">
                  <a:extLst>
                    <a:ext uri="{FF2B5EF4-FFF2-40B4-BE49-F238E27FC236}">
                      <a16:creationId xmlns:a16="http://schemas.microsoft.com/office/drawing/2014/main" id="{4ED9E635-95D5-9041-B6D3-10B334F7160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40442" y="4194716"/>
                  <a:ext cx="564707" cy="340519"/>
                </a:xfrm>
                <a:prstGeom prst="round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6EDABA99-CC9D-2048-8526-9E0D2B378705}"/>
                </a:ext>
              </a:extLst>
            </p:cNvPr>
            <p:cNvSpPr/>
            <p:nvPr/>
          </p:nvSpPr>
          <p:spPr>
            <a:xfrm>
              <a:off x="5287118" y="3566780"/>
              <a:ext cx="111600" cy="225862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>
              <a:spAutoFit/>
            </a:bodyPr>
            <a:lstStyle/>
            <a:p>
              <a:pPr algn="ctr"/>
              <a:endParaRPr lang="en-GB" sz="1400" dirty="0">
                <a:solidFill>
                  <a:schemeClr val="accent1"/>
                </a:solidFill>
              </a:endParaRPr>
            </a:p>
          </p:txBody>
        </p:sp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34830048-462D-6C40-A606-2E84492E0D34}"/>
                </a:ext>
              </a:extLst>
            </p:cNvPr>
            <p:cNvSpPr/>
            <p:nvPr/>
          </p:nvSpPr>
          <p:spPr>
            <a:xfrm>
              <a:off x="5759502" y="3765971"/>
              <a:ext cx="111600" cy="225862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>
              <a:spAutoFit/>
            </a:bodyPr>
            <a:lstStyle/>
            <a:p>
              <a:pPr algn="ctr"/>
              <a:endParaRPr lang="en-GB" sz="1400" dirty="0">
                <a:solidFill>
                  <a:schemeClr val="accent1"/>
                </a:solidFill>
              </a:endParaRPr>
            </a:p>
          </p:txBody>
        </p:sp>
        <p:sp>
          <p:nvSpPr>
            <p:cNvPr id="30" name="Rounded Rectangle 29">
              <a:extLst>
                <a:ext uri="{FF2B5EF4-FFF2-40B4-BE49-F238E27FC236}">
                  <a16:creationId xmlns:a16="http://schemas.microsoft.com/office/drawing/2014/main" id="{4F99043A-D039-5D45-8D15-9BF89FE55BB2}"/>
                </a:ext>
              </a:extLst>
            </p:cNvPr>
            <p:cNvSpPr/>
            <p:nvPr/>
          </p:nvSpPr>
          <p:spPr>
            <a:xfrm>
              <a:off x="6149971" y="3962287"/>
              <a:ext cx="111600" cy="225862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tIns="0" rIns="0" bIns="0" rtlCol="0" anchor="ctr">
              <a:spAutoFit/>
            </a:bodyPr>
            <a:lstStyle/>
            <a:p>
              <a:pPr algn="ctr"/>
              <a:endParaRPr lang="en-GB" sz="1400" dirty="0">
                <a:solidFill>
                  <a:schemeClr val="accent1"/>
                </a:solidFill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1C5C6378-4063-2944-A1E5-361337F1A306}"/>
                </a:ext>
              </a:extLst>
            </p:cNvPr>
            <p:cNvCxnSpPr>
              <a:cxnSpLocks/>
              <a:stCxn id="28" idx="1"/>
              <a:endCxn id="22" idx="3"/>
            </p:cNvCxnSpPr>
            <p:nvPr/>
          </p:nvCxnSpPr>
          <p:spPr>
            <a:xfrm flipH="1" flipV="1">
              <a:off x="4954528" y="3586910"/>
              <a:ext cx="332590" cy="92801"/>
            </a:xfrm>
            <a:prstGeom prst="straightConnector1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3CB1DB2F-F8D1-FE43-A74C-89FC2C5ABA6F}"/>
                </a:ext>
              </a:extLst>
            </p:cNvPr>
            <p:cNvCxnSpPr>
              <a:cxnSpLocks/>
              <a:stCxn id="29" idx="1"/>
              <a:endCxn id="28" idx="3"/>
            </p:cNvCxnSpPr>
            <p:nvPr/>
          </p:nvCxnSpPr>
          <p:spPr>
            <a:xfrm flipH="1" flipV="1">
              <a:off x="5398718" y="3679711"/>
              <a:ext cx="360784" cy="199191"/>
            </a:xfrm>
            <a:prstGeom prst="straightConnector1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154CB118-923C-2140-8BFD-AC7E1D38C472}"/>
                </a:ext>
              </a:extLst>
            </p:cNvPr>
            <p:cNvCxnSpPr>
              <a:cxnSpLocks/>
              <a:stCxn id="30" idx="1"/>
              <a:endCxn id="29" idx="3"/>
            </p:cNvCxnSpPr>
            <p:nvPr/>
          </p:nvCxnSpPr>
          <p:spPr>
            <a:xfrm flipH="1" flipV="1">
              <a:off x="5871102" y="3878902"/>
              <a:ext cx="278869" cy="196316"/>
            </a:xfrm>
            <a:prstGeom prst="straightConnector1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DABED8BE-80F7-5841-96B6-1640D718BDF9}"/>
                </a:ext>
              </a:extLst>
            </p:cNvPr>
            <p:cNvCxnSpPr>
              <a:cxnSpLocks/>
              <a:stCxn id="27" idx="1"/>
              <a:endCxn id="30" idx="3"/>
            </p:cNvCxnSpPr>
            <p:nvPr/>
          </p:nvCxnSpPr>
          <p:spPr>
            <a:xfrm flipH="1" flipV="1">
              <a:off x="6261571" y="4075218"/>
              <a:ext cx="278871" cy="289758"/>
            </a:xfrm>
            <a:prstGeom prst="straightConnector1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Rounded Rectangle 35">
                  <a:extLst>
                    <a:ext uri="{FF2B5EF4-FFF2-40B4-BE49-F238E27FC236}">
                      <a16:creationId xmlns:a16="http://schemas.microsoft.com/office/drawing/2014/main" id="{8335B4C5-41CA-BE42-BDA3-891F3C397661}"/>
                    </a:ext>
                  </a:extLst>
                </p:cNvPr>
                <p:cNvSpPr/>
                <p:nvPr/>
              </p:nvSpPr>
              <p:spPr>
                <a:xfrm>
                  <a:off x="3191906" y="4085360"/>
                  <a:ext cx="216000" cy="193528"/>
                </a:xfrm>
                <a:prstGeom prst="round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0" bIns="0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sz="11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1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sz="11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6" name="Rounded Rectangle 35">
                  <a:extLst>
                    <a:ext uri="{FF2B5EF4-FFF2-40B4-BE49-F238E27FC236}">
                      <a16:creationId xmlns:a16="http://schemas.microsoft.com/office/drawing/2014/main" id="{8335B4C5-41CA-BE42-BDA3-891F3C39766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91906" y="4085360"/>
                  <a:ext cx="216000" cy="193528"/>
                </a:xfrm>
                <a:prstGeom prst="roundRect">
                  <a:avLst/>
                </a:prstGeom>
                <a:blipFill>
                  <a:blip r:embed="rId10"/>
                  <a:stretch>
                    <a:fillRect t="-11111"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Rounded Rectangle 36">
                  <a:extLst>
                    <a:ext uri="{FF2B5EF4-FFF2-40B4-BE49-F238E27FC236}">
                      <a16:creationId xmlns:a16="http://schemas.microsoft.com/office/drawing/2014/main" id="{660294A0-9D95-2B45-A8B6-6026A4E23EFB}"/>
                    </a:ext>
                  </a:extLst>
                </p:cNvPr>
                <p:cNvSpPr/>
                <p:nvPr/>
              </p:nvSpPr>
              <p:spPr>
                <a:xfrm>
                  <a:off x="1551046" y="4658089"/>
                  <a:ext cx="216000" cy="193528"/>
                </a:xfrm>
                <a:prstGeom prst="round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0" bIns="0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sz="11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1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sz="11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37" name="Rounded Rectangle 36">
                  <a:extLst>
                    <a:ext uri="{FF2B5EF4-FFF2-40B4-BE49-F238E27FC236}">
                      <a16:creationId xmlns:a16="http://schemas.microsoft.com/office/drawing/2014/main" id="{660294A0-9D95-2B45-A8B6-6026A4E23EF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51046" y="4658089"/>
                  <a:ext cx="216000" cy="193528"/>
                </a:xfrm>
                <a:prstGeom prst="roundRect">
                  <a:avLst/>
                </a:prstGeom>
                <a:blipFill>
                  <a:blip r:embed="rId11"/>
                  <a:stretch>
                    <a:fillRect l="-5263" t="-11765"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6BFA43E1-6986-2149-9D9A-845A613DE2B9}"/>
                </a:ext>
              </a:extLst>
            </p:cNvPr>
            <p:cNvCxnSpPr>
              <a:cxnSpLocks/>
              <a:stCxn id="11" idx="2"/>
              <a:endCxn id="37" idx="1"/>
            </p:cNvCxnSpPr>
            <p:nvPr/>
          </p:nvCxnSpPr>
          <p:spPr>
            <a:xfrm>
              <a:off x="998388" y="4539988"/>
              <a:ext cx="552658" cy="21486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Rounded Rectangle 41">
                  <a:extLst>
                    <a:ext uri="{FF2B5EF4-FFF2-40B4-BE49-F238E27FC236}">
                      <a16:creationId xmlns:a16="http://schemas.microsoft.com/office/drawing/2014/main" id="{88141393-65D1-B44A-A6CA-AEFCE9067A6B}"/>
                    </a:ext>
                  </a:extLst>
                </p:cNvPr>
                <p:cNvSpPr/>
                <p:nvPr/>
              </p:nvSpPr>
              <p:spPr>
                <a:xfrm>
                  <a:off x="3015174" y="2947615"/>
                  <a:ext cx="216000" cy="193528"/>
                </a:xfrm>
                <a:prstGeom prst="round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0" bIns="0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sz="11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1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sz="11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2" name="Rounded Rectangle 41">
                  <a:extLst>
                    <a:ext uri="{FF2B5EF4-FFF2-40B4-BE49-F238E27FC236}">
                      <a16:creationId xmlns:a16="http://schemas.microsoft.com/office/drawing/2014/main" id="{88141393-65D1-B44A-A6CA-AEFCE9067A6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15174" y="2947615"/>
                  <a:ext cx="216000" cy="193528"/>
                </a:xfrm>
                <a:prstGeom prst="roundRect">
                  <a:avLst/>
                </a:prstGeom>
                <a:blipFill>
                  <a:blip r:embed="rId12"/>
                  <a:stretch>
                    <a:fillRect l="-5263" t="-11765"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Rounded Rectangle 45">
                  <a:extLst>
                    <a:ext uri="{FF2B5EF4-FFF2-40B4-BE49-F238E27FC236}">
                      <a16:creationId xmlns:a16="http://schemas.microsoft.com/office/drawing/2014/main" id="{BD6AA7F5-5D2B-F04E-BCDE-14BC83D0D843}"/>
                    </a:ext>
                  </a:extLst>
                </p:cNvPr>
                <p:cNvSpPr/>
                <p:nvPr/>
              </p:nvSpPr>
              <p:spPr>
                <a:xfrm>
                  <a:off x="2585189" y="4133367"/>
                  <a:ext cx="216000" cy="193528"/>
                </a:xfrm>
                <a:prstGeom prst="round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0" bIns="0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sz="11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1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sz="11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6" name="Rounded Rectangle 45">
                  <a:extLst>
                    <a:ext uri="{FF2B5EF4-FFF2-40B4-BE49-F238E27FC236}">
                      <a16:creationId xmlns:a16="http://schemas.microsoft.com/office/drawing/2014/main" id="{BD6AA7F5-5D2B-F04E-BCDE-14BC83D0D84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85189" y="4133367"/>
                  <a:ext cx="216000" cy="193528"/>
                </a:xfrm>
                <a:prstGeom prst="roundRect">
                  <a:avLst/>
                </a:prstGeom>
                <a:blipFill>
                  <a:blip r:embed="rId13"/>
                  <a:stretch>
                    <a:fillRect l="-5263" t="-11765"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ounded Rectangle 46">
                  <a:extLst>
                    <a:ext uri="{FF2B5EF4-FFF2-40B4-BE49-F238E27FC236}">
                      <a16:creationId xmlns:a16="http://schemas.microsoft.com/office/drawing/2014/main" id="{9FC45284-3DE9-BA49-9126-E5C87976CBA7}"/>
                    </a:ext>
                  </a:extLst>
                </p:cNvPr>
                <p:cNvSpPr/>
                <p:nvPr/>
              </p:nvSpPr>
              <p:spPr>
                <a:xfrm>
                  <a:off x="1982916" y="4209644"/>
                  <a:ext cx="216000" cy="193528"/>
                </a:xfrm>
                <a:prstGeom prst="round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0" bIns="0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sz="11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1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sz="11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Rounded Rectangle 46">
                  <a:extLst>
                    <a:ext uri="{FF2B5EF4-FFF2-40B4-BE49-F238E27FC236}">
                      <a16:creationId xmlns:a16="http://schemas.microsoft.com/office/drawing/2014/main" id="{9FC45284-3DE9-BA49-9126-E5C87976CBA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82916" y="4209644"/>
                  <a:ext cx="216000" cy="193528"/>
                </a:xfrm>
                <a:prstGeom prst="roundRect">
                  <a:avLst/>
                </a:prstGeom>
                <a:blipFill>
                  <a:blip r:embed="rId14"/>
                  <a:stretch>
                    <a:fillRect l="-5263" t="-11765"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8" name="Straight Arrow Connector 47">
              <a:extLst>
                <a:ext uri="{FF2B5EF4-FFF2-40B4-BE49-F238E27FC236}">
                  <a16:creationId xmlns:a16="http://schemas.microsoft.com/office/drawing/2014/main" id="{73A2219A-C97C-6749-8928-DC7E24555881}"/>
                </a:ext>
              </a:extLst>
            </p:cNvPr>
            <p:cNvCxnSpPr>
              <a:cxnSpLocks/>
              <a:stCxn id="46" idx="3"/>
              <a:endCxn id="36" idx="1"/>
            </p:cNvCxnSpPr>
            <p:nvPr/>
          </p:nvCxnSpPr>
          <p:spPr>
            <a:xfrm flipV="1">
              <a:off x="2801189" y="4182124"/>
              <a:ext cx="390717" cy="4800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1A7DBCEF-A3E0-4D46-862A-A1257187A57F}"/>
                </a:ext>
              </a:extLst>
            </p:cNvPr>
            <p:cNvCxnSpPr>
              <a:cxnSpLocks/>
              <a:stCxn id="47" idx="3"/>
              <a:endCxn id="46" idx="1"/>
            </p:cNvCxnSpPr>
            <p:nvPr/>
          </p:nvCxnSpPr>
          <p:spPr>
            <a:xfrm flipV="1">
              <a:off x="2198916" y="4230131"/>
              <a:ext cx="386273" cy="7627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5F54F7E6-E591-DF46-A801-3E1D60A01C26}"/>
                </a:ext>
              </a:extLst>
            </p:cNvPr>
            <p:cNvCxnSpPr>
              <a:cxnSpLocks/>
              <a:stCxn id="11" idx="3"/>
              <a:endCxn id="47" idx="1"/>
            </p:cNvCxnSpPr>
            <p:nvPr/>
          </p:nvCxnSpPr>
          <p:spPr>
            <a:xfrm flipV="1">
              <a:off x="1280741" y="4306408"/>
              <a:ext cx="702175" cy="5856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Rounded Rectangle 51">
                  <a:extLst>
                    <a:ext uri="{FF2B5EF4-FFF2-40B4-BE49-F238E27FC236}">
                      <a16:creationId xmlns:a16="http://schemas.microsoft.com/office/drawing/2014/main" id="{72179EA6-DE44-E143-B1D1-0A005C375BAC}"/>
                    </a:ext>
                  </a:extLst>
                </p:cNvPr>
                <p:cNvSpPr/>
                <p:nvPr/>
              </p:nvSpPr>
              <p:spPr>
                <a:xfrm>
                  <a:off x="2305052" y="3059538"/>
                  <a:ext cx="216000" cy="193528"/>
                </a:xfrm>
                <a:prstGeom prst="round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0" bIns="0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sz="11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1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sz="11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Rounded Rectangle 51">
                  <a:extLst>
                    <a:ext uri="{FF2B5EF4-FFF2-40B4-BE49-F238E27FC236}">
                      <a16:creationId xmlns:a16="http://schemas.microsoft.com/office/drawing/2014/main" id="{72179EA6-DE44-E143-B1D1-0A005C375BA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5052" y="3059538"/>
                  <a:ext cx="216000" cy="193528"/>
                </a:xfrm>
                <a:prstGeom prst="roundRect">
                  <a:avLst/>
                </a:prstGeom>
                <a:blipFill>
                  <a:blip r:embed="rId15"/>
                  <a:stretch>
                    <a:fillRect l="-5263" t="-11765"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Rounded Rectangle 52">
                  <a:extLst>
                    <a:ext uri="{FF2B5EF4-FFF2-40B4-BE49-F238E27FC236}">
                      <a16:creationId xmlns:a16="http://schemas.microsoft.com/office/drawing/2014/main" id="{4D139805-C42A-B04E-B8DC-4FEC6E569C2E}"/>
                    </a:ext>
                  </a:extLst>
                </p:cNvPr>
                <p:cNvSpPr/>
                <p:nvPr/>
              </p:nvSpPr>
              <p:spPr>
                <a:xfrm>
                  <a:off x="1827077" y="3292067"/>
                  <a:ext cx="216000" cy="193528"/>
                </a:xfrm>
                <a:prstGeom prst="round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0" bIns="0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sz="11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1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sz="11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3" name="Rounded Rectangle 52">
                  <a:extLst>
                    <a:ext uri="{FF2B5EF4-FFF2-40B4-BE49-F238E27FC236}">
                      <a16:creationId xmlns:a16="http://schemas.microsoft.com/office/drawing/2014/main" id="{4D139805-C42A-B04E-B8DC-4FEC6E569C2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7077" y="3292067"/>
                  <a:ext cx="216000" cy="193528"/>
                </a:xfrm>
                <a:prstGeom prst="roundRect">
                  <a:avLst/>
                </a:prstGeom>
                <a:blipFill>
                  <a:blip r:embed="rId16"/>
                  <a:stretch>
                    <a:fillRect l="-5263" t="-11765"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EC600C84-01F7-2A47-9500-7066B63CE04C}"/>
                </a:ext>
              </a:extLst>
            </p:cNvPr>
            <p:cNvCxnSpPr>
              <a:cxnSpLocks/>
              <a:stCxn id="52" idx="3"/>
              <a:endCxn id="42" idx="1"/>
            </p:cNvCxnSpPr>
            <p:nvPr/>
          </p:nvCxnSpPr>
          <p:spPr>
            <a:xfrm flipV="1">
              <a:off x="2521052" y="3044379"/>
              <a:ext cx="494122" cy="111923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C4F7AD75-5D3A-D645-B707-38BD4339FAC7}"/>
                </a:ext>
              </a:extLst>
            </p:cNvPr>
            <p:cNvCxnSpPr>
              <a:cxnSpLocks/>
              <a:stCxn id="53" idx="3"/>
              <a:endCxn id="52" idx="1"/>
            </p:cNvCxnSpPr>
            <p:nvPr/>
          </p:nvCxnSpPr>
          <p:spPr>
            <a:xfrm flipV="1">
              <a:off x="2043077" y="3156302"/>
              <a:ext cx="261975" cy="232529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11C9013F-ECFB-0F4E-9690-B4E55256D2E7}"/>
                </a:ext>
              </a:extLst>
            </p:cNvPr>
            <p:cNvCxnSpPr>
              <a:cxnSpLocks/>
              <a:stCxn id="11" idx="0"/>
              <a:endCxn id="57" idx="1"/>
            </p:cNvCxnSpPr>
            <p:nvPr/>
          </p:nvCxnSpPr>
          <p:spPr>
            <a:xfrm flipV="1">
              <a:off x="998388" y="3531205"/>
              <a:ext cx="414942" cy="658758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Rounded Rectangle 56">
                  <a:extLst>
                    <a:ext uri="{FF2B5EF4-FFF2-40B4-BE49-F238E27FC236}">
                      <a16:creationId xmlns:a16="http://schemas.microsoft.com/office/drawing/2014/main" id="{4EC56349-4E17-AF43-BCF5-BEF5EA0352C8}"/>
                    </a:ext>
                  </a:extLst>
                </p:cNvPr>
                <p:cNvSpPr/>
                <p:nvPr/>
              </p:nvSpPr>
              <p:spPr>
                <a:xfrm>
                  <a:off x="1413330" y="3434441"/>
                  <a:ext cx="216000" cy="193528"/>
                </a:xfrm>
                <a:prstGeom prst="round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0" bIns="0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sz="11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1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sz="11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Rounded Rectangle 56">
                  <a:extLst>
                    <a:ext uri="{FF2B5EF4-FFF2-40B4-BE49-F238E27FC236}">
                      <a16:creationId xmlns:a16="http://schemas.microsoft.com/office/drawing/2014/main" id="{4EC56349-4E17-AF43-BCF5-BEF5EA0352C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13330" y="3434441"/>
                  <a:ext cx="216000" cy="193528"/>
                </a:xfrm>
                <a:prstGeom prst="roundRect">
                  <a:avLst/>
                </a:prstGeom>
                <a:blipFill>
                  <a:blip r:embed="rId17"/>
                  <a:stretch>
                    <a:fillRect t="-11765"/>
                  </a:stretch>
                </a:blipFill>
                <a:ln w="12700"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89F4F0B7-633A-6A48-9933-CA39DC44AE8A}"/>
                </a:ext>
              </a:extLst>
            </p:cNvPr>
            <p:cNvCxnSpPr>
              <a:cxnSpLocks/>
              <a:stCxn id="57" idx="3"/>
              <a:endCxn id="53" idx="1"/>
            </p:cNvCxnSpPr>
            <p:nvPr/>
          </p:nvCxnSpPr>
          <p:spPr>
            <a:xfrm flipV="1">
              <a:off x="1629330" y="3388831"/>
              <a:ext cx="197747" cy="142374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Rounded Rectangle 59">
                  <a:extLst>
                    <a:ext uri="{FF2B5EF4-FFF2-40B4-BE49-F238E27FC236}">
                      <a16:creationId xmlns:a16="http://schemas.microsoft.com/office/drawing/2014/main" id="{6929A489-095D-2A4A-B2BD-04C5D5316B6C}"/>
                    </a:ext>
                  </a:extLst>
                </p:cNvPr>
                <p:cNvSpPr/>
                <p:nvPr/>
              </p:nvSpPr>
              <p:spPr>
                <a:xfrm>
                  <a:off x="2692628" y="4748080"/>
                  <a:ext cx="252000" cy="193528"/>
                </a:xfrm>
                <a:prstGeom prst="roundRect">
                  <a:avLst/>
                </a:prstGeom>
                <a:noFill/>
                <a:ln w="12700">
                  <a:solidFill>
                    <a:schemeClr val="accent4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6000" tIns="0" rIns="0" bIns="0" rtlCol="0" anchor="ctr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acc>
                          <m:accPr>
                            <m:chr m:val="̂"/>
                            <m:ctrlPr>
                              <a:rPr lang="de-DE" sz="1100" i="1" dirty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de-DE" sz="1100" i="1" dirty="0">
                                <a:solidFill>
                                  <a:schemeClr val="accent4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</m:acc>
                      </m:oMath>
                    </m:oMathPara>
                  </a14:m>
                  <a:endParaRPr lang="en-GB" sz="1100" dirty="0">
                    <a:solidFill>
                      <a:schemeClr val="accent4"/>
                    </a:solidFill>
                  </a:endParaRPr>
                </a:p>
              </p:txBody>
            </p:sp>
          </mc:Choice>
          <mc:Fallback xmlns="">
            <p:sp>
              <p:nvSpPr>
                <p:cNvPr id="60" name="Rounded Rectangle 59">
                  <a:extLst>
                    <a:ext uri="{FF2B5EF4-FFF2-40B4-BE49-F238E27FC236}">
                      <a16:creationId xmlns:a16="http://schemas.microsoft.com/office/drawing/2014/main" id="{6929A489-095D-2A4A-B2BD-04C5D5316B6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92628" y="4748080"/>
                  <a:ext cx="252000" cy="193528"/>
                </a:xfrm>
                <a:prstGeom prst="roundRect">
                  <a:avLst/>
                </a:prstGeom>
                <a:blipFill>
                  <a:blip r:embed="rId18"/>
                  <a:stretch>
                    <a:fillRect t="-11765"/>
                  </a:stretch>
                </a:blipFill>
                <a:ln w="12700">
                  <a:solidFill>
                    <a:schemeClr val="accent4"/>
                  </a:solidFill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4BF7693C-96AB-CA42-BC50-06C7F427E3BD}"/>
                </a:ext>
              </a:extLst>
            </p:cNvPr>
            <p:cNvCxnSpPr>
              <a:cxnSpLocks/>
              <a:stCxn id="37" idx="3"/>
              <a:endCxn id="60" idx="1"/>
            </p:cNvCxnSpPr>
            <p:nvPr/>
          </p:nvCxnSpPr>
          <p:spPr>
            <a:xfrm>
              <a:off x="1767046" y="4754853"/>
              <a:ext cx="925582" cy="8999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BD5301CC-1428-AA43-BE5A-382DC14CC4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97779" y="4236693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Rounded Rectangle 63">
              <a:extLst>
                <a:ext uri="{FF2B5EF4-FFF2-40B4-BE49-F238E27FC236}">
                  <a16:creationId xmlns:a16="http://schemas.microsoft.com/office/drawing/2014/main" id="{49978A91-AE71-BD4C-9E73-7902BC4822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26801" y="4278888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7A2681C5-90FC-B24D-B9CE-90FFA4B823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502043" y="4282277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6" name="Rounded Rectangle 65">
              <a:extLst>
                <a:ext uri="{FF2B5EF4-FFF2-40B4-BE49-F238E27FC236}">
                  <a16:creationId xmlns:a16="http://schemas.microsoft.com/office/drawing/2014/main" id="{B53FEA1F-F002-DD44-97A7-F0F0CBF511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839622" y="4311504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52941F8D-6697-C548-B083-61E90D2EE7C2}"/>
                </a:ext>
              </a:extLst>
            </p:cNvPr>
            <p:cNvCxnSpPr>
              <a:stCxn id="27" idx="1"/>
              <a:endCxn id="66" idx="3"/>
            </p:cNvCxnSpPr>
            <p:nvPr/>
          </p:nvCxnSpPr>
          <p:spPr>
            <a:xfrm flipH="1" flipV="1">
              <a:off x="5947622" y="4364919"/>
              <a:ext cx="592820" cy="57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54C556C6-8E6A-FE49-BDC6-A83EB0277634}"/>
                </a:ext>
              </a:extLst>
            </p:cNvPr>
            <p:cNvCxnSpPr>
              <a:cxnSpLocks/>
              <a:stCxn id="66" idx="1"/>
              <a:endCxn id="65" idx="3"/>
            </p:cNvCxnSpPr>
            <p:nvPr/>
          </p:nvCxnSpPr>
          <p:spPr>
            <a:xfrm flipH="1" flipV="1">
              <a:off x="5610043" y="4335692"/>
              <a:ext cx="229579" cy="29227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AAD4F12A-524D-5D47-ACAD-70120B7CBCA3}"/>
                </a:ext>
              </a:extLst>
            </p:cNvPr>
            <p:cNvCxnSpPr>
              <a:cxnSpLocks/>
              <a:stCxn id="65" idx="1"/>
              <a:endCxn id="64" idx="3"/>
            </p:cNvCxnSpPr>
            <p:nvPr/>
          </p:nvCxnSpPr>
          <p:spPr>
            <a:xfrm flipH="1" flipV="1">
              <a:off x="5234801" y="4332303"/>
              <a:ext cx="267242" cy="3389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DDF190EA-66B6-6C44-88FE-3255A4F70982}"/>
                </a:ext>
              </a:extLst>
            </p:cNvPr>
            <p:cNvCxnSpPr>
              <a:cxnSpLocks/>
              <a:stCxn id="64" idx="1"/>
              <a:endCxn id="63" idx="3"/>
            </p:cNvCxnSpPr>
            <p:nvPr/>
          </p:nvCxnSpPr>
          <p:spPr>
            <a:xfrm flipH="1" flipV="1">
              <a:off x="4705779" y="4290108"/>
              <a:ext cx="421022" cy="42195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6194F636-0C09-BA44-8085-BCC32B7B2432}"/>
                </a:ext>
              </a:extLst>
            </p:cNvPr>
            <p:cNvCxnSpPr>
              <a:cxnSpLocks/>
              <a:stCxn id="63" idx="1"/>
              <a:endCxn id="36" idx="3"/>
            </p:cNvCxnSpPr>
            <p:nvPr/>
          </p:nvCxnSpPr>
          <p:spPr>
            <a:xfrm flipH="1" flipV="1">
              <a:off x="3407906" y="4182124"/>
              <a:ext cx="1189873" cy="107984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Rounded Rectangle 71">
              <a:extLst>
                <a:ext uri="{FF2B5EF4-FFF2-40B4-BE49-F238E27FC236}">
                  <a16:creationId xmlns:a16="http://schemas.microsoft.com/office/drawing/2014/main" id="{871C7981-BB25-584D-87F4-E6FDC6866C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90067" y="4896986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7E3FE1CA-CFB8-4041-92B8-2BA4CDBA17E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76886" y="4896986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0D234266-8234-C248-8357-7E5626F16F0E}"/>
                </a:ext>
              </a:extLst>
            </p:cNvPr>
            <p:cNvCxnSpPr>
              <a:cxnSpLocks/>
              <a:stCxn id="113" idx="1"/>
              <a:endCxn id="73" idx="3"/>
            </p:cNvCxnSpPr>
            <p:nvPr/>
          </p:nvCxnSpPr>
          <p:spPr>
            <a:xfrm flipH="1">
              <a:off x="4984886" y="4918393"/>
              <a:ext cx="312235" cy="32008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354152AF-BEB0-784B-A8C4-C230335BBB66}"/>
                </a:ext>
              </a:extLst>
            </p:cNvPr>
            <p:cNvCxnSpPr>
              <a:cxnSpLocks/>
              <a:stCxn id="73" idx="1"/>
              <a:endCxn id="72" idx="3"/>
            </p:cNvCxnSpPr>
            <p:nvPr/>
          </p:nvCxnSpPr>
          <p:spPr>
            <a:xfrm flipH="1">
              <a:off x="4598067" y="4950401"/>
              <a:ext cx="278819" cy="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C55D77AB-DA27-5743-92DE-AC90C87E9B55}"/>
                </a:ext>
              </a:extLst>
            </p:cNvPr>
            <p:cNvCxnSpPr>
              <a:cxnSpLocks/>
              <a:stCxn id="72" idx="1"/>
              <a:endCxn id="60" idx="3"/>
            </p:cNvCxnSpPr>
            <p:nvPr/>
          </p:nvCxnSpPr>
          <p:spPr>
            <a:xfrm flipH="1" flipV="1">
              <a:off x="2944628" y="4844844"/>
              <a:ext cx="1545439" cy="105557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Rounded Rectangle 76">
              <a:extLst>
                <a:ext uri="{FF2B5EF4-FFF2-40B4-BE49-F238E27FC236}">
                  <a16:creationId xmlns:a16="http://schemas.microsoft.com/office/drawing/2014/main" id="{43C14514-687C-BA4C-81D7-7F4C6ADE60A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384719" y="2943911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Rounded Rectangle 77">
              <a:extLst>
                <a:ext uri="{FF2B5EF4-FFF2-40B4-BE49-F238E27FC236}">
                  <a16:creationId xmlns:a16="http://schemas.microsoft.com/office/drawing/2014/main" id="{88F2858A-B386-364B-8CA9-D0EDE1AFF6F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138802" y="2968708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79B23A38-C9DF-A443-BE75-31E092B517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467213" y="2993971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D9C81247-02D1-9E41-8367-19354026D0CF}"/>
                </a:ext>
              </a:extLst>
            </p:cNvPr>
            <p:cNvCxnSpPr>
              <a:cxnSpLocks/>
              <a:stCxn id="125" idx="1"/>
              <a:endCxn id="79" idx="3"/>
            </p:cNvCxnSpPr>
            <p:nvPr/>
          </p:nvCxnSpPr>
          <p:spPr>
            <a:xfrm flipH="1" flipV="1">
              <a:off x="5575213" y="3047386"/>
              <a:ext cx="223510" cy="125281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0DBD12F8-3F41-6646-8E08-01FAA1EB5F4E}"/>
                </a:ext>
              </a:extLst>
            </p:cNvPr>
            <p:cNvCxnSpPr>
              <a:cxnSpLocks/>
              <a:stCxn id="79" idx="1"/>
              <a:endCxn id="78" idx="3"/>
            </p:cNvCxnSpPr>
            <p:nvPr/>
          </p:nvCxnSpPr>
          <p:spPr>
            <a:xfrm flipH="1" flipV="1">
              <a:off x="5246802" y="3022123"/>
              <a:ext cx="220411" cy="25263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6AF56ADE-56B8-2C40-B12F-C92C2617D3BD}"/>
                </a:ext>
              </a:extLst>
            </p:cNvPr>
            <p:cNvCxnSpPr>
              <a:cxnSpLocks/>
              <a:stCxn id="78" idx="1"/>
              <a:endCxn id="77" idx="3"/>
            </p:cNvCxnSpPr>
            <p:nvPr/>
          </p:nvCxnSpPr>
          <p:spPr>
            <a:xfrm flipH="1" flipV="1">
              <a:off x="4492719" y="2997326"/>
              <a:ext cx="646083" cy="24797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C4DBFE3A-E213-D047-BEEC-F7C79BAAD5B2}"/>
                </a:ext>
              </a:extLst>
            </p:cNvPr>
            <p:cNvCxnSpPr>
              <a:cxnSpLocks/>
              <a:stCxn id="77" idx="1"/>
              <a:endCxn id="42" idx="3"/>
            </p:cNvCxnSpPr>
            <p:nvPr/>
          </p:nvCxnSpPr>
          <p:spPr>
            <a:xfrm flipH="1">
              <a:off x="3231174" y="2997326"/>
              <a:ext cx="1153545" cy="47053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85">
              <a:extLst>
                <a:ext uri="{FF2B5EF4-FFF2-40B4-BE49-F238E27FC236}">
                  <a16:creationId xmlns:a16="http://schemas.microsoft.com/office/drawing/2014/main" id="{9C288F18-8F60-1C42-90F4-8209F088BC75}"/>
                </a:ext>
              </a:extLst>
            </p:cNvPr>
            <p:cNvCxnSpPr>
              <a:cxnSpLocks/>
            </p:cNvCxnSpPr>
            <p:nvPr/>
          </p:nvCxnSpPr>
          <p:spPr>
            <a:xfrm>
              <a:off x="1283688" y="5012491"/>
              <a:ext cx="1393920" cy="905"/>
            </a:xfrm>
            <a:prstGeom prst="straightConnector1">
              <a:avLst/>
            </a:prstGeom>
            <a:ln>
              <a:solidFill>
                <a:schemeClr val="accent4"/>
              </a:solidFill>
              <a:prstDash val="sysDash"/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8D3A50F5-ADDA-3341-9835-391C3BEFE0F3}"/>
                </a:ext>
              </a:extLst>
            </p:cNvPr>
            <p:cNvSpPr txBox="1"/>
            <p:nvPr/>
          </p:nvSpPr>
          <p:spPr>
            <a:xfrm>
              <a:off x="1180074" y="5014309"/>
              <a:ext cx="198798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accent4"/>
                  </a:solidFill>
                </a:rPr>
                <a:t>Explanation</a:t>
              </a:r>
              <a:r>
                <a:rPr lang="en-GB" sz="1100" dirty="0"/>
                <a:t> / Model Update</a:t>
              </a:r>
              <a:endParaRPr lang="en-GB" sz="1400" dirty="0"/>
            </a:p>
          </p:txBody>
        </p: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E9FB195A-F758-E14D-9F29-CAFFFBD38F52}"/>
                </a:ext>
              </a:extLst>
            </p:cNvPr>
            <p:cNvCxnSpPr>
              <a:cxnSpLocks/>
            </p:cNvCxnSpPr>
            <p:nvPr/>
          </p:nvCxnSpPr>
          <p:spPr>
            <a:xfrm>
              <a:off x="2683644" y="4650046"/>
              <a:ext cx="0" cy="414079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Rounded Rectangle 112">
              <a:extLst>
                <a:ext uri="{FF2B5EF4-FFF2-40B4-BE49-F238E27FC236}">
                  <a16:creationId xmlns:a16="http://schemas.microsoft.com/office/drawing/2014/main" id="{7C6847D7-21F4-7D41-8C8C-C7E31EF70E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97121" y="4864978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4" name="Rounded Rectangle 113">
              <a:extLst>
                <a:ext uri="{FF2B5EF4-FFF2-40B4-BE49-F238E27FC236}">
                  <a16:creationId xmlns:a16="http://schemas.microsoft.com/office/drawing/2014/main" id="{27FC739E-9027-4E45-A3EE-A5663F677D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59502" y="4794119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4B18EEA2-518E-1C48-B174-BB2DF4493ADA}"/>
                </a:ext>
              </a:extLst>
            </p:cNvPr>
            <p:cNvCxnSpPr>
              <a:cxnSpLocks/>
              <a:stCxn id="27" idx="2"/>
              <a:endCxn id="114" idx="3"/>
            </p:cNvCxnSpPr>
            <p:nvPr/>
          </p:nvCxnSpPr>
          <p:spPr>
            <a:xfrm flipH="1">
              <a:off x="5867502" y="4535235"/>
              <a:ext cx="955294" cy="312299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F3132CD5-125C-1F40-A1F2-40DE29CE6E05}"/>
                </a:ext>
              </a:extLst>
            </p:cNvPr>
            <p:cNvCxnSpPr>
              <a:cxnSpLocks/>
              <a:stCxn id="114" idx="1"/>
              <a:endCxn id="113" idx="3"/>
            </p:cNvCxnSpPr>
            <p:nvPr/>
          </p:nvCxnSpPr>
          <p:spPr>
            <a:xfrm flipH="1">
              <a:off x="5405121" y="4847534"/>
              <a:ext cx="354381" cy="70859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5" name="Rounded Rectangle 124">
              <a:extLst>
                <a:ext uri="{FF2B5EF4-FFF2-40B4-BE49-F238E27FC236}">
                  <a16:creationId xmlns:a16="http://schemas.microsoft.com/office/drawing/2014/main" id="{4E82AE1B-F49F-2A4A-83FB-5D4F16DE181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798723" y="3119252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6" name="Rounded Rectangle 125">
              <a:extLst>
                <a:ext uri="{FF2B5EF4-FFF2-40B4-BE49-F238E27FC236}">
                  <a16:creationId xmlns:a16="http://schemas.microsoft.com/office/drawing/2014/main" id="{C93CB547-9F56-E346-9EC3-41711C1E2B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98592" y="3476372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7" name="Rounded Rectangle 126">
              <a:extLst>
                <a:ext uri="{FF2B5EF4-FFF2-40B4-BE49-F238E27FC236}">
                  <a16:creationId xmlns:a16="http://schemas.microsoft.com/office/drawing/2014/main" id="{1FB4CFA0-3BAB-8246-B814-53D4763127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363206" y="3806874"/>
              <a:ext cx="108000" cy="106830"/>
            </a:xfrm>
            <a:prstGeom prst="roundRect">
              <a:avLst/>
            </a:prstGeom>
            <a:noFill/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A77BCA0D-39A9-A24E-A94D-F5C68BB17E94}"/>
                </a:ext>
              </a:extLst>
            </p:cNvPr>
            <p:cNvCxnSpPr>
              <a:cxnSpLocks/>
              <a:stCxn id="27" idx="0"/>
              <a:endCxn id="127" idx="3"/>
            </p:cNvCxnSpPr>
            <p:nvPr/>
          </p:nvCxnSpPr>
          <p:spPr>
            <a:xfrm flipH="1" flipV="1">
              <a:off x="6471206" y="3860289"/>
              <a:ext cx="351590" cy="334427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2A24FB6A-6311-D24C-A6B5-69FF084CE4C2}"/>
                </a:ext>
              </a:extLst>
            </p:cNvPr>
            <p:cNvCxnSpPr>
              <a:cxnSpLocks/>
              <a:stCxn id="127" idx="1"/>
              <a:endCxn id="126" idx="3"/>
            </p:cNvCxnSpPr>
            <p:nvPr/>
          </p:nvCxnSpPr>
          <p:spPr>
            <a:xfrm flipH="1" flipV="1">
              <a:off x="6206592" y="3529787"/>
              <a:ext cx="156614" cy="330502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AC632B85-D413-FF45-AA34-C6302CFD7E68}"/>
                </a:ext>
              </a:extLst>
            </p:cNvPr>
            <p:cNvCxnSpPr>
              <a:cxnSpLocks/>
              <a:stCxn id="126" idx="1"/>
              <a:endCxn id="125" idx="3"/>
            </p:cNvCxnSpPr>
            <p:nvPr/>
          </p:nvCxnSpPr>
          <p:spPr>
            <a:xfrm flipH="1" flipV="1">
              <a:off x="5906723" y="3172667"/>
              <a:ext cx="191869" cy="357120"/>
            </a:xfrm>
            <a:prstGeom prst="line">
              <a:avLst/>
            </a:prstGeom>
            <a:ln w="12700">
              <a:solidFill>
                <a:schemeClr val="tx1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A8E4D511-A289-C245-ADF2-458BBD8EB2EE}"/>
                </a:ext>
              </a:extLst>
            </p:cNvPr>
            <p:cNvSpPr txBox="1"/>
            <p:nvPr/>
          </p:nvSpPr>
          <p:spPr>
            <a:xfrm>
              <a:off x="3475883" y="3132242"/>
              <a:ext cx="15839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bg2"/>
                  </a:solidFill>
                </a:rPr>
                <a:t>Stopping Condition</a:t>
              </a: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02B3D535-B8A0-EA4C-901A-FBCB90E83924}"/>
                </a:ext>
              </a:extLst>
            </p:cNvPr>
            <p:cNvSpPr txBox="1"/>
            <p:nvPr/>
          </p:nvSpPr>
          <p:spPr>
            <a:xfrm>
              <a:off x="3010130" y="4521678"/>
              <a:ext cx="1284326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GB" sz="1400" dirty="0">
                  <a:solidFill>
                    <a:schemeClr val="accent4"/>
                  </a:solidFill>
                </a:rPr>
                <a:t>Solution</a:t>
              </a:r>
              <a:br>
                <a:rPr lang="en-GB" sz="1100" dirty="0">
                  <a:solidFill>
                    <a:schemeClr val="accent4"/>
                  </a:solidFill>
                </a:rPr>
              </a:br>
              <a:r>
                <a:rPr lang="en-GB" sz="1100" dirty="0"/>
                <a:t>Updated model</a:t>
              </a:r>
              <a:br>
                <a:rPr lang="en-GB" sz="1100" dirty="0"/>
              </a:br>
              <a:r>
                <a:rPr lang="en-GB" sz="1100" dirty="0"/>
                <a:t>containing the plan</a:t>
              </a:r>
              <a:endParaRPr lang="en-GB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24271682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575F4-2663-794F-BBB0-33E749C95D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Extensions (Outlook)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30A1D7-B13F-D448-B745-EB26D290524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8287C8-8666-EACD-5A4F-5188A4C7A5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882D96-9211-5B46-A840-B69D423D9D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53</a:t>
            </a:fld>
            <a:endParaRPr lang="en-GB"/>
          </a:p>
        </p:txBody>
      </p: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C6DD03D5-79E3-5146-AA0D-6E166C6A2E90}"/>
              </a:ext>
            </a:extLst>
          </p:cNvPr>
          <p:cNvGrpSpPr/>
          <p:nvPr/>
        </p:nvGrpSpPr>
        <p:grpSpPr>
          <a:xfrm>
            <a:off x="1896477" y="1494943"/>
            <a:ext cx="8606886" cy="4458188"/>
            <a:chOff x="366901" y="1795999"/>
            <a:chExt cx="8606886" cy="4458188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263AEC6-9D45-EE47-9DD7-530736282DE0}"/>
                </a:ext>
              </a:extLst>
            </p:cNvPr>
            <p:cNvGrpSpPr/>
            <p:nvPr/>
          </p:nvGrpSpPr>
          <p:grpSpPr>
            <a:xfrm>
              <a:off x="366901" y="2109208"/>
              <a:ext cx="8419665" cy="2988803"/>
              <a:chOff x="364335" y="2603552"/>
              <a:chExt cx="8419665" cy="2988803"/>
            </a:xfrm>
          </p:grpSpPr>
          <p:pic>
            <p:nvPicPr>
              <p:cNvPr id="8" name="Picture 7">
                <a:hlinkClick r:id="rId2"/>
                <a:extLst>
                  <a:ext uri="{FF2B5EF4-FFF2-40B4-BE49-F238E27FC236}">
                    <a16:creationId xmlns:a16="http://schemas.microsoft.com/office/drawing/2014/main" id="{BCEC9C5C-F68F-B64A-868B-4E87C2615E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6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364335" y="4002908"/>
                <a:ext cx="324175" cy="875796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Rounded Rectangle 8">
                    <a:extLst>
                      <a:ext uri="{FF2B5EF4-FFF2-40B4-BE49-F238E27FC236}">
                        <a16:creationId xmlns:a16="http://schemas.microsoft.com/office/drawing/2014/main" id="{EE2553F4-8D22-E547-BCC2-13DF51E68CE2}"/>
                      </a:ext>
                    </a:extLst>
                  </p:cNvPr>
                  <p:cNvSpPr/>
                  <p:nvPr/>
                </p:nvSpPr>
                <p:spPr>
                  <a:xfrm>
                    <a:off x="713468" y="4265794"/>
                    <a:ext cx="564707" cy="350025"/>
                  </a:xfrm>
                  <a:prstGeom prst="roundRect">
                    <a:avLst/>
                  </a:prstGeom>
                  <a:solidFill>
                    <a:schemeClr val="accent6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Sup>
                            <m:sSubSupPr>
                              <m:ctrlPr>
                                <a:rPr lang="de-DE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</m:e>
                            <m:sub>
                              <m:r>
                                <a:rPr lang="de-DE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h</m:t>
                              </m:r>
                            </m:sub>
                            <m:sup>
                              <m:r>
                                <a:rPr lang="de-DE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p>
                          </m:sSubSup>
                        </m:oMath>
                      </m:oMathPara>
                    </a14:m>
                    <a:endParaRPr lang="en-GB" sz="14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9" name="Rounded Rectangle 8">
                    <a:extLst>
                      <a:ext uri="{FF2B5EF4-FFF2-40B4-BE49-F238E27FC236}">
                        <a16:creationId xmlns:a16="http://schemas.microsoft.com/office/drawing/2014/main" id="{EE2553F4-8D22-E547-BCC2-13DF51E68CE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3468" y="4265794"/>
                    <a:ext cx="564707" cy="350025"/>
                  </a:xfrm>
                  <a:prstGeom prst="round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  <a:ln>
                    <a:solidFill>
                      <a:schemeClr val="bg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0" name="Rounded Rectangle 9">
                <a:extLst>
                  <a:ext uri="{FF2B5EF4-FFF2-40B4-BE49-F238E27FC236}">
                    <a16:creationId xmlns:a16="http://schemas.microsoft.com/office/drawing/2014/main" id="{F5BE86A2-6CEC-084F-B769-CB44038B4D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577217" y="4041834"/>
                <a:ext cx="108000" cy="106830"/>
              </a:xfrm>
              <a:prstGeom prst="roundRect">
                <a:avLst/>
              </a:prstGeom>
              <a:noFill/>
              <a:ln w="127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1" name="Rounded Rectangle 10">
                <a:extLst>
                  <a:ext uri="{FF2B5EF4-FFF2-40B4-BE49-F238E27FC236}">
                    <a16:creationId xmlns:a16="http://schemas.microsoft.com/office/drawing/2014/main" id="{79D47E7B-C91D-BE4D-9110-CCDF729B3EB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63805" y="3944342"/>
                <a:ext cx="108000" cy="106830"/>
              </a:xfrm>
              <a:prstGeom prst="roundRect">
                <a:avLst/>
              </a:prstGeom>
              <a:noFill/>
              <a:ln w="127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2" name="Rounded Rectangle 11">
                <a:extLst>
                  <a:ext uri="{FF2B5EF4-FFF2-40B4-BE49-F238E27FC236}">
                    <a16:creationId xmlns:a16="http://schemas.microsoft.com/office/drawing/2014/main" id="{CE67FB08-FE46-D941-82D6-50FB644C146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390039" y="3812269"/>
                <a:ext cx="108000" cy="106830"/>
              </a:xfrm>
              <a:prstGeom prst="roundRect">
                <a:avLst/>
              </a:prstGeom>
              <a:noFill/>
              <a:ln w="127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3" name="Rounded Rectangle 12">
                <a:extLst>
                  <a:ext uri="{FF2B5EF4-FFF2-40B4-BE49-F238E27FC236}">
                    <a16:creationId xmlns:a16="http://schemas.microsoft.com/office/drawing/2014/main" id="{5682CAEC-7A64-B940-8AB4-9F98A4E43D8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05796" y="3684808"/>
                <a:ext cx="108000" cy="106830"/>
              </a:xfrm>
              <a:prstGeom prst="roundRect">
                <a:avLst/>
              </a:prstGeom>
              <a:noFill/>
              <a:ln w="12700"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4" name="Rounded Rectangle 13">
                    <a:extLst>
                      <a:ext uri="{FF2B5EF4-FFF2-40B4-BE49-F238E27FC236}">
                        <a16:creationId xmlns:a16="http://schemas.microsoft.com/office/drawing/2014/main" id="{9D511562-B82F-4D42-84BA-456463960319}"/>
                      </a:ext>
                    </a:extLst>
                  </p:cNvPr>
                  <p:cNvSpPr/>
                  <p:nvPr/>
                </p:nvSpPr>
                <p:spPr>
                  <a:xfrm>
                    <a:off x="3221553" y="3434306"/>
                    <a:ext cx="1437176" cy="376912"/>
                  </a:xfrm>
                  <a:prstGeom prst="roundRect">
                    <a:avLst/>
                  </a:prstGeom>
                  <a:noFill/>
                  <a:ln w="127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400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d>
                            <m:dPr>
                              <m:ctrlPr>
                                <a:rPr lang="de-DE" sz="14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sz="1400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de-DE" sz="1400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de-DE" sz="14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̂"/>
                                  <m:ctrlPr>
                                    <a:rPr lang="de-DE" sz="1400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400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ℳ</m:t>
                                  </m:r>
                                </m:e>
                              </m:acc>
                            </m:e>
                          </m:d>
                          <m:r>
                            <a:rPr lang="de-DE" sz="1400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&gt;</m:t>
                          </m:r>
                          <m:sSubSup>
                            <m:sSubSupPr>
                              <m:ctrlPr>
                                <a:rPr lang="de-DE" sz="14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acc>
                                <m:accPr>
                                  <m:chr m:val="̂"/>
                                  <m:ctrlPr>
                                    <a:rPr lang="de-DE" sz="1400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400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ℳ</m:t>
                                  </m:r>
                                </m:e>
                              </m:acc>
                            </m:sub>
                            <m:sup>
                              <m:r>
                                <a:rPr lang="de-DE" sz="14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oMath>
                      </m:oMathPara>
                    </a14:m>
                    <a:endParaRPr lang="en-GB" sz="1400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4" name="Rounded Rectangle 13">
                    <a:extLst>
                      <a:ext uri="{FF2B5EF4-FFF2-40B4-BE49-F238E27FC236}">
                        <a16:creationId xmlns:a16="http://schemas.microsoft.com/office/drawing/2014/main" id="{9D511562-B82F-4D42-84BA-45646396031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21553" y="3434306"/>
                    <a:ext cx="1437176" cy="376912"/>
                  </a:xfrm>
                  <a:prstGeom prst="round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  <a:ln w="12700">
                    <a:solidFill>
                      <a:schemeClr val="accent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AFCEB41F-4BE3-F94D-960A-4EE1565EA830}"/>
                  </a:ext>
                </a:extLst>
              </p:cNvPr>
              <p:cNvCxnSpPr>
                <a:cxnSpLocks/>
                <a:stCxn id="9" idx="3"/>
                <a:endCxn id="10" idx="1"/>
              </p:cNvCxnSpPr>
              <p:nvPr/>
            </p:nvCxnSpPr>
            <p:spPr>
              <a:xfrm flipV="1">
                <a:off x="1278175" y="4095249"/>
                <a:ext cx="299042" cy="345558"/>
              </a:xfrm>
              <a:prstGeom prst="straightConnector1">
                <a:avLst/>
              </a:prstGeom>
              <a:ln w="12700">
                <a:solidFill>
                  <a:schemeClr val="accent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B034FAC8-E89F-A240-9BCE-7CFD94461B45}"/>
                  </a:ext>
                </a:extLst>
              </p:cNvPr>
              <p:cNvCxnSpPr>
                <a:cxnSpLocks/>
                <a:stCxn id="10" idx="3"/>
                <a:endCxn id="11" idx="1"/>
              </p:cNvCxnSpPr>
              <p:nvPr/>
            </p:nvCxnSpPr>
            <p:spPr>
              <a:xfrm flipV="1">
                <a:off x="1685217" y="3997757"/>
                <a:ext cx="278588" cy="97492"/>
              </a:xfrm>
              <a:prstGeom prst="straightConnector1">
                <a:avLst/>
              </a:prstGeom>
              <a:ln w="12700">
                <a:solidFill>
                  <a:schemeClr val="accent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624D209C-3623-B14D-B52A-5717C8E4A8E3}"/>
                  </a:ext>
                </a:extLst>
              </p:cNvPr>
              <p:cNvCxnSpPr>
                <a:cxnSpLocks/>
                <a:stCxn id="11" idx="3"/>
                <a:endCxn id="12" idx="1"/>
              </p:cNvCxnSpPr>
              <p:nvPr/>
            </p:nvCxnSpPr>
            <p:spPr>
              <a:xfrm flipV="1">
                <a:off x="2071805" y="3865684"/>
                <a:ext cx="318234" cy="132073"/>
              </a:xfrm>
              <a:prstGeom prst="straightConnector1">
                <a:avLst/>
              </a:prstGeom>
              <a:ln w="12700">
                <a:solidFill>
                  <a:schemeClr val="accent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912132C5-AAD3-CB47-876F-A574432437F9}"/>
                  </a:ext>
                </a:extLst>
              </p:cNvPr>
              <p:cNvCxnSpPr>
                <a:cxnSpLocks/>
                <a:stCxn id="12" idx="3"/>
                <a:endCxn id="13" idx="1"/>
              </p:cNvCxnSpPr>
              <p:nvPr/>
            </p:nvCxnSpPr>
            <p:spPr>
              <a:xfrm flipV="1">
                <a:off x="2498039" y="3738223"/>
                <a:ext cx="307757" cy="127461"/>
              </a:xfrm>
              <a:prstGeom prst="straightConnector1">
                <a:avLst/>
              </a:prstGeom>
              <a:ln w="12700">
                <a:solidFill>
                  <a:schemeClr val="accent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8409C86F-6560-3044-9A9B-9BC005281131}"/>
                  </a:ext>
                </a:extLst>
              </p:cNvPr>
              <p:cNvCxnSpPr>
                <a:cxnSpLocks/>
                <a:stCxn id="13" idx="3"/>
                <a:endCxn id="14" idx="1"/>
              </p:cNvCxnSpPr>
              <p:nvPr/>
            </p:nvCxnSpPr>
            <p:spPr>
              <a:xfrm flipV="1">
                <a:off x="2913796" y="3622762"/>
                <a:ext cx="307757" cy="115461"/>
              </a:xfrm>
              <a:prstGeom prst="straightConnector1">
                <a:avLst/>
              </a:prstGeom>
              <a:ln w="12700">
                <a:solidFill>
                  <a:schemeClr val="accent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Rounded Rectangle 19">
                    <a:extLst>
                      <a:ext uri="{FF2B5EF4-FFF2-40B4-BE49-F238E27FC236}">
                        <a16:creationId xmlns:a16="http://schemas.microsoft.com/office/drawing/2014/main" id="{7E222662-5256-CD45-B499-B12463A23434}"/>
                      </a:ext>
                    </a:extLst>
                  </p:cNvPr>
                  <p:cNvSpPr/>
                  <p:nvPr/>
                </p:nvSpPr>
                <p:spPr>
                  <a:xfrm>
                    <a:off x="4870721" y="3434306"/>
                    <a:ext cx="1437176" cy="376912"/>
                  </a:xfrm>
                  <a:prstGeom prst="roundRect">
                    <a:avLst/>
                  </a:prstGeom>
                  <a:noFill/>
                  <a:ln w="127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400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d>
                            <m:dPr>
                              <m:ctrlPr>
                                <a:rPr lang="de-DE" sz="14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sz="1400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de-DE" sz="1400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de-DE" sz="14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̂"/>
                                  <m:ctrlPr>
                                    <a:rPr lang="de-DE" sz="1400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400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ℳ</m:t>
                                  </m:r>
                                </m:e>
                              </m:acc>
                            </m:e>
                          </m:d>
                          <m:r>
                            <a:rPr lang="de-DE" sz="1400" i="1" dirty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Sup>
                            <m:sSubSupPr>
                              <m:ctrlPr>
                                <a:rPr lang="de-DE" sz="14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acc>
                                <m:accPr>
                                  <m:chr m:val="̂"/>
                                  <m:ctrlPr>
                                    <a:rPr lang="de-DE" sz="1400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400" i="1" dirty="0">
                                      <a:solidFill>
                                        <a:schemeClr val="accent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ℳ</m:t>
                                  </m:r>
                                </m:e>
                              </m:acc>
                            </m:sub>
                            <m:sup>
                              <m:r>
                                <a:rPr lang="de-DE" sz="14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oMath>
                      </m:oMathPara>
                    </a14:m>
                    <a:endParaRPr lang="en-GB" sz="1400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0" name="Rounded Rectangle 19">
                    <a:extLst>
                      <a:ext uri="{FF2B5EF4-FFF2-40B4-BE49-F238E27FC236}">
                        <a16:creationId xmlns:a16="http://schemas.microsoft.com/office/drawing/2014/main" id="{7E222662-5256-CD45-B499-B12463A23434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870721" y="3434306"/>
                    <a:ext cx="1437176" cy="376912"/>
                  </a:xfrm>
                  <a:prstGeom prst="round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  <a:ln w="12700">
                    <a:solidFill>
                      <a:schemeClr val="accent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F2E75B9A-486E-C546-811E-F8331570196A}"/>
                  </a:ext>
                </a:extLst>
              </p:cNvPr>
              <p:cNvCxnSpPr>
                <a:cxnSpLocks/>
                <a:stCxn id="14" idx="3"/>
                <a:endCxn id="20" idx="1"/>
              </p:cNvCxnSpPr>
              <p:nvPr/>
            </p:nvCxnSpPr>
            <p:spPr>
              <a:xfrm>
                <a:off x="4658729" y="3622762"/>
                <a:ext cx="211992" cy="0"/>
              </a:xfrm>
              <a:prstGeom prst="straightConnector1">
                <a:avLst/>
              </a:prstGeom>
              <a:ln w="12700">
                <a:solidFill>
                  <a:schemeClr val="accent3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CBDB37E7-B114-9549-A0CD-D89E0F19395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78175" y="2645592"/>
                <a:ext cx="0" cy="2891511"/>
              </a:xfrm>
              <a:prstGeom prst="line">
                <a:avLst/>
              </a:prstGeom>
              <a:ln w="12700">
                <a:solidFill>
                  <a:schemeClr val="tx1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0070CEE3-2F89-6B42-9B0B-27485CE6C7B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70721" y="2645592"/>
                <a:ext cx="0" cy="1295381"/>
              </a:xfrm>
              <a:prstGeom prst="line">
                <a:avLst/>
              </a:prstGeom>
              <a:ln w="12700">
                <a:solidFill>
                  <a:schemeClr val="tx1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726AE76B-55EB-234F-9196-C1090F9348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8234207" y="4033837"/>
                <a:ext cx="549793" cy="813939"/>
              </a:xfrm>
              <a:prstGeom prst="rect">
                <a:avLst/>
              </a:prstGeom>
            </p:spPr>
          </p:pic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Rounded Rectangle 24">
                    <a:extLst>
                      <a:ext uri="{FF2B5EF4-FFF2-40B4-BE49-F238E27FC236}">
                        <a16:creationId xmlns:a16="http://schemas.microsoft.com/office/drawing/2014/main" id="{CB1F88AA-1F46-7046-ABF1-2459940A4BB1}"/>
                      </a:ext>
                    </a:extLst>
                  </p:cNvPr>
                  <p:cNvSpPr/>
                  <p:nvPr/>
                </p:nvSpPr>
                <p:spPr>
                  <a:xfrm>
                    <a:off x="7617775" y="4270547"/>
                    <a:ext cx="564707" cy="340519"/>
                  </a:xfrm>
                  <a:prstGeom prst="roundRect">
                    <a:avLst/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p>
                            <m:sSupPr>
                              <m:ctrlPr>
                                <a:rPr lang="de-DE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</m:e>
                            <m:sup>
                              <m:r>
                                <a:rPr lang="de-DE" sz="1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sup>
                          </m:sSup>
                        </m:oMath>
                      </m:oMathPara>
                    </a14:m>
                    <a:endParaRPr lang="en-GB" sz="1400" dirty="0">
                      <a:solidFill>
                        <a:schemeClr val="bg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5" name="Rounded Rectangle 24">
                    <a:extLst>
                      <a:ext uri="{FF2B5EF4-FFF2-40B4-BE49-F238E27FC236}">
                        <a16:creationId xmlns:a16="http://schemas.microsoft.com/office/drawing/2014/main" id="{CB1F88AA-1F46-7046-ABF1-2459940A4BB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617775" y="4270547"/>
                    <a:ext cx="564707" cy="340519"/>
                  </a:xfrm>
                  <a:prstGeom prst="round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Rounded Rectangle 25">
                    <a:extLst>
                      <a:ext uri="{FF2B5EF4-FFF2-40B4-BE49-F238E27FC236}">
                        <a16:creationId xmlns:a16="http://schemas.microsoft.com/office/drawing/2014/main" id="{5236D5A3-30EA-3D42-85EC-0A0988B65F5D}"/>
                      </a:ext>
                    </a:extLst>
                  </p:cNvPr>
                  <p:cNvSpPr/>
                  <p:nvPr/>
                </p:nvSpPr>
                <p:spPr>
                  <a:xfrm>
                    <a:off x="6446366" y="3654661"/>
                    <a:ext cx="252000" cy="246380"/>
                  </a:xfrm>
                  <a:prstGeom prst="roundRect">
                    <a:avLst/>
                  </a:prstGeom>
                  <a:noFill/>
                  <a:ln w="127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36000" tIns="0" rIns="0" bIns="0" rtlCol="0" anchor="ctr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acc>
                            <m:accPr>
                              <m:chr m:val="̂"/>
                              <m:ctrlPr>
                                <a:rPr lang="de-DE" sz="14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</m:e>
                          </m:acc>
                        </m:oMath>
                      </m:oMathPara>
                    </a14:m>
                    <a:endParaRPr lang="en-GB" sz="1400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6" name="Rounded Rectangle 25">
                    <a:extLst>
                      <a:ext uri="{FF2B5EF4-FFF2-40B4-BE49-F238E27FC236}">
                        <a16:creationId xmlns:a16="http://schemas.microsoft.com/office/drawing/2014/main" id="{5236D5A3-30EA-3D42-85EC-0A0988B65F5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446366" y="3654661"/>
                    <a:ext cx="252000" cy="246380"/>
                  </a:xfrm>
                  <a:prstGeom prst="roundRect">
                    <a:avLst/>
                  </a:prstGeom>
                  <a:blipFill>
                    <a:blip r:embed="rId9"/>
                    <a:stretch>
                      <a:fillRect l="-13636" t="-9524"/>
                    </a:stretch>
                  </a:blipFill>
                  <a:ln w="12700">
                    <a:solidFill>
                      <a:schemeClr val="accent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Rounded Rectangle 26">
                    <a:extLst>
                      <a:ext uri="{FF2B5EF4-FFF2-40B4-BE49-F238E27FC236}">
                        <a16:creationId xmlns:a16="http://schemas.microsoft.com/office/drawing/2014/main" id="{2000647A-7F30-D345-A6A6-6CEB3FFB8207}"/>
                      </a:ext>
                    </a:extLst>
                  </p:cNvPr>
                  <p:cNvSpPr/>
                  <p:nvPr/>
                </p:nvSpPr>
                <p:spPr>
                  <a:xfrm>
                    <a:off x="6836835" y="3898933"/>
                    <a:ext cx="252000" cy="246380"/>
                  </a:xfrm>
                  <a:prstGeom prst="roundRect">
                    <a:avLst/>
                  </a:prstGeom>
                  <a:noFill/>
                  <a:ln w="127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36000" tIns="0" rIns="0" bIns="0" rtlCol="0" anchor="ctr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acc>
                            <m:accPr>
                              <m:chr m:val="̂"/>
                              <m:ctrlPr>
                                <a:rPr lang="de-DE" sz="14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</m:e>
                          </m:acc>
                        </m:oMath>
                      </m:oMathPara>
                    </a14:m>
                    <a:endParaRPr lang="en-GB" sz="1400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7" name="Rounded Rectangle 26">
                    <a:extLst>
                      <a:ext uri="{FF2B5EF4-FFF2-40B4-BE49-F238E27FC236}">
                        <a16:creationId xmlns:a16="http://schemas.microsoft.com/office/drawing/2014/main" id="{2000647A-7F30-D345-A6A6-6CEB3FFB8207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36835" y="3898933"/>
                    <a:ext cx="252000" cy="246380"/>
                  </a:xfrm>
                  <a:prstGeom prst="roundRect">
                    <a:avLst/>
                  </a:prstGeom>
                  <a:blipFill>
                    <a:blip r:embed="rId10"/>
                    <a:stretch>
                      <a:fillRect l="-14286" t="-9524" r="-4762"/>
                    </a:stretch>
                  </a:blipFill>
                  <a:ln w="12700">
                    <a:solidFill>
                      <a:schemeClr val="accent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Rounded Rectangle 27">
                    <a:extLst>
                      <a:ext uri="{FF2B5EF4-FFF2-40B4-BE49-F238E27FC236}">
                        <a16:creationId xmlns:a16="http://schemas.microsoft.com/office/drawing/2014/main" id="{21675491-0809-B24A-A6B2-E8EBC691181D}"/>
                      </a:ext>
                    </a:extLst>
                  </p:cNvPr>
                  <p:cNvSpPr/>
                  <p:nvPr/>
                </p:nvSpPr>
                <p:spPr>
                  <a:xfrm>
                    <a:off x="7227304" y="4095249"/>
                    <a:ext cx="252000" cy="246380"/>
                  </a:xfrm>
                  <a:prstGeom prst="roundRect">
                    <a:avLst/>
                  </a:prstGeom>
                  <a:noFill/>
                  <a:ln w="12700"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36000" tIns="0" rIns="0" bIns="0" rtlCol="0" anchor="ctr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acc>
                            <m:accPr>
                              <m:chr m:val="̂"/>
                              <m:ctrlPr>
                                <a:rPr lang="de-DE" sz="14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i="1" dirty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</m:e>
                          </m:acc>
                        </m:oMath>
                      </m:oMathPara>
                    </a14:m>
                    <a:endParaRPr lang="en-GB" sz="1400" dirty="0">
                      <a:solidFill>
                        <a:schemeClr val="accent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8" name="Rounded Rectangle 27">
                    <a:extLst>
                      <a:ext uri="{FF2B5EF4-FFF2-40B4-BE49-F238E27FC236}">
                        <a16:creationId xmlns:a16="http://schemas.microsoft.com/office/drawing/2014/main" id="{21675491-0809-B24A-A6B2-E8EBC691181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27304" y="4095249"/>
                    <a:ext cx="252000" cy="246380"/>
                  </a:xfrm>
                  <a:prstGeom prst="roundRect">
                    <a:avLst/>
                  </a:prstGeom>
                  <a:blipFill>
                    <a:blip r:embed="rId11"/>
                    <a:stretch>
                      <a:fillRect l="-9091" t="-9524" r="-4545"/>
                    </a:stretch>
                  </a:blipFill>
                  <a:ln w="12700">
                    <a:solidFill>
                      <a:schemeClr val="accent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1E2AB51F-11EE-2D42-9575-76D5F4A63477}"/>
                  </a:ext>
                </a:extLst>
              </p:cNvPr>
              <p:cNvCxnSpPr>
                <a:cxnSpLocks/>
                <a:stCxn id="26" idx="1"/>
                <a:endCxn id="20" idx="3"/>
              </p:cNvCxnSpPr>
              <p:nvPr/>
            </p:nvCxnSpPr>
            <p:spPr>
              <a:xfrm flipH="1" flipV="1">
                <a:off x="6307897" y="3622762"/>
                <a:ext cx="138469" cy="155089"/>
              </a:xfrm>
              <a:prstGeom prst="straightConnector1">
                <a:avLst/>
              </a:prstGeom>
              <a:ln w="1270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360B1F9F-8551-4844-ADEB-327145E07E27}"/>
                  </a:ext>
                </a:extLst>
              </p:cNvPr>
              <p:cNvCxnSpPr>
                <a:cxnSpLocks/>
                <a:stCxn id="27" idx="1"/>
                <a:endCxn id="26" idx="3"/>
              </p:cNvCxnSpPr>
              <p:nvPr/>
            </p:nvCxnSpPr>
            <p:spPr>
              <a:xfrm flipH="1" flipV="1">
                <a:off x="6698366" y="3777851"/>
                <a:ext cx="138469" cy="244272"/>
              </a:xfrm>
              <a:prstGeom prst="straightConnector1">
                <a:avLst/>
              </a:prstGeom>
              <a:ln w="1270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>
                <a:extLst>
                  <a:ext uri="{FF2B5EF4-FFF2-40B4-BE49-F238E27FC236}">
                    <a16:creationId xmlns:a16="http://schemas.microsoft.com/office/drawing/2014/main" id="{98C8151B-FF84-F249-8BFC-21AA9983B93F}"/>
                  </a:ext>
                </a:extLst>
              </p:cNvPr>
              <p:cNvCxnSpPr>
                <a:cxnSpLocks/>
                <a:stCxn id="28" idx="1"/>
                <a:endCxn id="27" idx="3"/>
              </p:cNvCxnSpPr>
              <p:nvPr/>
            </p:nvCxnSpPr>
            <p:spPr>
              <a:xfrm flipH="1" flipV="1">
                <a:off x="7088835" y="4022123"/>
                <a:ext cx="138469" cy="196316"/>
              </a:xfrm>
              <a:prstGeom prst="straightConnector1">
                <a:avLst/>
              </a:prstGeom>
              <a:ln w="1270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BA0F8E24-DC67-FF42-9145-5CB7F5C20CFE}"/>
                  </a:ext>
                </a:extLst>
              </p:cNvPr>
              <p:cNvCxnSpPr>
                <a:cxnSpLocks/>
                <a:stCxn id="25" idx="1"/>
                <a:endCxn id="28" idx="3"/>
              </p:cNvCxnSpPr>
              <p:nvPr/>
            </p:nvCxnSpPr>
            <p:spPr>
              <a:xfrm flipH="1" flipV="1">
                <a:off x="7479304" y="4218439"/>
                <a:ext cx="138471" cy="222368"/>
              </a:xfrm>
              <a:prstGeom prst="straightConnector1">
                <a:avLst/>
              </a:prstGeom>
              <a:ln w="12700">
                <a:solidFill>
                  <a:schemeClr val="accent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3" name="Rounded Rectangle 32">
                    <a:extLst>
                      <a:ext uri="{FF2B5EF4-FFF2-40B4-BE49-F238E27FC236}">
                        <a16:creationId xmlns:a16="http://schemas.microsoft.com/office/drawing/2014/main" id="{6E870778-2186-2F44-BA92-6A4FC52B3EC8}"/>
                      </a:ext>
                    </a:extLst>
                  </p:cNvPr>
                  <p:cNvSpPr/>
                  <p:nvPr/>
                </p:nvSpPr>
                <p:spPr>
                  <a:xfrm>
                    <a:off x="4989203" y="4832698"/>
                    <a:ext cx="1273041" cy="337681"/>
                  </a:xfrm>
                  <a:prstGeom prst="round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2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d>
                            <m:dPr>
                              <m:ctrlP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sz="12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2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de-DE" sz="12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̂"/>
                                  <m:ctrlPr>
                                    <a:rPr lang="de-DE" sz="12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2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ℳ</m:t>
                                  </m:r>
                                </m:e>
                              </m:acc>
                            </m:e>
                          </m:d>
                          <m:r>
                            <a:rPr lang="de-DE" sz="12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&gt;</m:t>
                          </m:r>
                          <m:sSubSup>
                            <m:sSubSupPr>
                              <m:ctrlP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acc>
                                <m:accPr>
                                  <m:chr m:val="̂"/>
                                  <m:ctrlPr>
                                    <a:rPr lang="de-DE" sz="12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2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ℳ</m:t>
                                  </m:r>
                                </m:e>
                              </m:acc>
                            </m:sub>
                            <m:sup>
                              <m: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oMath>
                      </m:oMathPara>
                    </a14:m>
                    <a:endParaRPr lang="en-GB" sz="12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3" name="Rounded Rectangle 32">
                    <a:extLst>
                      <a:ext uri="{FF2B5EF4-FFF2-40B4-BE49-F238E27FC236}">
                        <a16:creationId xmlns:a16="http://schemas.microsoft.com/office/drawing/2014/main" id="{6E870778-2186-2F44-BA92-6A4FC52B3EC8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89203" y="4832698"/>
                    <a:ext cx="1273041" cy="337681"/>
                  </a:xfrm>
                  <a:prstGeom prst="round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  <a:ln w="127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4" name="Rounded Rectangle 33">
                    <a:extLst>
                      <a:ext uri="{FF2B5EF4-FFF2-40B4-BE49-F238E27FC236}">
                        <a16:creationId xmlns:a16="http://schemas.microsoft.com/office/drawing/2014/main" id="{E900F032-55EC-9C4A-B7D9-8A09CBD7E89A}"/>
                      </a:ext>
                    </a:extLst>
                  </p:cNvPr>
                  <p:cNvSpPr/>
                  <p:nvPr/>
                </p:nvSpPr>
                <p:spPr>
                  <a:xfrm>
                    <a:off x="6596908" y="4895252"/>
                    <a:ext cx="216000" cy="211122"/>
                  </a:xfrm>
                  <a:prstGeom prst="round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36000" tIns="0" rIns="0" bIns="0" rtlCol="0" anchor="ctr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acc>
                            <m:accPr>
                              <m:chr m:val="̂"/>
                              <m:ctrlP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</m:e>
                          </m:acc>
                        </m:oMath>
                      </m:oMathPara>
                    </a14:m>
                    <a:endParaRPr lang="en-GB" sz="12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4" name="Rounded Rectangle 33">
                    <a:extLst>
                      <a:ext uri="{FF2B5EF4-FFF2-40B4-BE49-F238E27FC236}">
                        <a16:creationId xmlns:a16="http://schemas.microsoft.com/office/drawing/2014/main" id="{E900F032-55EC-9C4A-B7D9-8A09CBD7E89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596908" y="4895252"/>
                    <a:ext cx="216000" cy="211122"/>
                  </a:xfrm>
                  <a:prstGeom prst="roundRect">
                    <a:avLst/>
                  </a:prstGeom>
                  <a:blipFill>
                    <a:blip r:embed="rId13"/>
                    <a:stretch>
                      <a:fillRect l="-15789" t="-16667" r="-5263"/>
                    </a:stretch>
                  </a:blipFill>
                  <a:ln w="127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Rounded Rectangle 34">
                    <a:extLst>
                      <a:ext uri="{FF2B5EF4-FFF2-40B4-BE49-F238E27FC236}">
                        <a16:creationId xmlns:a16="http://schemas.microsoft.com/office/drawing/2014/main" id="{C5B37887-4ED4-4E46-A16C-A3FCC90B3701}"/>
                      </a:ext>
                    </a:extLst>
                  </p:cNvPr>
                  <p:cNvSpPr/>
                  <p:nvPr/>
                </p:nvSpPr>
                <p:spPr>
                  <a:xfrm>
                    <a:off x="7187701" y="4926083"/>
                    <a:ext cx="216000" cy="211122"/>
                  </a:xfrm>
                  <a:prstGeom prst="round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36000" tIns="0" rIns="0" bIns="0" rtlCol="0" anchor="ctr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acc>
                            <m:accPr>
                              <m:chr m:val="̂"/>
                              <m:ctrlP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</m:e>
                          </m:acc>
                        </m:oMath>
                      </m:oMathPara>
                    </a14:m>
                    <a:endParaRPr lang="en-GB" sz="12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5" name="Rounded Rectangle 34">
                    <a:extLst>
                      <a:ext uri="{FF2B5EF4-FFF2-40B4-BE49-F238E27FC236}">
                        <a16:creationId xmlns:a16="http://schemas.microsoft.com/office/drawing/2014/main" id="{C5B37887-4ED4-4E46-A16C-A3FCC90B3701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187701" y="4926083"/>
                    <a:ext cx="216000" cy="211122"/>
                  </a:xfrm>
                  <a:prstGeom prst="roundRect">
                    <a:avLst/>
                  </a:prstGeom>
                  <a:blipFill>
                    <a:blip r:embed="rId14"/>
                    <a:stretch>
                      <a:fillRect l="-10526" t="-10526" r="-5263"/>
                    </a:stretch>
                  </a:blipFill>
                  <a:ln w="127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09FED4D3-14EB-6644-B003-A594FFDAD14C}"/>
                  </a:ext>
                </a:extLst>
              </p:cNvPr>
              <p:cNvCxnSpPr>
                <a:cxnSpLocks/>
                <a:stCxn id="34" idx="1"/>
                <a:endCxn id="33" idx="3"/>
              </p:cNvCxnSpPr>
              <p:nvPr/>
            </p:nvCxnSpPr>
            <p:spPr>
              <a:xfrm flipH="1">
                <a:off x="6262244" y="5000813"/>
                <a:ext cx="334664" cy="72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04F3363F-20A5-7746-AD6A-5EBBA4DE73AF}"/>
                  </a:ext>
                </a:extLst>
              </p:cNvPr>
              <p:cNvCxnSpPr>
                <a:cxnSpLocks/>
                <a:stCxn id="35" idx="1"/>
                <a:endCxn id="34" idx="3"/>
              </p:cNvCxnSpPr>
              <p:nvPr/>
            </p:nvCxnSpPr>
            <p:spPr>
              <a:xfrm flipH="1" flipV="1">
                <a:off x="6812908" y="5000813"/>
                <a:ext cx="374793" cy="30831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>
                <a:extLst>
                  <a:ext uri="{FF2B5EF4-FFF2-40B4-BE49-F238E27FC236}">
                    <a16:creationId xmlns:a16="http://schemas.microsoft.com/office/drawing/2014/main" id="{A98BAED0-DB16-6842-8854-722283DE12C7}"/>
                  </a:ext>
                </a:extLst>
              </p:cNvPr>
              <p:cNvCxnSpPr>
                <a:cxnSpLocks/>
                <a:stCxn id="25" idx="2"/>
                <a:endCxn id="35" idx="3"/>
              </p:cNvCxnSpPr>
              <p:nvPr/>
            </p:nvCxnSpPr>
            <p:spPr>
              <a:xfrm flipH="1">
                <a:off x="7403701" y="4611066"/>
                <a:ext cx="496428" cy="42057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Rounded Rectangle 38">
                    <a:extLst>
                      <a:ext uri="{FF2B5EF4-FFF2-40B4-BE49-F238E27FC236}">
                        <a16:creationId xmlns:a16="http://schemas.microsoft.com/office/drawing/2014/main" id="{AD1A66A8-C2ED-5F42-81AA-39013F9AF2B9}"/>
                      </a:ext>
                    </a:extLst>
                  </p:cNvPr>
                  <p:cNvSpPr/>
                  <p:nvPr/>
                </p:nvSpPr>
                <p:spPr>
                  <a:xfrm>
                    <a:off x="5976381" y="2873094"/>
                    <a:ext cx="1273041" cy="337681"/>
                  </a:xfrm>
                  <a:prstGeom prst="round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2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d>
                            <m:dPr>
                              <m:ctrlP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sz="12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2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de-DE" sz="12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̂"/>
                                  <m:ctrlPr>
                                    <a:rPr lang="de-DE" sz="12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2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ℳ</m:t>
                                  </m:r>
                                </m:e>
                              </m:acc>
                            </m:e>
                          </m:d>
                          <m:r>
                            <a:rPr lang="de-DE" sz="12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&gt;</m:t>
                          </m:r>
                          <m:sSubSup>
                            <m:sSubSupPr>
                              <m:ctrlP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acc>
                                <m:accPr>
                                  <m:chr m:val="̂"/>
                                  <m:ctrlPr>
                                    <a:rPr lang="de-DE" sz="12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2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ℳ</m:t>
                                  </m:r>
                                </m:e>
                              </m:acc>
                            </m:sub>
                            <m:sup>
                              <m: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oMath>
                      </m:oMathPara>
                    </a14:m>
                    <a:endParaRPr lang="en-GB" sz="12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39" name="Rounded Rectangle 38">
                    <a:extLst>
                      <a:ext uri="{FF2B5EF4-FFF2-40B4-BE49-F238E27FC236}">
                        <a16:creationId xmlns:a16="http://schemas.microsoft.com/office/drawing/2014/main" id="{AD1A66A8-C2ED-5F42-81AA-39013F9AF2B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976381" y="2873094"/>
                    <a:ext cx="1273041" cy="337681"/>
                  </a:xfrm>
                  <a:prstGeom prst="roundRect">
                    <a:avLst/>
                  </a:prstGeom>
                  <a:blipFill>
                    <a:blip r:embed="rId15"/>
                    <a:stretch>
                      <a:fillRect/>
                    </a:stretch>
                  </a:blipFill>
                  <a:ln w="127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Rounded Rectangle 39">
                    <a:extLst>
                      <a:ext uri="{FF2B5EF4-FFF2-40B4-BE49-F238E27FC236}">
                        <a16:creationId xmlns:a16="http://schemas.microsoft.com/office/drawing/2014/main" id="{37E3EE9C-011E-4648-8470-5ADD814C6F82}"/>
                      </a:ext>
                    </a:extLst>
                  </p:cNvPr>
                  <p:cNvSpPr/>
                  <p:nvPr/>
                </p:nvSpPr>
                <p:spPr>
                  <a:xfrm>
                    <a:off x="7417795" y="3517201"/>
                    <a:ext cx="216000" cy="211122"/>
                  </a:xfrm>
                  <a:prstGeom prst="round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36000" tIns="0" rIns="0" bIns="0" rtlCol="0" anchor="ctr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acc>
                            <m:accPr>
                              <m:chr m:val="̂"/>
                              <m:ctrlP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</m:e>
                          </m:acc>
                        </m:oMath>
                      </m:oMathPara>
                    </a14:m>
                    <a:endParaRPr lang="en-GB" sz="12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0" name="Rounded Rectangle 39">
                    <a:extLst>
                      <a:ext uri="{FF2B5EF4-FFF2-40B4-BE49-F238E27FC236}">
                        <a16:creationId xmlns:a16="http://schemas.microsoft.com/office/drawing/2014/main" id="{37E3EE9C-011E-4648-8470-5ADD814C6F8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417795" y="3517201"/>
                    <a:ext cx="216000" cy="211122"/>
                  </a:xfrm>
                  <a:prstGeom prst="roundRect">
                    <a:avLst/>
                  </a:prstGeom>
                  <a:blipFill>
                    <a:blip r:embed="rId14"/>
                    <a:stretch>
                      <a:fillRect l="-10526" t="-10526" r="-5263"/>
                    </a:stretch>
                  </a:blipFill>
                  <a:ln w="127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A32640F7-3EDE-5341-B905-E68ADF996932}"/>
                  </a:ext>
                </a:extLst>
              </p:cNvPr>
              <p:cNvCxnSpPr>
                <a:cxnSpLocks/>
                <a:stCxn id="40" idx="0"/>
                <a:endCxn id="39" idx="3"/>
              </p:cNvCxnSpPr>
              <p:nvPr/>
            </p:nvCxnSpPr>
            <p:spPr>
              <a:xfrm flipH="1" flipV="1">
                <a:off x="7249422" y="3041935"/>
                <a:ext cx="276373" cy="475266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D4C21DAB-6E8C-3C47-8A2F-ADF4BEF36EBD}"/>
                  </a:ext>
                </a:extLst>
              </p:cNvPr>
              <p:cNvCxnSpPr>
                <a:cxnSpLocks/>
                <a:stCxn id="25" idx="0"/>
                <a:endCxn id="40" idx="3"/>
              </p:cNvCxnSpPr>
              <p:nvPr/>
            </p:nvCxnSpPr>
            <p:spPr>
              <a:xfrm flipH="1" flipV="1">
                <a:off x="7633795" y="3622762"/>
                <a:ext cx="266334" cy="647785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Rounded Rectangle 42">
                    <a:extLst>
                      <a:ext uri="{FF2B5EF4-FFF2-40B4-BE49-F238E27FC236}">
                        <a16:creationId xmlns:a16="http://schemas.microsoft.com/office/drawing/2014/main" id="{C9466D52-18E3-2F47-AE3A-73F12FD0AABC}"/>
                      </a:ext>
                    </a:extLst>
                  </p:cNvPr>
                  <p:cNvSpPr/>
                  <p:nvPr/>
                </p:nvSpPr>
                <p:spPr>
                  <a:xfrm>
                    <a:off x="3155531" y="4095249"/>
                    <a:ext cx="1273041" cy="337681"/>
                  </a:xfrm>
                  <a:prstGeom prst="round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2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d>
                            <m:dPr>
                              <m:ctrlP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sz="12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2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de-DE" sz="12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̂"/>
                                  <m:ctrlPr>
                                    <a:rPr lang="de-DE" sz="12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2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ℳ</m:t>
                                  </m:r>
                                </m:e>
                              </m:acc>
                            </m:e>
                          </m:d>
                          <m:r>
                            <a:rPr lang="de-DE" sz="12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Sup>
                            <m:sSubSupPr>
                              <m:ctrlP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acc>
                                <m:accPr>
                                  <m:chr m:val="̂"/>
                                  <m:ctrlPr>
                                    <a:rPr lang="de-DE" sz="12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2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ℳ</m:t>
                                  </m:r>
                                </m:e>
                              </m:acc>
                            </m:sub>
                            <m:sup>
                              <m: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oMath>
                      </m:oMathPara>
                    </a14:m>
                    <a:endParaRPr lang="en-GB" sz="12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3" name="Rounded Rectangle 42">
                    <a:extLst>
                      <a:ext uri="{FF2B5EF4-FFF2-40B4-BE49-F238E27FC236}">
                        <a16:creationId xmlns:a16="http://schemas.microsoft.com/office/drawing/2014/main" id="{C9466D52-18E3-2F47-AE3A-73F12FD0AAB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55531" y="4095249"/>
                    <a:ext cx="1273041" cy="337681"/>
                  </a:xfrm>
                  <a:prstGeom prst="roundRect">
                    <a:avLst/>
                  </a:prstGeom>
                  <a:blipFill>
                    <a:blip r:embed="rId16"/>
                    <a:stretch>
                      <a:fillRect/>
                    </a:stretch>
                  </a:blipFill>
                  <a:ln w="127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Rounded Rectangle 43">
                    <a:extLst>
                      <a:ext uri="{FF2B5EF4-FFF2-40B4-BE49-F238E27FC236}">
                        <a16:creationId xmlns:a16="http://schemas.microsoft.com/office/drawing/2014/main" id="{8FD2D7F5-D91D-C842-BBDC-E6995358DA9E}"/>
                      </a:ext>
                    </a:extLst>
                  </p:cNvPr>
                  <p:cNvSpPr/>
                  <p:nvPr/>
                </p:nvSpPr>
                <p:spPr>
                  <a:xfrm>
                    <a:off x="2582623" y="4200401"/>
                    <a:ext cx="216000" cy="211122"/>
                  </a:xfrm>
                  <a:prstGeom prst="round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36000" tIns="0" rIns="0" bIns="0" rtlCol="0" anchor="ctr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acc>
                            <m:accPr>
                              <m:chr m:val="̂"/>
                              <m:ctrlP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</m:e>
                          </m:acc>
                        </m:oMath>
                      </m:oMathPara>
                    </a14:m>
                    <a:endParaRPr lang="en-GB" sz="12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4" name="Rounded Rectangle 43">
                    <a:extLst>
                      <a:ext uri="{FF2B5EF4-FFF2-40B4-BE49-F238E27FC236}">
                        <a16:creationId xmlns:a16="http://schemas.microsoft.com/office/drawing/2014/main" id="{8FD2D7F5-D91D-C842-BBDC-E6995358DA9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582623" y="4200401"/>
                    <a:ext cx="216000" cy="211122"/>
                  </a:xfrm>
                  <a:prstGeom prst="roundRect">
                    <a:avLst/>
                  </a:prstGeom>
                  <a:blipFill>
                    <a:blip r:embed="rId17"/>
                    <a:stretch>
                      <a:fillRect l="-16667" t="-16667"/>
                    </a:stretch>
                  </a:blipFill>
                  <a:ln w="127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Rounded Rectangle 44">
                    <a:extLst>
                      <a:ext uri="{FF2B5EF4-FFF2-40B4-BE49-F238E27FC236}">
                        <a16:creationId xmlns:a16="http://schemas.microsoft.com/office/drawing/2014/main" id="{C87C747F-F202-FB40-8F15-9C5B2BACE01E}"/>
                      </a:ext>
                    </a:extLst>
                  </p:cNvPr>
                  <p:cNvSpPr/>
                  <p:nvPr/>
                </p:nvSpPr>
                <p:spPr>
                  <a:xfrm>
                    <a:off x="1980350" y="4276678"/>
                    <a:ext cx="216000" cy="211122"/>
                  </a:xfrm>
                  <a:prstGeom prst="round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36000" tIns="0" rIns="0" bIns="0" rtlCol="0" anchor="ctr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acc>
                            <m:accPr>
                              <m:chr m:val="̂"/>
                              <m:ctrlP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</m:e>
                          </m:acc>
                        </m:oMath>
                      </m:oMathPara>
                    </a14:m>
                    <a:endParaRPr lang="en-GB" sz="12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5" name="Rounded Rectangle 44">
                    <a:extLst>
                      <a:ext uri="{FF2B5EF4-FFF2-40B4-BE49-F238E27FC236}">
                        <a16:creationId xmlns:a16="http://schemas.microsoft.com/office/drawing/2014/main" id="{C87C747F-F202-FB40-8F15-9C5B2BACE01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980350" y="4276678"/>
                    <a:ext cx="216000" cy="211122"/>
                  </a:xfrm>
                  <a:prstGeom prst="roundRect">
                    <a:avLst/>
                  </a:prstGeom>
                  <a:blipFill>
                    <a:blip r:embed="rId18"/>
                    <a:stretch>
                      <a:fillRect l="-16667" t="-11111" r="-5556"/>
                    </a:stretch>
                  </a:blipFill>
                  <a:ln w="127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46" name="Straight Arrow Connector 45">
                <a:extLst>
                  <a:ext uri="{FF2B5EF4-FFF2-40B4-BE49-F238E27FC236}">
                    <a16:creationId xmlns:a16="http://schemas.microsoft.com/office/drawing/2014/main" id="{59EDBAAE-3E11-D144-9B63-FA83C9CBEF59}"/>
                  </a:ext>
                </a:extLst>
              </p:cNvPr>
              <p:cNvCxnSpPr>
                <a:cxnSpLocks/>
                <a:stCxn id="44" idx="3"/>
                <a:endCxn id="43" idx="1"/>
              </p:cNvCxnSpPr>
              <p:nvPr/>
            </p:nvCxnSpPr>
            <p:spPr>
              <a:xfrm flipV="1">
                <a:off x="2798623" y="4264090"/>
                <a:ext cx="356908" cy="41872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D6748653-92A8-6040-9984-5F88D30B83FB}"/>
                  </a:ext>
                </a:extLst>
              </p:cNvPr>
              <p:cNvCxnSpPr>
                <a:cxnSpLocks/>
                <a:stCxn id="45" idx="3"/>
                <a:endCxn id="44" idx="1"/>
              </p:cNvCxnSpPr>
              <p:nvPr/>
            </p:nvCxnSpPr>
            <p:spPr>
              <a:xfrm flipV="1">
                <a:off x="2196350" y="4305962"/>
                <a:ext cx="386273" cy="76277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>
                <a:extLst>
                  <a:ext uri="{FF2B5EF4-FFF2-40B4-BE49-F238E27FC236}">
                    <a16:creationId xmlns:a16="http://schemas.microsoft.com/office/drawing/2014/main" id="{8D18B1B5-2BD7-FD4B-91BE-41CA6D082740}"/>
                  </a:ext>
                </a:extLst>
              </p:cNvPr>
              <p:cNvCxnSpPr>
                <a:cxnSpLocks/>
                <a:stCxn id="9" idx="3"/>
                <a:endCxn id="45" idx="1"/>
              </p:cNvCxnSpPr>
              <p:nvPr/>
            </p:nvCxnSpPr>
            <p:spPr>
              <a:xfrm flipV="1">
                <a:off x="1278175" y="4382239"/>
                <a:ext cx="702175" cy="5856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9" name="Rounded Rectangle 48">
                    <a:extLst>
                      <a:ext uri="{FF2B5EF4-FFF2-40B4-BE49-F238E27FC236}">
                        <a16:creationId xmlns:a16="http://schemas.microsoft.com/office/drawing/2014/main" id="{0BB23850-1F90-0142-A4F7-3D122D7AF326}"/>
                      </a:ext>
                    </a:extLst>
                  </p:cNvPr>
                  <p:cNvSpPr/>
                  <p:nvPr/>
                </p:nvSpPr>
                <p:spPr>
                  <a:xfrm>
                    <a:off x="2904608" y="2947308"/>
                    <a:ext cx="1273041" cy="337681"/>
                  </a:xfrm>
                  <a:prstGeom prst="round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2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d>
                            <m:dPr>
                              <m:ctrlP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sz="12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2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de-DE" sz="12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̂"/>
                                  <m:ctrlPr>
                                    <a:rPr lang="de-DE" sz="12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2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ℳ</m:t>
                                  </m:r>
                                </m:e>
                              </m:acc>
                            </m:e>
                          </m:d>
                          <m:r>
                            <a:rPr lang="de-DE" sz="12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Sup>
                            <m:sSubSupPr>
                              <m:ctrlP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acc>
                                <m:accPr>
                                  <m:chr m:val="̂"/>
                                  <m:ctrlPr>
                                    <a:rPr lang="de-DE" sz="12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200" i="1" dirty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ℳ</m:t>
                                  </m:r>
                                </m:e>
                              </m:acc>
                            </m:sub>
                            <m:sup>
                              <m: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oMath>
                      </m:oMathPara>
                    </a14:m>
                    <a:endParaRPr lang="en-GB" sz="12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9" name="Rounded Rectangle 48">
                    <a:extLst>
                      <a:ext uri="{FF2B5EF4-FFF2-40B4-BE49-F238E27FC236}">
                        <a16:creationId xmlns:a16="http://schemas.microsoft.com/office/drawing/2014/main" id="{0BB23850-1F90-0142-A4F7-3D122D7AF32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904608" y="2947308"/>
                    <a:ext cx="1273041" cy="337681"/>
                  </a:xfrm>
                  <a:prstGeom prst="roundRect">
                    <a:avLst/>
                  </a:prstGeom>
                  <a:blipFill>
                    <a:blip r:embed="rId19"/>
                    <a:stretch>
                      <a:fillRect/>
                    </a:stretch>
                  </a:blipFill>
                  <a:ln w="127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0" name="Rounded Rectangle 49">
                    <a:extLst>
                      <a:ext uri="{FF2B5EF4-FFF2-40B4-BE49-F238E27FC236}">
                        <a16:creationId xmlns:a16="http://schemas.microsoft.com/office/drawing/2014/main" id="{3153B1C1-9630-0C4E-8E5D-35302383BB5E}"/>
                      </a:ext>
                    </a:extLst>
                  </p:cNvPr>
                  <p:cNvSpPr/>
                  <p:nvPr/>
                </p:nvSpPr>
                <p:spPr>
                  <a:xfrm>
                    <a:off x="2302486" y="3126572"/>
                    <a:ext cx="216000" cy="211122"/>
                  </a:xfrm>
                  <a:prstGeom prst="round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36000" tIns="0" rIns="0" bIns="0" rtlCol="0" anchor="ctr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acc>
                            <m:accPr>
                              <m:chr m:val="̂"/>
                              <m:ctrlP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</m:e>
                          </m:acc>
                        </m:oMath>
                      </m:oMathPara>
                    </a14:m>
                    <a:endParaRPr lang="en-GB" sz="12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0" name="Rounded Rectangle 49">
                    <a:extLst>
                      <a:ext uri="{FF2B5EF4-FFF2-40B4-BE49-F238E27FC236}">
                        <a16:creationId xmlns:a16="http://schemas.microsoft.com/office/drawing/2014/main" id="{3153B1C1-9630-0C4E-8E5D-35302383BB5E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02486" y="3126572"/>
                    <a:ext cx="216000" cy="211122"/>
                  </a:xfrm>
                  <a:prstGeom prst="roundRect">
                    <a:avLst/>
                  </a:prstGeom>
                  <a:blipFill>
                    <a:blip r:embed="rId20"/>
                    <a:stretch>
                      <a:fillRect l="-10526" t="-10526"/>
                    </a:stretch>
                  </a:blipFill>
                  <a:ln w="127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1" name="Rounded Rectangle 50">
                    <a:extLst>
                      <a:ext uri="{FF2B5EF4-FFF2-40B4-BE49-F238E27FC236}">
                        <a16:creationId xmlns:a16="http://schemas.microsoft.com/office/drawing/2014/main" id="{FBC3CE92-EC54-9945-9722-269FC0E7A6F6}"/>
                      </a:ext>
                    </a:extLst>
                  </p:cNvPr>
                  <p:cNvSpPr/>
                  <p:nvPr/>
                </p:nvSpPr>
                <p:spPr>
                  <a:xfrm>
                    <a:off x="1824511" y="3359101"/>
                    <a:ext cx="216000" cy="211122"/>
                  </a:xfrm>
                  <a:prstGeom prst="round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36000" tIns="0" rIns="0" bIns="0" rtlCol="0" anchor="ctr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acc>
                            <m:accPr>
                              <m:chr m:val="̂"/>
                              <m:ctrlP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</m:e>
                          </m:acc>
                        </m:oMath>
                      </m:oMathPara>
                    </a14:m>
                    <a:endParaRPr lang="en-GB" sz="12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1" name="Rounded Rectangle 50">
                    <a:extLst>
                      <a:ext uri="{FF2B5EF4-FFF2-40B4-BE49-F238E27FC236}">
                        <a16:creationId xmlns:a16="http://schemas.microsoft.com/office/drawing/2014/main" id="{FBC3CE92-EC54-9945-9722-269FC0E7A6F6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24511" y="3359101"/>
                    <a:ext cx="216000" cy="211122"/>
                  </a:xfrm>
                  <a:prstGeom prst="roundRect">
                    <a:avLst/>
                  </a:prstGeom>
                  <a:blipFill>
                    <a:blip r:embed="rId21"/>
                    <a:stretch>
                      <a:fillRect l="-16667" t="-16667" r="-5556"/>
                    </a:stretch>
                  </a:blipFill>
                  <a:ln w="127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EA0A7F0D-0353-ED4A-BDEA-280238737999}"/>
                  </a:ext>
                </a:extLst>
              </p:cNvPr>
              <p:cNvCxnSpPr>
                <a:cxnSpLocks/>
                <a:stCxn id="50" idx="3"/>
                <a:endCxn id="49" idx="1"/>
              </p:cNvCxnSpPr>
              <p:nvPr/>
            </p:nvCxnSpPr>
            <p:spPr>
              <a:xfrm flipV="1">
                <a:off x="2518486" y="3116149"/>
                <a:ext cx="386122" cy="115984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>
                <a:extLst>
                  <a:ext uri="{FF2B5EF4-FFF2-40B4-BE49-F238E27FC236}">
                    <a16:creationId xmlns:a16="http://schemas.microsoft.com/office/drawing/2014/main" id="{3EA76D2B-32FE-1346-B5B8-475A55CFAD9A}"/>
                  </a:ext>
                </a:extLst>
              </p:cNvPr>
              <p:cNvCxnSpPr>
                <a:cxnSpLocks/>
                <a:stCxn id="51" idx="3"/>
                <a:endCxn id="50" idx="1"/>
              </p:cNvCxnSpPr>
              <p:nvPr/>
            </p:nvCxnSpPr>
            <p:spPr>
              <a:xfrm flipV="1">
                <a:off x="2040511" y="3232133"/>
                <a:ext cx="261975" cy="232529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6EF8A5C3-09B6-674B-8B2A-EB964FDD9182}"/>
                  </a:ext>
                </a:extLst>
              </p:cNvPr>
              <p:cNvCxnSpPr>
                <a:cxnSpLocks/>
                <a:stCxn id="9" idx="0"/>
                <a:endCxn id="55" idx="1"/>
              </p:cNvCxnSpPr>
              <p:nvPr/>
            </p:nvCxnSpPr>
            <p:spPr>
              <a:xfrm flipV="1">
                <a:off x="995822" y="3607036"/>
                <a:ext cx="414942" cy="658758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5" name="Rounded Rectangle 54">
                    <a:extLst>
                      <a:ext uri="{FF2B5EF4-FFF2-40B4-BE49-F238E27FC236}">
                        <a16:creationId xmlns:a16="http://schemas.microsoft.com/office/drawing/2014/main" id="{4336DD23-EC37-D348-A8B2-96C009B3C56D}"/>
                      </a:ext>
                    </a:extLst>
                  </p:cNvPr>
                  <p:cNvSpPr/>
                  <p:nvPr/>
                </p:nvSpPr>
                <p:spPr>
                  <a:xfrm>
                    <a:off x="1410764" y="3501475"/>
                    <a:ext cx="216000" cy="211122"/>
                  </a:xfrm>
                  <a:prstGeom prst="round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36000" tIns="0" rIns="0" bIns="0" rtlCol="0" anchor="ctr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acc>
                            <m:accPr>
                              <m:chr m:val="̂"/>
                              <m:ctrlP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</m:e>
                          </m:acc>
                        </m:oMath>
                      </m:oMathPara>
                    </a14:m>
                    <a:endParaRPr lang="en-GB" sz="12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5" name="Rounded Rectangle 54">
                    <a:extLst>
                      <a:ext uri="{FF2B5EF4-FFF2-40B4-BE49-F238E27FC236}">
                        <a16:creationId xmlns:a16="http://schemas.microsoft.com/office/drawing/2014/main" id="{4336DD23-EC37-D348-A8B2-96C009B3C56D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10764" y="3501475"/>
                    <a:ext cx="216000" cy="211122"/>
                  </a:xfrm>
                  <a:prstGeom prst="roundRect">
                    <a:avLst/>
                  </a:prstGeom>
                  <a:blipFill>
                    <a:blip r:embed="rId18"/>
                    <a:stretch>
                      <a:fillRect l="-10526" t="-11111" r="-5263"/>
                    </a:stretch>
                  </a:blipFill>
                  <a:ln w="12700">
                    <a:solidFill>
                      <a:schemeClr val="tx1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3C9A6F85-E254-9546-8806-6EDDA78C0F19}"/>
                  </a:ext>
                </a:extLst>
              </p:cNvPr>
              <p:cNvCxnSpPr>
                <a:cxnSpLocks/>
                <a:stCxn id="55" idx="3"/>
                <a:endCxn id="51" idx="1"/>
              </p:cNvCxnSpPr>
              <p:nvPr/>
            </p:nvCxnSpPr>
            <p:spPr>
              <a:xfrm flipV="1">
                <a:off x="1626764" y="3464662"/>
                <a:ext cx="197747" cy="142374"/>
              </a:xfrm>
              <a:prstGeom prst="straightConnector1">
                <a:avLst/>
              </a:prstGeom>
              <a:ln w="127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" name="Rounded Rectangle 56">
                    <a:extLst>
                      <a:ext uri="{FF2B5EF4-FFF2-40B4-BE49-F238E27FC236}">
                        <a16:creationId xmlns:a16="http://schemas.microsoft.com/office/drawing/2014/main" id="{BEB5E03C-C549-1D40-9FBE-FCA0709044CC}"/>
                      </a:ext>
                    </a:extLst>
                  </p:cNvPr>
                  <p:cNvSpPr/>
                  <p:nvPr/>
                </p:nvSpPr>
                <p:spPr>
                  <a:xfrm>
                    <a:off x="2681902" y="4777481"/>
                    <a:ext cx="1437176" cy="376912"/>
                  </a:xfrm>
                  <a:prstGeom prst="roundRect">
                    <a:avLst/>
                  </a:prstGeom>
                  <a:noFill/>
                  <a:ln w="12700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1400" i="1" dirty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  <m:d>
                            <m:dPr>
                              <m:ctrlPr>
                                <a:rPr lang="de-DE" sz="1400" i="1" dirty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de-DE" sz="1400" i="1" dirty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de-DE" sz="1400" i="1" dirty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p>
                                  <m:r>
                                    <a:rPr lang="de-DE" sz="1400" i="1" dirty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de-DE" sz="1400" i="1" dirty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,</m:t>
                              </m:r>
                              <m:acc>
                                <m:accPr>
                                  <m:chr m:val="̂"/>
                                  <m:ctrlPr>
                                    <a:rPr lang="de-DE" sz="1400" i="1" dirty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400" i="1" dirty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ℳ</m:t>
                                  </m:r>
                                </m:e>
                              </m:acc>
                            </m:e>
                          </m:d>
                          <m:r>
                            <a:rPr lang="de-DE" sz="1400" i="1" dirty="0">
                              <a:solidFill>
                                <a:schemeClr val="accent4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Sup>
                            <m:sSubSupPr>
                              <m:ctrlPr>
                                <a:rPr lang="de-DE" sz="1400" i="1" dirty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400" i="1" dirty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acc>
                                <m:accPr>
                                  <m:chr m:val="̂"/>
                                  <m:ctrlPr>
                                    <a:rPr lang="de-DE" sz="1400" i="1" dirty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sz="1400" i="1" dirty="0">
                                      <a:solidFill>
                                        <a:schemeClr val="accent4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ℳ</m:t>
                                  </m:r>
                                </m:e>
                              </m:acc>
                            </m:sub>
                            <m:sup>
                              <m:r>
                                <a:rPr lang="de-DE" sz="1400" i="1" dirty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oMath>
                      </m:oMathPara>
                    </a14:m>
                    <a:endParaRPr lang="en-GB" sz="1400" dirty="0">
                      <a:solidFill>
                        <a:schemeClr val="accent4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7" name="Rounded Rectangle 56">
                    <a:extLst>
                      <a:ext uri="{FF2B5EF4-FFF2-40B4-BE49-F238E27FC236}">
                        <a16:creationId xmlns:a16="http://schemas.microsoft.com/office/drawing/2014/main" id="{BEB5E03C-C549-1D40-9FBE-FCA0709044CC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681902" y="4777481"/>
                    <a:ext cx="1437176" cy="376912"/>
                  </a:xfrm>
                  <a:prstGeom prst="roundRect">
                    <a:avLst/>
                  </a:prstGeom>
                  <a:blipFill>
                    <a:blip r:embed="rId22"/>
                    <a:stretch>
                      <a:fillRect/>
                    </a:stretch>
                  </a:blipFill>
                  <a:ln w="12700">
                    <a:solidFill>
                      <a:schemeClr val="accent4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8" name="Rounded Rectangle 57">
                    <a:extLst>
                      <a:ext uri="{FF2B5EF4-FFF2-40B4-BE49-F238E27FC236}">
                        <a16:creationId xmlns:a16="http://schemas.microsoft.com/office/drawing/2014/main" id="{D41E047A-D5FC-BE45-8EBB-72052F9C069A}"/>
                      </a:ext>
                    </a:extLst>
                  </p:cNvPr>
                  <p:cNvSpPr/>
                  <p:nvPr/>
                </p:nvSpPr>
                <p:spPr>
                  <a:xfrm>
                    <a:off x="1871976" y="4725877"/>
                    <a:ext cx="252000" cy="246380"/>
                  </a:xfrm>
                  <a:prstGeom prst="roundRect">
                    <a:avLst/>
                  </a:prstGeom>
                  <a:noFill/>
                  <a:ln w="12700">
                    <a:solidFill>
                      <a:schemeClr val="accent4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lIns="36000" tIns="0" rIns="0" bIns="0" rtlCol="0" anchor="ctr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acc>
                            <m:accPr>
                              <m:chr m:val="̂"/>
                              <m:ctrlPr>
                                <a:rPr lang="de-DE" sz="1400" i="1" dirty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de-DE" sz="1400" i="1" dirty="0">
                                  <a:solidFill>
                                    <a:schemeClr val="accent4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ℳ</m:t>
                              </m:r>
                            </m:e>
                          </m:acc>
                        </m:oMath>
                      </m:oMathPara>
                    </a14:m>
                    <a:endParaRPr lang="en-GB" sz="1400" dirty="0">
                      <a:solidFill>
                        <a:schemeClr val="accent4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58" name="Rounded Rectangle 57">
                    <a:extLst>
                      <a:ext uri="{FF2B5EF4-FFF2-40B4-BE49-F238E27FC236}">
                        <a16:creationId xmlns:a16="http://schemas.microsoft.com/office/drawing/2014/main" id="{D41E047A-D5FC-BE45-8EBB-72052F9C069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871976" y="4725877"/>
                    <a:ext cx="252000" cy="246380"/>
                  </a:xfrm>
                  <a:prstGeom prst="roundRect">
                    <a:avLst/>
                  </a:prstGeom>
                  <a:blipFill>
                    <a:blip r:embed="rId23"/>
                    <a:stretch>
                      <a:fillRect l="-14286" t="-4545" r="-4762"/>
                    </a:stretch>
                  </a:blipFill>
                  <a:ln w="12700">
                    <a:solidFill>
                      <a:schemeClr val="accent4"/>
                    </a:solidFill>
                  </a:ln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59" name="Straight Arrow Connector 58">
                <a:extLst>
                  <a:ext uri="{FF2B5EF4-FFF2-40B4-BE49-F238E27FC236}">
                    <a16:creationId xmlns:a16="http://schemas.microsoft.com/office/drawing/2014/main" id="{68585FAF-1AC0-144C-925A-349434DA89CC}"/>
                  </a:ext>
                </a:extLst>
              </p:cNvPr>
              <p:cNvCxnSpPr>
                <a:cxnSpLocks/>
                <a:stCxn id="58" idx="3"/>
                <a:endCxn id="57" idx="1"/>
              </p:cNvCxnSpPr>
              <p:nvPr/>
            </p:nvCxnSpPr>
            <p:spPr>
              <a:xfrm>
                <a:off x="2123976" y="4849067"/>
                <a:ext cx="557926" cy="116870"/>
              </a:xfrm>
              <a:prstGeom prst="straightConnector1">
                <a:avLst/>
              </a:prstGeom>
              <a:ln w="12700"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C465BFC6-0214-FB49-9C3A-0D6E27079FC5}"/>
                  </a:ext>
                </a:extLst>
              </p:cNvPr>
              <p:cNvCxnSpPr>
                <a:cxnSpLocks/>
                <a:stCxn id="9" idx="2"/>
                <a:endCxn id="58" idx="1"/>
              </p:cNvCxnSpPr>
              <p:nvPr/>
            </p:nvCxnSpPr>
            <p:spPr>
              <a:xfrm>
                <a:off x="995822" y="4615819"/>
                <a:ext cx="876154" cy="233248"/>
              </a:xfrm>
              <a:prstGeom prst="straightConnector1">
                <a:avLst/>
              </a:prstGeom>
              <a:ln w="12700"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Rounded Rectangle 60">
                <a:extLst>
                  <a:ext uri="{FF2B5EF4-FFF2-40B4-BE49-F238E27FC236}">
                    <a16:creationId xmlns:a16="http://schemas.microsoft.com/office/drawing/2014/main" id="{4BBB0CBA-A956-6F40-BD4F-357F7638895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934858" y="4312524"/>
                <a:ext cx="108000" cy="106830"/>
              </a:xfrm>
              <a:prstGeom prst="roundRect">
                <a:avLst/>
              </a:prstGeom>
              <a:noFill/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2" name="Rounded Rectangle 61">
                <a:extLst>
                  <a:ext uri="{FF2B5EF4-FFF2-40B4-BE49-F238E27FC236}">
                    <a16:creationId xmlns:a16="http://schemas.microsoft.com/office/drawing/2014/main" id="{E36794B9-7E90-DA4F-8F7E-FF5DD04938A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463880" y="4354719"/>
                <a:ext cx="108000" cy="106830"/>
              </a:xfrm>
              <a:prstGeom prst="roundRect">
                <a:avLst/>
              </a:prstGeom>
              <a:noFill/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3" name="Rounded Rectangle 62">
                <a:extLst>
                  <a:ext uri="{FF2B5EF4-FFF2-40B4-BE49-F238E27FC236}">
                    <a16:creationId xmlns:a16="http://schemas.microsoft.com/office/drawing/2014/main" id="{73BDD577-853F-C14C-AB85-3029845178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065551" y="4358108"/>
                <a:ext cx="108000" cy="106830"/>
              </a:xfrm>
              <a:prstGeom prst="roundRect">
                <a:avLst/>
              </a:prstGeom>
              <a:noFill/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" name="Rounded Rectangle 63">
                <a:extLst>
                  <a:ext uri="{FF2B5EF4-FFF2-40B4-BE49-F238E27FC236}">
                    <a16:creationId xmlns:a16="http://schemas.microsoft.com/office/drawing/2014/main" id="{0629AF6C-E909-914A-95C2-7FAF20D7DB0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664396" y="4387335"/>
                <a:ext cx="108000" cy="106830"/>
              </a:xfrm>
              <a:prstGeom prst="roundRect">
                <a:avLst/>
              </a:prstGeom>
              <a:noFill/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4B8B901A-2966-1345-A7C6-368E9CABE9C2}"/>
                  </a:ext>
                </a:extLst>
              </p:cNvPr>
              <p:cNvCxnSpPr>
                <a:stCxn id="25" idx="1"/>
                <a:endCxn id="64" idx="3"/>
              </p:cNvCxnSpPr>
              <p:nvPr/>
            </p:nvCxnSpPr>
            <p:spPr>
              <a:xfrm flipH="1" flipV="1">
                <a:off x="6772396" y="4440750"/>
                <a:ext cx="845379" cy="57"/>
              </a:xfrm>
              <a:prstGeom prst="line">
                <a:avLst/>
              </a:prstGeom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AE32FA48-83BE-424A-8634-4F35D8EBDB2E}"/>
                  </a:ext>
                </a:extLst>
              </p:cNvPr>
              <p:cNvCxnSpPr>
                <a:cxnSpLocks/>
                <a:stCxn id="64" idx="1"/>
                <a:endCxn id="63" idx="3"/>
              </p:cNvCxnSpPr>
              <p:nvPr/>
            </p:nvCxnSpPr>
            <p:spPr>
              <a:xfrm flipH="1" flipV="1">
                <a:off x="6173551" y="4411523"/>
                <a:ext cx="490845" cy="29227"/>
              </a:xfrm>
              <a:prstGeom prst="line">
                <a:avLst/>
              </a:prstGeom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422CD203-0C90-414C-8FDD-E02057C0F775}"/>
                  </a:ext>
                </a:extLst>
              </p:cNvPr>
              <p:cNvCxnSpPr>
                <a:cxnSpLocks/>
                <a:stCxn id="63" idx="1"/>
                <a:endCxn id="62" idx="3"/>
              </p:cNvCxnSpPr>
              <p:nvPr/>
            </p:nvCxnSpPr>
            <p:spPr>
              <a:xfrm flipH="1" flipV="1">
                <a:off x="5571880" y="4408134"/>
                <a:ext cx="493671" cy="3389"/>
              </a:xfrm>
              <a:prstGeom prst="line">
                <a:avLst/>
              </a:prstGeom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74534472-5E6D-3D48-AA22-0E2DC7B248F9}"/>
                  </a:ext>
                </a:extLst>
              </p:cNvPr>
              <p:cNvCxnSpPr>
                <a:cxnSpLocks/>
                <a:stCxn id="62" idx="1"/>
                <a:endCxn id="61" idx="3"/>
              </p:cNvCxnSpPr>
              <p:nvPr/>
            </p:nvCxnSpPr>
            <p:spPr>
              <a:xfrm flipH="1" flipV="1">
                <a:off x="5042858" y="4365939"/>
                <a:ext cx="421022" cy="42195"/>
              </a:xfrm>
              <a:prstGeom prst="line">
                <a:avLst/>
              </a:prstGeom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ECEEC855-F032-5044-8127-F9898B206B39}"/>
                  </a:ext>
                </a:extLst>
              </p:cNvPr>
              <p:cNvCxnSpPr>
                <a:cxnSpLocks/>
                <a:stCxn id="61" idx="1"/>
                <a:endCxn id="43" idx="3"/>
              </p:cNvCxnSpPr>
              <p:nvPr/>
            </p:nvCxnSpPr>
            <p:spPr>
              <a:xfrm flipH="1" flipV="1">
                <a:off x="4428572" y="4264090"/>
                <a:ext cx="506286" cy="101849"/>
              </a:xfrm>
              <a:prstGeom prst="line">
                <a:avLst/>
              </a:prstGeom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0" name="Rounded Rectangle 69">
                <a:extLst>
                  <a:ext uri="{FF2B5EF4-FFF2-40B4-BE49-F238E27FC236}">
                    <a16:creationId xmlns:a16="http://schemas.microsoft.com/office/drawing/2014/main" id="{CCB46B09-0235-7C40-97CD-30C7DD6813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328116" y="4954803"/>
                <a:ext cx="108000" cy="106830"/>
              </a:xfrm>
              <a:prstGeom prst="roundRect">
                <a:avLst/>
              </a:prstGeom>
              <a:noFill/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" name="Rounded Rectangle 70">
                <a:extLst>
                  <a:ext uri="{FF2B5EF4-FFF2-40B4-BE49-F238E27FC236}">
                    <a16:creationId xmlns:a16="http://schemas.microsoft.com/office/drawing/2014/main" id="{03728536-67CC-9047-A638-8ADA5883706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674958" y="4973470"/>
                <a:ext cx="108000" cy="106830"/>
              </a:xfrm>
              <a:prstGeom prst="roundRect">
                <a:avLst/>
              </a:prstGeom>
              <a:noFill/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72" name="Straight Connector 71">
                <a:extLst>
                  <a:ext uri="{FF2B5EF4-FFF2-40B4-BE49-F238E27FC236}">
                    <a16:creationId xmlns:a16="http://schemas.microsoft.com/office/drawing/2014/main" id="{165BD1F9-EB8E-3A49-B59C-883E9F27A57D}"/>
                  </a:ext>
                </a:extLst>
              </p:cNvPr>
              <p:cNvCxnSpPr>
                <a:cxnSpLocks/>
                <a:stCxn id="33" idx="1"/>
                <a:endCxn id="71" idx="3"/>
              </p:cNvCxnSpPr>
              <p:nvPr/>
            </p:nvCxnSpPr>
            <p:spPr>
              <a:xfrm flipH="1">
                <a:off x="4782958" y="5001539"/>
                <a:ext cx="206245" cy="25346"/>
              </a:xfrm>
              <a:prstGeom prst="line">
                <a:avLst/>
              </a:prstGeom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B2FE3F3E-DBD7-4E4F-AEC8-6D2B5C7A00FC}"/>
                  </a:ext>
                </a:extLst>
              </p:cNvPr>
              <p:cNvCxnSpPr>
                <a:cxnSpLocks/>
                <a:stCxn id="71" idx="1"/>
                <a:endCxn id="70" idx="3"/>
              </p:cNvCxnSpPr>
              <p:nvPr/>
            </p:nvCxnSpPr>
            <p:spPr>
              <a:xfrm flipH="1" flipV="1">
                <a:off x="4436116" y="5008218"/>
                <a:ext cx="238842" cy="18667"/>
              </a:xfrm>
              <a:prstGeom prst="line">
                <a:avLst/>
              </a:prstGeom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B761E266-325A-C54F-AA02-AF8072405275}"/>
                  </a:ext>
                </a:extLst>
              </p:cNvPr>
              <p:cNvCxnSpPr>
                <a:cxnSpLocks/>
                <a:stCxn id="70" idx="1"/>
                <a:endCxn id="57" idx="3"/>
              </p:cNvCxnSpPr>
              <p:nvPr/>
            </p:nvCxnSpPr>
            <p:spPr>
              <a:xfrm flipH="1" flipV="1">
                <a:off x="4119078" y="4965937"/>
                <a:ext cx="209038" cy="42281"/>
              </a:xfrm>
              <a:prstGeom prst="line">
                <a:avLst/>
              </a:prstGeom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Rounded Rectangle 74">
                <a:extLst>
                  <a:ext uri="{FF2B5EF4-FFF2-40B4-BE49-F238E27FC236}">
                    <a16:creationId xmlns:a16="http://schemas.microsoft.com/office/drawing/2014/main" id="{38B48B87-7DB5-DB49-9D43-2BB2667BD8B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95370" y="3019742"/>
                <a:ext cx="108000" cy="106830"/>
              </a:xfrm>
              <a:prstGeom prst="roundRect">
                <a:avLst/>
              </a:prstGeom>
              <a:noFill/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6" name="Rounded Rectangle 75">
                <a:extLst>
                  <a:ext uri="{FF2B5EF4-FFF2-40B4-BE49-F238E27FC236}">
                    <a16:creationId xmlns:a16="http://schemas.microsoft.com/office/drawing/2014/main" id="{3C42B32B-8D8F-F846-A948-4EE128B3DD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105957" y="2979663"/>
                <a:ext cx="108000" cy="106830"/>
              </a:xfrm>
              <a:prstGeom prst="roundRect">
                <a:avLst/>
              </a:prstGeom>
              <a:noFill/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7" name="Rounded Rectangle 76">
                <a:extLst>
                  <a:ext uri="{FF2B5EF4-FFF2-40B4-BE49-F238E27FC236}">
                    <a16:creationId xmlns:a16="http://schemas.microsoft.com/office/drawing/2014/main" id="{2DFFA37B-DD70-1A4A-9DA7-5F976D297A9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544557" y="2910127"/>
                <a:ext cx="108000" cy="106830"/>
              </a:xfrm>
              <a:prstGeom prst="roundRect">
                <a:avLst/>
              </a:prstGeom>
              <a:noFill/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78" name="Straight Connector 77">
                <a:extLst>
                  <a:ext uri="{FF2B5EF4-FFF2-40B4-BE49-F238E27FC236}">
                    <a16:creationId xmlns:a16="http://schemas.microsoft.com/office/drawing/2014/main" id="{A10481AE-B468-314E-9B71-92AF98BF9EAE}"/>
                  </a:ext>
                </a:extLst>
              </p:cNvPr>
              <p:cNvCxnSpPr>
                <a:cxnSpLocks/>
                <a:stCxn id="39" idx="1"/>
                <a:endCxn id="77" idx="3"/>
              </p:cNvCxnSpPr>
              <p:nvPr/>
            </p:nvCxnSpPr>
            <p:spPr>
              <a:xfrm flipH="1" flipV="1">
                <a:off x="5652557" y="2963542"/>
                <a:ext cx="323824" cy="78393"/>
              </a:xfrm>
              <a:prstGeom prst="line">
                <a:avLst/>
              </a:prstGeom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330744D4-E1CD-F34E-AF5A-24347A2A8D45}"/>
                  </a:ext>
                </a:extLst>
              </p:cNvPr>
              <p:cNvCxnSpPr>
                <a:cxnSpLocks/>
                <a:stCxn id="77" idx="1"/>
                <a:endCxn id="76" idx="3"/>
              </p:cNvCxnSpPr>
              <p:nvPr/>
            </p:nvCxnSpPr>
            <p:spPr>
              <a:xfrm flipH="1">
                <a:off x="5213957" y="2963542"/>
                <a:ext cx="330600" cy="69536"/>
              </a:xfrm>
              <a:prstGeom prst="line">
                <a:avLst/>
              </a:prstGeom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D09BA26E-A61E-9A48-9A1B-7E5C5BAC5346}"/>
                  </a:ext>
                </a:extLst>
              </p:cNvPr>
              <p:cNvCxnSpPr>
                <a:cxnSpLocks/>
                <a:stCxn id="76" idx="1"/>
                <a:endCxn id="75" idx="3"/>
              </p:cNvCxnSpPr>
              <p:nvPr/>
            </p:nvCxnSpPr>
            <p:spPr>
              <a:xfrm flipH="1">
                <a:off x="4603370" y="3033078"/>
                <a:ext cx="502587" cy="40079"/>
              </a:xfrm>
              <a:prstGeom prst="line">
                <a:avLst/>
              </a:prstGeom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C32CE6BB-9164-1F46-B319-8C1FB8FD6F67}"/>
                  </a:ext>
                </a:extLst>
              </p:cNvPr>
              <p:cNvCxnSpPr>
                <a:cxnSpLocks/>
                <a:stCxn id="75" idx="1"/>
                <a:endCxn id="49" idx="3"/>
              </p:cNvCxnSpPr>
              <p:nvPr/>
            </p:nvCxnSpPr>
            <p:spPr>
              <a:xfrm flipH="1">
                <a:off x="4177649" y="3073157"/>
                <a:ext cx="317721" cy="42992"/>
              </a:xfrm>
              <a:prstGeom prst="line">
                <a:avLst/>
              </a:prstGeom>
              <a:ln w="12700">
                <a:solidFill>
                  <a:schemeClr val="tx1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Arrow Connector 81">
                <a:extLst>
                  <a:ext uri="{FF2B5EF4-FFF2-40B4-BE49-F238E27FC236}">
                    <a16:creationId xmlns:a16="http://schemas.microsoft.com/office/drawing/2014/main" id="{ACFF0008-7716-584F-BEBD-1D3D0DBCA724}"/>
                  </a:ext>
                </a:extLst>
              </p:cNvPr>
              <p:cNvCxnSpPr/>
              <p:nvPr/>
            </p:nvCxnSpPr>
            <p:spPr>
              <a:xfrm flipV="1">
                <a:off x="1302903" y="2752825"/>
                <a:ext cx="3551760" cy="9230"/>
              </a:xfrm>
              <a:prstGeom prst="straightConnector1">
                <a:avLst/>
              </a:prstGeom>
              <a:ln>
                <a:solidFill>
                  <a:schemeClr val="accent3"/>
                </a:solidFill>
                <a:prstDash val="sysDash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C7972FE9-85A1-D342-8B86-E90D8B63A57B}"/>
                  </a:ext>
                </a:extLst>
              </p:cNvPr>
              <p:cNvSpPr txBox="1"/>
              <p:nvPr/>
            </p:nvSpPr>
            <p:spPr>
              <a:xfrm>
                <a:off x="2788479" y="2603552"/>
                <a:ext cx="580608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1400" dirty="0">
                    <a:solidFill>
                      <a:schemeClr val="accent3"/>
                    </a:solidFill>
                  </a:rPr>
                  <a:t>MME</a:t>
                </a:r>
              </a:p>
            </p:txBody>
          </p:sp>
          <p:cxnSp>
            <p:nvCxnSpPr>
              <p:cNvPr id="84" name="Straight Arrow Connector 83">
                <a:extLst>
                  <a:ext uri="{FF2B5EF4-FFF2-40B4-BE49-F238E27FC236}">
                    <a16:creationId xmlns:a16="http://schemas.microsoft.com/office/drawing/2014/main" id="{5FFA20E6-AF0D-0045-AA20-8C6459D8966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78175" y="5437026"/>
                <a:ext cx="1393920" cy="905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prstDash val="sysDash"/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961579AD-E3F3-A24F-97D7-0D39D78877F9}"/>
                  </a:ext>
                </a:extLst>
              </p:cNvPr>
              <p:cNvSpPr txBox="1"/>
              <p:nvPr/>
            </p:nvSpPr>
            <p:spPr>
              <a:xfrm>
                <a:off x="1713685" y="5284578"/>
                <a:ext cx="52290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GB" sz="1400" dirty="0">
                    <a:solidFill>
                      <a:schemeClr val="accent4"/>
                    </a:solidFill>
                  </a:rPr>
                  <a:t>MCE</a:t>
                </a:r>
              </a:p>
            </p:txBody>
          </p: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E48C9860-69FF-A44A-9198-8B393C0D90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681078" y="4725877"/>
                <a:ext cx="0" cy="811226"/>
              </a:xfrm>
              <a:prstGeom prst="line">
                <a:avLst/>
              </a:prstGeom>
              <a:ln w="12700">
                <a:solidFill>
                  <a:schemeClr val="tx1">
                    <a:lumMod val="60000"/>
                    <a:lumOff val="40000"/>
                  </a:schemeClr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992914C9-028B-8347-ABD2-C8148770B1F1}"/>
                </a:ext>
              </a:extLst>
            </p:cNvPr>
            <p:cNvCxnSpPr>
              <a:cxnSpLocks/>
              <a:endCxn id="89" idx="2"/>
            </p:cNvCxnSpPr>
            <p:nvPr/>
          </p:nvCxnSpPr>
          <p:spPr>
            <a:xfrm flipV="1">
              <a:off x="2167845" y="2103776"/>
              <a:ext cx="0" cy="760981"/>
            </a:xfrm>
            <a:prstGeom prst="line">
              <a:avLst/>
            </a:prstGeom>
            <a:ln w="28575">
              <a:solidFill>
                <a:schemeClr val="bg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BE7ACCCB-7802-0E47-823B-EA1C847D7A7B}"/>
                </a:ext>
              </a:extLst>
            </p:cNvPr>
            <p:cNvSpPr txBox="1"/>
            <p:nvPr/>
          </p:nvSpPr>
          <p:spPr>
            <a:xfrm>
              <a:off x="1313733" y="1795999"/>
              <a:ext cx="170822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/>
                <a:t>Explanation ordering</a:t>
              </a:r>
            </a:p>
          </p:txBody>
        </p:sp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A709291B-B120-6946-ABB6-391D0E093651}"/>
                </a:ext>
              </a:extLst>
            </p:cNvPr>
            <p:cNvCxnSpPr>
              <a:cxnSpLocks/>
              <a:stCxn id="33" idx="2"/>
              <a:endCxn id="94" idx="0"/>
            </p:cNvCxnSpPr>
            <p:nvPr/>
          </p:nvCxnSpPr>
          <p:spPr>
            <a:xfrm>
              <a:off x="5628290" y="4676035"/>
              <a:ext cx="1" cy="441847"/>
            </a:xfrm>
            <a:prstGeom prst="line">
              <a:avLst/>
            </a:prstGeom>
            <a:ln w="28575">
              <a:solidFill>
                <a:schemeClr val="bg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7E62EBA1-66A3-E94C-BFE4-329DE1E39526}"/>
                </a:ext>
              </a:extLst>
            </p:cNvPr>
            <p:cNvSpPr txBox="1"/>
            <p:nvPr/>
          </p:nvSpPr>
          <p:spPr>
            <a:xfrm>
              <a:off x="5040918" y="5117882"/>
              <a:ext cx="117474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1400" dirty="0"/>
                <a:t>Handling foils</a:t>
              </a: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79E82D80-2BE2-AD4E-8705-48D791235D24}"/>
                </a:ext>
              </a:extLst>
            </p:cNvPr>
            <p:cNvCxnSpPr>
              <a:cxnSpLocks/>
              <a:stCxn id="25" idx="2"/>
              <a:endCxn id="99" idx="0"/>
            </p:cNvCxnSpPr>
            <p:nvPr/>
          </p:nvCxnSpPr>
          <p:spPr>
            <a:xfrm flipH="1">
              <a:off x="7902694" y="4116722"/>
              <a:ext cx="1" cy="954977"/>
            </a:xfrm>
            <a:prstGeom prst="line">
              <a:avLst/>
            </a:prstGeom>
            <a:ln w="28575">
              <a:solidFill>
                <a:schemeClr val="bg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8A81CA82-E78F-7B4B-95AE-42C28A966173}"/>
                </a:ext>
              </a:extLst>
            </p:cNvPr>
            <p:cNvSpPr txBox="1"/>
            <p:nvPr/>
          </p:nvSpPr>
          <p:spPr>
            <a:xfrm>
              <a:off x="6831600" y="5071699"/>
              <a:ext cx="214218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/>
                <a:t>Reconciling logic programs</a:t>
              </a:r>
            </a:p>
            <a:p>
              <a:r>
                <a:rPr lang="en-GB" sz="1400" dirty="0"/>
                <a:t>Reconciling MDPs</a:t>
              </a:r>
            </a:p>
            <a:p>
              <a:r>
                <a:rPr lang="en-GB" sz="1400" dirty="0"/>
                <a:t>Reconciling task allocation</a:t>
              </a:r>
            </a:p>
            <a:p>
              <a:r>
                <a:rPr lang="en-GB" sz="1400" dirty="0"/>
                <a:t>   models</a:t>
              </a:r>
            </a:p>
          </p:txBody>
        </p: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BA7556FC-C5A9-CC45-B81E-E0D19257FCCD}"/>
                </a:ext>
              </a:extLst>
            </p:cNvPr>
            <p:cNvCxnSpPr>
              <a:cxnSpLocks/>
              <a:stCxn id="8" idx="2"/>
            </p:cNvCxnSpPr>
            <p:nvPr/>
          </p:nvCxnSpPr>
          <p:spPr>
            <a:xfrm>
              <a:off x="528989" y="4384360"/>
              <a:ext cx="0" cy="1715938"/>
            </a:xfrm>
            <a:prstGeom prst="line">
              <a:avLst/>
            </a:prstGeom>
            <a:ln w="28575">
              <a:solidFill>
                <a:schemeClr val="bg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3BAD09D9-43E0-3948-A88B-81809AE188A0}"/>
                </a:ext>
              </a:extLst>
            </p:cNvPr>
            <p:cNvCxnSpPr>
              <a:cxnSpLocks/>
              <a:endCxn id="110" idx="1"/>
            </p:cNvCxnSpPr>
            <p:nvPr/>
          </p:nvCxnSpPr>
          <p:spPr>
            <a:xfrm>
              <a:off x="533380" y="5258354"/>
              <a:ext cx="539722" cy="1"/>
            </a:xfrm>
            <a:prstGeom prst="line">
              <a:avLst/>
            </a:prstGeom>
            <a:ln w="28575">
              <a:solidFill>
                <a:schemeClr val="bg2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0653B4A6-45B8-4643-A4E5-994052A9B21E}"/>
                </a:ext>
              </a:extLst>
            </p:cNvPr>
            <p:cNvSpPr txBox="1"/>
            <p:nvPr/>
          </p:nvSpPr>
          <p:spPr>
            <a:xfrm>
              <a:off x="1073102" y="5104466"/>
              <a:ext cx="22706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Handling incomplete models</a:t>
              </a:r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16C8829B-7E8D-D940-889B-C8ACB50984C4}"/>
                </a:ext>
              </a:extLst>
            </p:cNvPr>
            <p:cNvCxnSpPr>
              <a:cxnSpLocks/>
              <a:endCxn id="118" idx="1"/>
            </p:cNvCxnSpPr>
            <p:nvPr/>
          </p:nvCxnSpPr>
          <p:spPr>
            <a:xfrm>
              <a:off x="533380" y="5473145"/>
              <a:ext cx="539722" cy="1"/>
            </a:xfrm>
            <a:prstGeom prst="line">
              <a:avLst/>
            </a:prstGeom>
            <a:ln w="28575">
              <a:solidFill>
                <a:schemeClr val="bg2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8E415167-6655-D14E-96E5-EFD951F6C47C}"/>
                </a:ext>
              </a:extLst>
            </p:cNvPr>
            <p:cNvSpPr txBox="1"/>
            <p:nvPr/>
          </p:nvSpPr>
          <p:spPr>
            <a:xfrm>
              <a:off x="1073102" y="5319257"/>
              <a:ext cx="242399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Learning model approximation</a:t>
              </a:r>
            </a:p>
          </p:txBody>
        </p: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33301AC1-A6DC-744A-8570-41EA26FBE85C}"/>
                </a:ext>
              </a:extLst>
            </p:cNvPr>
            <p:cNvCxnSpPr>
              <a:cxnSpLocks/>
              <a:endCxn id="120" idx="1"/>
            </p:cNvCxnSpPr>
            <p:nvPr/>
          </p:nvCxnSpPr>
          <p:spPr>
            <a:xfrm>
              <a:off x="533349" y="5677373"/>
              <a:ext cx="539722" cy="1"/>
            </a:xfrm>
            <a:prstGeom prst="line">
              <a:avLst/>
            </a:prstGeom>
            <a:ln w="28575">
              <a:solidFill>
                <a:schemeClr val="bg2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EA513CBB-8F09-0646-8EF3-8096ACB089B5}"/>
                </a:ext>
              </a:extLst>
            </p:cNvPr>
            <p:cNvSpPr txBox="1"/>
            <p:nvPr/>
          </p:nvSpPr>
          <p:spPr>
            <a:xfrm>
              <a:off x="1073071" y="5523485"/>
              <a:ext cx="33906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Handling cases with abstract human models</a:t>
              </a:r>
            </a:p>
          </p:txBody>
        </p: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E71F786-A4BF-464D-A9F2-D7A04ED4C664}"/>
                </a:ext>
              </a:extLst>
            </p:cNvPr>
            <p:cNvCxnSpPr>
              <a:cxnSpLocks/>
              <a:endCxn id="123" idx="1"/>
            </p:cNvCxnSpPr>
            <p:nvPr/>
          </p:nvCxnSpPr>
          <p:spPr>
            <a:xfrm>
              <a:off x="533349" y="5885644"/>
              <a:ext cx="539722" cy="1"/>
            </a:xfrm>
            <a:prstGeom prst="line">
              <a:avLst/>
            </a:prstGeom>
            <a:ln w="28575">
              <a:solidFill>
                <a:schemeClr val="bg2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AEB78320-E224-3B4C-A958-71A2EA5793AF}"/>
                </a:ext>
              </a:extLst>
            </p:cNvPr>
            <p:cNvSpPr txBox="1"/>
            <p:nvPr/>
          </p:nvSpPr>
          <p:spPr>
            <a:xfrm>
              <a:off x="1073071" y="5731756"/>
              <a:ext cx="223567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Handling multiple observers</a:t>
              </a:r>
            </a:p>
          </p:txBody>
        </p: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3E377CB0-5B02-9E48-B9BC-4627D00520A3}"/>
                </a:ext>
              </a:extLst>
            </p:cNvPr>
            <p:cNvCxnSpPr>
              <a:cxnSpLocks/>
              <a:endCxn id="126" idx="1"/>
            </p:cNvCxnSpPr>
            <p:nvPr/>
          </p:nvCxnSpPr>
          <p:spPr>
            <a:xfrm>
              <a:off x="533349" y="6100298"/>
              <a:ext cx="539722" cy="1"/>
            </a:xfrm>
            <a:prstGeom prst="line">
              <a:avLst/>
            </a:prstGeom>
            <a:ln w="28575">
              <a:solidFill>
                <a:schemeClr val="bg2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BAB72224-0415-6C46-A109-BEA6D6F6F58F}"/>
                </a:ext>
              </a:extLst>
            </p:cNvPr>
            <p:cNvSpPr txBox="1"/>
            <p:nvPr/>
          </p:nvSpPr>
          <p:spPr>
            <a:xfrm>
              <a:off x="1073071" y="5946410"/>
              <a:ext cx="252222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400" dirty="0"/>
                <a:t>Handling vocabulary differences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353916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AEE78-D6D9-9B45-A8E7-39F428F9C3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CF5B8-2A93-8242-9D4A-962D8501F4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Model reconciliation</a:t>
            </a:r>
          </a:p>
          <a:p>
            <a:pPr lvl="1"/>
            <a:r>
              <a:rPr lang="en-GB" dirty="0"/>
              <a:t>Explain differences in model</a:t>
            </a:r>
          </a:p>
          <a:p>
            <a:pPr lvl="1"/>
            <a:r>
              <a:rPr lang="en-GB" dirty="0"/>
              <a:t>PPE, MPE, MCE, MME</a:t>
            </a:r>
          </a:p>
          <a:p>
            <a:pPr lvl="1"/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3077A-69B0-914F-BB24-59AD1324A14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7B2AC1-AC81-1649-16B3-E75751B531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DA090F-74D6-BE4B-B152-5521A7E1F6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903086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D8B44C-14EE-6A42-A864-5D08EAC2D0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Outline: Human-awareness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8062D5-19E1-9A42-A93E-A750A7277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GB" i="1" dirty="0"/>
              <a:t>Mental Models</a:t>
            </a:r>
          </a:p>
          <a:p>
            <a:pPr lvl="1"/>
            <a:r>
              <a:rPr lang="en-GB" dirty="0"/>
              <a:t>Human-aware agent</a:t>
            </a:r>
          </a:p>
          <a:p>
            <a:pPr marL="0" indent="0">
              <a:buNone/>
            </a:pPr>
            <a:r>
              <a:rPr lang="en-GB" i="1" dirty="0"/>
              <a:t>Interpretable Behaviour</a:t>
            </a:r>
          </a:p>
          <a:p>
            <a:pPr lvl="1"/>
            <a:r>
              <a:rPr lang="en-GB" dirty="0"/>
              <a:t>Explicability</a:t>
            </a:r>
          </a:p>
          <a:p>
            <a:pPr lvl="1"/>
            <a:r>
              <a:rPr lang="en-GB" dirty="0"/>
              <a:t>Legibility</a:t>
            </a:r>
          </a:p>
          <a:p>
            <a:pPr lvl="1"/>
            <a:r>
              <a:rPr lang="en-GB" dirty="0"/>
              <a:t>Predictability</a:t>
            </a:r>
          </a:p>
          <a:p>
            <a:pPr marL="0" indent="0">
              <a:buNone/>
            </a:pPr>
            <a:r>
              <a:rPr lang="en-GB" i="1" dirty="0"/>
              <a:t>Explanations</a:t>
            </a:r>
          </a:p>
          <a:p>
            <a:pPr lvl="1"/>
            <a:r>
              <a:rPr lang="en-GB" dirty="0"/>
              <a:t>Model reconciliation</a:t>
            </a:r>
          </a:p>
          <a:p>
            <a:pPr lvl="1"/>
            <a:endParaRPr lang="en-GB" dirty="0"/>
          </a:p>
          <a:p>
            <a:pPr marL="0" indent="0" algn="ctr">
              <a:buNone/>
            </a:pPr>
            <a:r>
              <a:rPr lang="en-GB" sz="3600" b="1" dirty="0">
                <a:solidFill>
                  <a:schemeClr val="accent1"/>
                </a:solidFill>
                <a:latin typeface="Zapfino" panose="03030300040707070C03" pitchFamily="66" charset="77"/>
              </a:rPr>
              <a:t>The End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D27E37-101B-0B4E-921B-205D20BB60F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F29416-303D-8098-2C58-1F02E32954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9573F-A750-0848-94BC-D1509B1CF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501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DEF4EC-B7EB-D840-A7ED-661B1C1CC9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Proposed 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01171B-4CA9-5942-9CAD-0AD458703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Goal: Synthesise explainable behaviour</a:t>
            </a:r>
          </a:p>
          <a:p>
            <a:r>
              <a:rPr lang="en-GB" dirty="0"/>
              <a:t>Take into account the </a:t>
            </a:r>
            <a:r>
              <a:rPr lang="en-GB" dirty="0">
                <a:solidFill>
                  <a:schemeClr val="accent1"/>
                </a:solidFill>
              </a:rPr>
              <a:t>mental model</a:t>
            </a:r>
            <a:r>
              <a:rPr lang="en-GB" dirty="0"/>
              <a:t> of the human in the loop</a:t>
            </a:r>
          </a:p>
          <a:p>
            <a:pPr lvl="1"/>
            <a:r>
              <a:rPr lang="en-GB" dirty="0"/>
              <a:t>Mental model: </a:t>
            </a:r>
          </a:p>
          <a:p>
            <a:pPr lvl="2"/>
            <a:r>
              <a:rPr lang="en-GB" dirty="0"/>
              <a:t>Goals + capabilities of the humans in the loop</a:t>
            </a:r>
          </a:p>
          <a:p>
            <a:pPr lvl="2"/>
            <a:r>
              <a:rPr lang="en-GB" dirty="0"/>
              <a:t>Human’s model of AI agent’s goals + capabilities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28709C-7989-734E-9548-392343AA01F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B744F8-CE79-B4D9-1D95-E82D023E85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1B01EC-5537-694A-8418-B59FBFBC65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3839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C06E0-4781-EA45-8996-2B849FD1E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Classical Intelligent Agent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8EB46EA-2463-114F-8ECD-0CF0E2BC4D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5926" y="1665288"/>
            <a:ext cx="6540148" cy="4240212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5A079B2-6983-1340-836F-BB503095E63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D60B676-4CE2-2D8E-B3AE-71E6355D80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9D98F0-727B-004A-ABC2-03944CA319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7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C5E980-13F4-E944-A494-24E259E818EC}"/>
              </a:ext>
            </a:extLst>
          </p:cNvPr>
          <p:cNvSpPr/>
          <p:nvPr/>
        </p:nvSpPr>
        <p:spPr>
          <a:xfrm>
            <a:off x="5333804" y="6400414"/>
            <a:ext cx="15243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Calibri" panose="020F0502020204030204" pitchFamily="34" charset="0"/>
              </a:rPr>
              <a:t>http://</a:t>
            </a:r>
            <a:r>
              <a:rPr lang="en-GB" sz="1200" dirty="0" err="1">
                <a:latin typeface="Calibri" panose="020F0502020204030204" pitchFamily="34" charset="0"/>
              </a:rPr>
              <a:t>bit.ly</a:t>
            </a:r>
            <a:r>
              <a:rPr lang="en-GB" sz="1200" dirty="0">
                <a:latin typeface="Calibri" panose="020F0502020204030204" pitchFamily="34" charset="0"/>
              </a:rPr>
              <a:t>/3bno2io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675704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662C3-FD73-CE46-A684-B68DF5CDD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Human-aware Intelligent Agent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552121B-86DD-C146-AF63-F55AD82F8C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77160" y="1686474"/>
            <a:ext cx="6487160" cy="4175195"/>
          </a:xfrm>
          <a:prstGeom prst="rect">
            <a:avLst/>
          </a:prstGeo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887038-0F9D-F741-A5C1-E3929A85EB1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B775F4-5FEA-DE90-426E-132252D2D8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AEE62F-E75C-7744-B0EE-77C5B2AC09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8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ABA7D4C-0445-E445-A7FD-B1D6BEB453CB}"/>
              </a:ext>
            </a:extLst>
          </p:cNvPr>
          <p:cNvSpPr/>
          <p:nvPr/>
        </p:nvSpPr>
        <p:spPr>
          <a:xfrm>
            <a:off x="5333804" y="6400414"/>
            <a:ext cx="15243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200" dirty="0">
                <a:latin typeface="Calibri" panose="020F0502020204030204" pitchFamily="34" charset="0"/>
              </a:rPr>
              <a:t>http://</a:t>
            </a:r>
            <a:r>
              <a:rPr lang="en-GB" sz="1200" dirty="0" err="1">
                <a:latin typeface="Calibri" panose="020F0502020204030204" pitchFamily="34" charset="0"/>
              </a:rPr>
              <a:t>bit.ly</a:t>
            </a:r>
            <a:r>
              <a:rPr lang="en-GB" sz="1200" dirty="0">
                <a:latin typeface="Calibri" panose="020F0502020204030204" pitchFamily="34" charset="0"/>
              </a:rPr>
              <a:t>/3bno2io 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9302135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57EDDB-A4E9-0144-AD29-4C93248368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Classical Planning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065E22-DC1F-CF4A-B88B-C0786262CE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Given a planning problem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/>
                  <a:t>, i.e., the agent’s </a:t>
                </a:r>
                <a:r>
                  <a:rPr lang="en-GB" dirty="0">
                    <a:solidFill>
                      <a:schemeClr val="tx1"/>
                    </a:solidFill>
                  </a:rPr>
                  <a:t>model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p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sup>
                    </m:sSup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  <a:p>
                <a:r>
                  <a:rPr lang="en-GB" dirty="0">
                    <a:solidFill>
                      <a:schemeClr val="tx1"/>
                    </a:solidFill>
                  </a:rPr>
                  <a:t>Find a plan </a:t>
                </a:r>
                <a14:m>
                  <m:oMath xmlns:m="http://schemas.openxmlformats.org/officeDocument/2006/math">
                    <m:r>
                      <a:rPr lang="en-GB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de-DE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de-DE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 …, </m:t>
                        </m:r>
                        <m:sSub>
                          <m:sSubPr>
                            <m:ctrlP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b="0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that transforms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dirty="0">
                    <a:solidFill>
                      <a:schemeClr val="tx1"/>
                    </a:solidFill>
                  </a:rPr>
                  <a:t> to a state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de-DE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sub>
                    </m:sSub>
                    <m:r>
                      <a:rPr lang="de-DE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de-DE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2065E22-DC1F-CF4A-B88B-C0786262CE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955" t="-193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E1FB95-E431-CD47-9E6B-4E0298CB7CA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Human-aware</a:t>
            </a:r>
            <a:endParaRPr lang="de-DE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884789-1941-E9C5-3BDE-AFB264A8BD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APA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160FB-E034-7F4D-9702-DBEEBA1B3D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7C9959E-8E6B-B04C-9955-EA096F41CA7A}" type="slidenum">
              <a:rPr lang="en-GB" smtClean="0"/>
              <a:t>9</a:t>
            </a:fld>
            <a:endParaRPr lang="en-GB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D06E54D-FB96-734F-8D6F-9D47C8C78714}"/>
              </a:ext>
            </a:extLst>
          </p:cNvPr>
          <p:cNvGrpSpPr/>
          <p:nvPr/>
        </p:nvGrpSpPr>
        <p:grpSpPr>
          <a:xfrm>
            <a:off x="4703110" y="5310975"/>
            <a:ext cx="6002825" cy="594939"/>
            <a:chOff x="1110343" y="5009025"/>
            <a:chExt cx="6002825" cy="59493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0474F1FD-8CEB-BD42-BF87-637900606822}"/>
                    </a:ext>
                  </a:extLst>
                </p:cNvPr>
                <p:cNvSpPr/>
                <p:nvPr/>
              </p:nvSpPr>
              <p:spPr>
                <a:xfrm>
                  <a:off x="1110343" y="5133701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0474F1FD-8CEB-BD42-BF87-63790060682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10343" y="5133701"/>
                  <a:ext cx="470263" cy="470263"/>
                </a:xfrm>
                <a:prstGeom prst="ellipse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2846C5F8-F89E-7847-8459-6793DC946DE0}"/>
                    </a:ext>
                  </a:extLst>
                </p:cNvPr>
                <p:cNvSpPr/>
                <p:nvPr/>
              </p:nvSpPr>
              <p:spPr>
                <a:xfrm>
                  <a:off x="6642905" y="5133700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bSup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2846C5F8-F89E-7847-8459-6793DC946DE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42905" y="5133700"/>
                  <a:ext cx="470263" cy="470263"/>
                </a:xfrm>
                <a:prstGeom prst="ellipse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E74E1DD8-E3FB-8D4A-BD92-70460ADE8AAF}"/>
                    </a:ext>
                  </a:extLst>
                </p:cNvPr>
                <p:cNvSpPr/>
                <p:nvPr/>
              </p:nvSpPr>
              <p:spPr>
                <a:xfrm>
                  <a:off x="2399214" y="5133700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E74E1DD8-E3FB-8D4A-BD92-70460ADE8AA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99214" y="5133700"/>
                  <a:ext cx="470263" cy="470263"/>
                </a:xfrm>
                <a:prstGeom prst="ellipse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3CF08884-500B-004C-B1E8-D82DBA89280A}"/>
                </a:ext>
              </a:extLst>
            </p:cNvPr>
            <p:cNvCxnSpPr>
              <a:stCxn id="48" idx="6"/>
              <a:endCxn id="50" idx="2"/>
            </p:cNvCxnSpPr>
            <p:nvPr/>
          </p:nvCxnSpPr>
          <p:spPr>
            <a:xfrm flipV="1">
              <a:off x="1580606" y="5368832"/>
              <a:ext cx="818608" cy="1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D1308335-5EE2-EE49-8C7F-FEBEB0459C55}"/>
                    </a:ext>
                  </a:extLst>
                </p:cNvPr>
                <p:cNvSpPr txBox="1"/>
                <p:nvPr/>
              </p:nvSpPr>
              <p:spPr>
                <a:xfrm>
                  <a:off x="1756000" y="5009027"/>
                  <a:ext cx="46782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TextBox 51">
                  <a:extLst>
                    <a:ext uri="{FF2B5EF4-FFF2-40B4-BE49-F238E27FC236}">
                      <a16:creationId xmlns:a16="http://schemas.microsoft.com/office/drawing/2014/main" id="{D1308335-5EE2-EE49-8C7F-FEBEB0459C5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6000" y="5009027"/>
                  <a:ext cx="467820" cy="369332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A306A48C-0B88-5F4D-8370-9608B8257244}"/>
                    </a:ext>
                  </a:extLst>
                </p:cNvPr>
                <p:cNvSpPr/>
                <p:nvPr/>
              </p:nvSpPr>
              <p:spPr>
                <a:xfrm>
                  <a:off x="3706457" y="5133700"/>
                  <a:ext cx="470263" cy="470263"/>
                </a:xfrm>
                <a:prstGeom prst="ellipse">
                  <a:avLst/>
                </a:prstGeom>
              </p:spPr>
              <p:style>
                <a:lnRef idx="2">
                  <a:schemeClr val="accent2">
                    <a:shade val="50000"/>
                  </a:schemeClr>
                </a:lnRef>
                <a:fillRef idx="1">
                  <a:schemeClr val="accent2"/>
                </a:fillRef>
                <a:effectRef idx="0">
                  <a:schemeClr val="accent2"/>
                </a:effectRef>
                <a:fontRef idx="minor">
                  <a:schemeClr val="lt1"/>
                </a:fontRef>
              </p:style>
              <p:txBody>
                <a:bodyPr lIns="72000" rIns="0"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/>
                </a:p>
              </p:txBody>
            </p:sp>
          </mc:Choice>
          <mc:Fallback xmlns="">
            <p:sp>
              <p:nvSpPr>
                <p:cNvPr id="53" name="Oval 52">
                  <a:extLst>
                    <a:ext uri="{FF2B5EF4-FFF2-40B4-BE49-F238E27FC236}">
                      <a16:creationId xmlns:a16="http://schemas.microsoft.com/office/drawing/2014/main" id="{A306A48C-0B88-5F4D-8370-9608B825724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06457" y="5133700"/>
                  <a:ext cx="470263" cy="470263"/>
                </a:xfrm>
                <a:prstGeom prst="ellipse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F2B7DAFD-271A-714C-A598-7514C4840A39}"/>
                </a:ext>
              </a:extLst>
            </p:cNvPr>
            <p:cNvCxnSpPr>
              <a:cxnSpLocks/>
              <a:stCxn id="50" idx="6"/>
              <a:endCxn id="53" idx="2"/>
            </p:cNvCxnSpPr>
            <p:nvPr/>
          </p:nvCxnSpPr>
          <p:spPr>
            <a:xfrm>
              <a:off x="2869477" y="5368832"/>
              <a:ext cx="836980" cy="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C44455A8-A9F5-DA4D-AEE8-066C30DF3926}"/>
                    </a:ext>
                  </a:extLst>
                </p:cNvPr>
                <p:cNvSpPr txBox="1"/>
                <p:nvPr/>
              </p:nvSpPr>
              <p:spPr>
                <a:xfrm>
                  <a:off x="3046079" y="5014980"/>
                  <a:ext cx="47314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C44455A8-A9F5-DA4D-AEE8-066C30DF392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6079" y="5014980"/>
                  <a:ext cx="473142" cy="369332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A8A45A14-BCEC-F14E-9E70-CDD91C037C57}"/>
                </a:ext>
              </a:extLst>
            </p:cNvPr>
            <p:cNvCxnSpPr>
              <a:cxnSpLocks/>
              <a:stCxn id="53" idx="6"/>
            </p:cNvCxnSpPr>
            <p:nvPr/>
          </p:nvCxnSpPr>
          <p:spPr>
            <a:xfrm>
              <a:off x="4176719" y="5368832"/>
              <a:ext cx="842400" cy="0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2D537C3B-D137-9C43-A835-154DD1028720}"/>
                    </a:ext>
                  </a:extLst>
                </p:cNvPr>
                <p:cNvSpPr txBox="1"/>
                <p:nvPr/>
              </p:nvSpPr>
              <p:spPr>
                <a:xfrm>
                  <a:off x="4339445" y="5009027"/>
                  <a:ext cx="473142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2D537C3B-D137-9C43-A835-154DD102872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39445" y="5009027"/>
                  <a:ext cx="473142" cy="369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A9DE580F-65E7-1E49-9533-0F2E50099B7E}"/>
                </a:ext>
              </a:extLst>
            </p:cNvPr>
            <p:cNvCxnSpPr>
              <a:cxnSpLocks/>
              <a:endCxn id="49" idx="2"/>
            </p:cNvCxnSpPr>
            <p:nvPr/>
          </p:nvCxnSpPr>
          <p:spPr>
            <a:xfrm>
              <a:off x="5800505" y="5368824"/>
              <a:ext cx="842400" cy="8"/>
            </a:xfrm>
            <a:prstGeom prst="straightConnector1">
              <a:avLst/>
            </a:prstGeom>
            <a:ln w="28575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F9A7E38C-D5F5-5540-BD47-CF12C0764BEE}"/>
                    </a:ext>
                  </a:extLst>
                </p:cNvPr>
                <p:cNvSpPr txBox="1"/>
                <p:nvPr/>
              </p:nvSpPr>
              <p:spPr>
                <a:xfrm>
                  <a:off x="5978080" y="5009025"/>
                  <a:ext cx="48724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de-DE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solidFill>
                      <a:schemeClr val="accent1"/>
                    </a:solidFill>
                  </a:endParaRPr>
                </a:p>
              </p:txBody>
            </p:sp>
          </mc:Choice>
          <mc:Fallback xmlns="">
            <p:sp>
              <p:nvSpPr>
                <p:cNvPr id="59" name="TextBox 58">
                  <a:extLst>
                    <a:ext uri="{FF2B5EF4-FFF2-40B4-BE49-F238E27FC236}">
                      <a16:creationId xmlns:a16="http://schemas.microsoft.com/office/drawing/2014/main" id="{F9A7E38C-D5F5-5540-BD47-CF12C0764B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78080" y="5009025"/>
                  <a:ext cx="487249" cy="369332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4DA0818E-8E0C-674F-B334-1523E8898289}"/>
                </a:ext>
              </a:extLst>
            </p:cNvPr>
            <p:cNvSpPr/>
            <p:nvPr/>
          </p:nvSpPr>
          <p:spPr>
            <a:xfrm>
              <a:off x="5013700" y="5286911"/>
              <a:ext cx="144000" cy="1440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879B0CE2-7995-D441-897C-5D7C3A85B19A}"/>
                </a:ext>
              </a:extLst>
            </p:cNvPr>
            <p:cNvSpPr/>
            <p:nvPr/>
          </p:nvSpPr>
          <p:spPr>
            <a:xfrm>
              <a:off x="5335775" y="5286911"/>
              <a:ext cx="144000" cy="1440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8557BC6C-48F6-554F-A9BF-860B2682A129}"/>
                </a:ext>
              </a:extLst>
            </p:cNvPr>
            <p:cNvSpPr/>
            <p:nvPr/>
          </p:nvSpPr>
          <p:spPr>
            <a:xfrm>
              <a:off x="5657350" y="5286911"/>
              <a:ext cx="144000" cy="144000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F27E8F3D-B98C-BE42-A965-41815819D36D}"/>
              </a:ext>
            </a:extLst>
          </p:cNvPr>
          <p:cNvGrpSpPr/>
          <p:nvPr/>
        </p:nvGrpSpPr>
        <p:grpSpPr>
          <a:xfrm>
            <a:off x="9454742" y="3310076"/>
            <a:ext cx="2376933" cy="1821588"/>
            <a:chOff x="5545944" y="2497163"/>
            <a:chExt cx="2376933" cy="1821588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B672EDC7-2DB1-614B-962D-41404C4E2459}"/>
                </a:ext>
              </a:extLst>
            </p:cNvPr>
            <p:cNvSpPr/>
            <p:nvPr/>
          </p:nvSpPr>
          <p:spPr>
            <a:xfrm>
              <a:off x="5545944" y="2497163"/>
              <a:ext cx="2376933" cy="1821588"/>
            </a:xfrm>
            <a:prstGeom prst="rect">
              <a:avLst/>
            </a:prstGeom>
            <a:ln w="38100"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897D979C-D13C-CA4D-BE43-8DEFE21467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041384" y="3020711"/>
              <a:ext cx="754948" cy="111766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Rounded Rectangle 65">
                  <a:extLst>
                    <a:ext uri="{FF2B5EF4-FFF2-40B4-BE49-F238E27FC236}">
                      <a16:creationId xmlns:a16="http://schemas.microsoft.com/office/drawing/2014/main" id="{CFA9D2BB-B528-1C40-8B80-CC78D8801E81}"/>
                    </a:ext>
                  </a:extLst>
                </p:cNvPr>
                <p:cNvSpPr/>
                <p:nvPr/>
              </p:nvSpPr>
              <p:spPr>
                <a:xfrm>
                  <a:off x="7024505" y="2895240"/>
                  <a:ext cx="670199" cy="408623"/>
                </a:xfrm>
                <a:prstGeom prst="roundRect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ℳ</m:t>
                            </m:r>
                          </m:e>
                          <m:sup>
                            <m:r>
                              <a:rPr lang="de-DE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sup>
                        </m:sSup>
                      </m:oMath>
                    </m:oMathPara>
                  </a14:m>
                  <a:endParaRPr lang="en-GB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6" name="Rounded Rectangle 65">
                  <a:extLst>
                    <a:ext uri="{FF2B5EF4-FFF2-40B4-BE49-F238E27FC236}">
                      <a16:creationId xmlns:a16="http://schemas.microsoft.com/office/drawing/2014/main" id="{CFA9D2BB-B528-1C40-8B80-CC78D8801E8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024505" y="2895240"/>
                  <a:ext cx="670199" cy="408623"/>
                </a:xfrm>
                <a:prstGeom prst="round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526119669"/>
      </p:ext>
    </p:extLst>
  </p:cSld>
  <p:clrMapOvr>
    <a:masterClrMapping/>
  </p:clrMapOvr>
</p:sld>
</file>

<file path=ppt/theme/theme1.xml><?xml version="1.0" encoding="utf-8"?>
<a:theme xmlns:a="http://schemas.openxmlformats.org/drawingml/2006/main" name="UM-en-new">
  <a:themeElements>
    <a:clrScheme name="WWU Münster Var3">
      <a:dk1>
        <a:srgbClr val="58585A"/>
      </a:dk1>
      <a:lt1>
        <a:srgbClr val="F4F4F4"/>
      </a:lt1>
      <a:dk2>
        <a:srgbClr val="F4F4F4"/>
      </a:dk2>
      <a:lt2>
        <a:srgbClr val="00568A"/>
      </a:lt2>
      <a:accent1>
        <a:srgbClr val="009DD1"/>
      </a:accent1>
      <a:accent2>
        <a:srgbClr val="67C5E4"/>
      </a:accent2>
      <a:accent3>
        <a:srgbClr val="008E96"/>
      </a:accent3>
      <a:accent4>
        <a:srgbClr val="65BBBF"/>
      </a:accent4>
      <a:accent5>
        <a:srgbClr val="00568A"/>
      </a:accent5>
      <a:accent6>
        <a:srgbClr val="679AB9"/>
      </a:accent6>
      <a:hlink>
        <a:srgbClr val="58585A"/>
      </a:hlink>
      <a:folHlink>
        <a:srgbClr val="58585A"/>
      </a:folHlink>
    </a:clrScheme>
    <a:fontScheme name="WWU Münster">
      <a:majorFont>
        <a:latin typeface="Meta Offc Pro"/>
        <a:ea typeface=""/>
        <a:cs typeface=""/>
      </a:majorFont>
      <a:minorFont>
        <a:latin typeface="Meta Offc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UM-en-new" id="{59C7D432-8138-4548-A7D7-91E264AD21C6}" vid="{0F7B2386-8E31-8B49-8677-D7DCA01AD3B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wwu-adapted</Template>
  <TotalTime>12742</TotalTime>
  <Words>4512</Words>
  <Application>Microsoft Macintosh PowerPoint</Application>
  <PresentationFormat>Widescreen</PresentationFormat>
  <Paragraphs>860</Paragraphs>
  <Slides>55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5" baseType="lpstr">
      <vt:lpstr>Arial</vt:lpstr>
      <vt:lpstr>Calibri</vt:lpstr>
      <vt:lpstr>Cambria Math</vt:lpstr>
      <vt:lpstr>Courier</vt:lpstr>
      <vt:lpstr>LucidaHandwriting</vt:lpstr>
      <vt:lpstr>Meta Offc Pro</vt:lpstr>
      <vt:lpstr>Segoe Script</vt:lpstr>
      <vt:lpstr>System Font Regular</vt:lpstr>
      <vt:lpstr>Zapfino</vt:lpstr>
      <vt:lpstr>UM-en-new</vt:lpstr>
      <vt:lpstr>Automated Planning and Acting</vt:lpstr>
      <vt:lpstr>Content: Planning and Acting</vt:lpstr>
      <vt:lpstr>Acknowledgements</vt:lpstr>
      <vt:lpstr>Outline: Human-awareness</vt:lpstr>
      <vt:lpstr>Motivation</vt:lpstr>
      <vt:lpstr>Proposed Solution</vt:lpstr>
      <vt:lpstr>Classical Intelligent Agent</vt:lpstr>
      <vt:lpstr>Human-aware Intelligent Agent</vt:lpstr>
      <vt:lpstr>Classical Planning</vt:lpstr>
      <vt:lpstr>Collaborative Planning</vt:lpstr>
      <vt:lpstr>Human-aware Planning</vt:lpstr>
      <vt:lpstr>Human-aware Planning</vt:lpstr>
      <vt:lpstr>Generating Mental Models</vt:lpstr>
      <vt:lpstr>XAI &amp; Explanations</vt:lpstr>
      <vt:lpstr>Ethical Quandaries of Interaction</vt:lpstr>
      <vt:lpstr>Ethical Quandaries of Interaction</vt:lpstr>
      <vt:lpstr>Differences in Mental Models</vt:lpstr>
      <vt:lpstr>Urban Search and Rescue (USAR)</vt:lpstr>
      <vt:lpstr>Model Differences</vt:lpstr>
      <vt:lpstr>Intermediate Summary</vt:lpstr>
      <vt:lpstr>Outline: Human-awareness</vt:lpstr>
      <vt:lpstr>Interpretable Behaviour</vt:lpstr>
      <vt:lpstr>Why Explicable Behaviour?</vt:lpstr>
      <vt:lpstr>Explicable Behaviour</vt:lpstr>
      <vt:lpstr>Model-based Explicable Behaviour</vt:lpstr>
      <vt:lpstr>Model-free Explicable Planning</vt:lpstr>
      <vt:lpstr>Model-free Explicable Planning</vt:lpstr>
      <vt:lpstr>Why Legible Behaviour?</vt:lpstr>
      <vt:lpstr>Legible Behaviour</vt:lpstr>
      <vt:lpstr>Online Legible Behaviour</vt:lpstr>
      <vt:lpstr>Legible Robot Motion</vt:lpstr>
      <vt:lpstr>Transparent Planning</vt:lpstr>
      <vt:lpstr>Offline Goal Legibility</vt:lpstr>
      <vt:lpstr>Offline Goal Legibility</vt:lpstr>
      <vt:lpstr>Why Predictable Behaviour?</vt:lpstr>
      <vt:lpstr>Predictable Behaviour</vt:lpstr>
      <vt:lpstr>Predictable Robot Motion</vt:lpstr>
      <vt:lpstr>t-Predictability</vt:lpstr>
      <vt:lpstr>Offline Plan Predictability</vt:lpstr>
      <vt:lpstr>Offline Plan Predictability</vt:lpstr>
      <vt:lpstr>Summary</vt:lpstr>
      <vt:lpstr>Outline: Human-awareness</vt:lpstr>
      <vt:lpstr>Plan Explanations</vt:lpstr>
      <vt:lpstr>Example</vt:lpstr>
      <vt:lpstr>Aspects to Explanations</vt:lpstr>
      <vt:lpstr>Types of Explanations</vt:lpstr>
      <vt:lpstr>Aspects of Types of Explanations</vt:lpstr>
      <vt:lpstr>Example – FetchWorld</vt:lpstr>
      <vt:lpstr>Example – FetchWorld </vt:lpstr>
      <vt:lpstr>Example – FetchWorld </vt:lpstr>
      <vt:lpstr>Model Space Search</vt:lpstr>
      <vt:lpstr>Model Space Search</vt:lpstr>
      <vt:lpstr>Extensions (Outlook)</vt:lpstr>
      <vt:lpstr>Summary</vt:lpstr>
      <vt:lpstr>Outline: Human-awareness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Tanya Braun</cp:lastModifiedBy>
  <cp:revision>176</cp:revision>
  <cp:lastPrinted>2021-11-12T17:47:51Z</cp:lastPrinted>
  <dcterms:created xsi:type="dcterms:W3CDTF">2020-02-28T12:43:09Z</dcterms:created>
  <dcterms:modified xsi:type="dcterms:W3CDTF">2023-09-26T14:41:17Z</dcterms:modified>
</cp:coreProperties>
</file>