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2" r:id="rId1"/>
  </p:sldMasterIdLst>
  <p:notesMasterIdLst>
    <p:notesMasterId r:id="rId68"/>
  </p:notesMasterIdLst>
  <p:sldIdLst>
    <p:sldId id="256" r:id="rId2"/>
    <p:sldId id="263" r:id="rId3"/>
    <p:sldId id="852" r:id="rId4"/>
    <p:sldId id="838" r:id="rId5"/>
    <p:sldId id="848" r:id="rId6"/>
    <p:sldId id="849" r:id="rId7"/>
    <p:sldId id="850" r:id="rId8"/>
    <p:sldId id="695" r:id="rId9"/>
    <p:sldId id="703" r:id="rId10"/>
    <p:sldId id="782" r:id="rId11"/>
    <p:sldId id="854" r:id="rId12"/>
    <p:sldId id="851" r:id="rId13"/>
    <p:sldId id="699" r:id="rId14"/>
    <p:sldId id="640" r:id="rId15"/>
    <p:sldId id="811" r:id="rId16"/>
    <p:sldId id="809" r:id="rId17"/>
    <p:sldId id="706" r:id="rId18"/>
    <p:sldId id="766" r:id="rId19"/>
    <p:sldId id="767" r:id="rId20"/>
    <p:sldId id="768" r:id="rId21"/>
    <p:sldId id="769" r:id="rId22"/>
    <p:sldId id="770" r:id="rId23"/>
    <p:sldId id="771" r:id="rId24"/>
    <p:sldId id="773" r:id="rId25"/>
    <p:sldId id="853" r:id="rId26"/>
    <p:sldId id="775" r:id="rId27"/>
    <p:sldId id="774" r:id="rId28"/>
    <p:sldId id="845" r:id="rId29"/>
    <p:sldId id="855" r:id="rId30"/>
    <p:sldId id="856" r:id="rId31"/>
    <p:sldId id="757" r:id="rId32"/>
    <p:sldId id="857" r:id="rId33"/>
    <p:sldId id="664" r:id="rId34"/>
    <p:sldId id="781" r:id="rId35"/>
    <p:sldId id="728" r:id="rId36"/>
    <p:sldId id="667" r:id="rId37"/>
    <p:sldId id="668" r:id="rId38"/>
    <p:sldId id="867" r:id="rId39"/>
    <p:sldId id="806" r:id="rId40"/>
    <p:sldId id="868" r:id="rId41"/>
    <p:sldId id="870" r:id="rId42"/>
    <p:sldId id="877" r:id="rId43"/>
    <p:sldId id="815" r:id="rId44"/>
    <p:sldId id="828" r:id="rId45"/>
    <p:sldId id="829" r:id="rId46"/>
    <p:sldId id="818" r:id="rId47"/>
    <p:sldId id="821" r:id="rId48"/>
    <p:sldId id="862" r:id="rId49"/>
    <p:sldId id="863" r:id="rId50"/>
    <p:sldId id="749" r:id="rId51"/>
    <p:sldId id="830" r:id="rId52"/>
    <p:sldId id="831" r:id="rId53"/>
    <p:sldId id="866" r:id="rId54"/>
    <p:sldId id="726" r:id="rId55"/>
    <p:sldId id="804" r:id="rId56"/>
    <p:sldId id="865" r:id="rId57"/>
    <p:sldId id="858" r:id="rId58"/>
    <p:sldId id="832" r:id="rId59"/>
    <p:sldId id="871" r:id="rId60"/>
    <p:sldId id="872" r:id="rId61"/>
    <p:sldId id="873" r:id="rId62"/>
    <p:sldId id="750" r:id="rId63"/>
    <p:sldId id="874" r:id="rId64"/>
    <p:sldId id="875" r:id="rId65"/>
    <p:sldId id="864" r:id="rId66"/>
    <p:sldId id="876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0"/>
    <p:restoredTop sz="94840"/>
  </p:normalViewPr>
  <p:slideViewPr>
    <p:cSldViewPr snapToGrid="0" snapToObjects="1">
      <p:cViewPr varScale="1">
        <p:scale>
          <a:sx n="251" d="100"/>
          <a:sy n="251" d="100"/>
        </p:scale>
        <p:origin x="15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01830-A665-114E-98D6-B728185FEA0B}" type="datetimeFigureOut">
              <a:rPr lang="en-GB" smtClean="0"/>
              <a:t>24/10/2023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BF81A-3E81-274B-90A2-0A51F25FF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448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1-4, 6: Planning book</a:t>
            </a:r>
          </a:p>
          <a:p>
            <a:r>
              <a:rPr lang="en-GB" dirty="0"/>
              <a:t>5, 7: AIMA</a:t>
            </a:r>
          </a:p>
          <a:p>
            <a:r>
              <a:rPr lang="en-GB"/>
              <a:t>8: Rao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073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46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692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Acting: top-down, “left to right” (flying somewhere: get to airport, fly)</a:t>
            </a:r>
          </a:p>
          <a:p>
            <a:r>
              <a:rPr lang="en-GB" dirty="0"/>
              <a:t>Planning: sometimes other order reasonable (flying somewhere: plan flight, then how to get to airport)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260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REAP: seminar topic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111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cs typeface="Times New Roman"/>
              </a:rPr>
              <a:t>E.g., fix flat tire, get back on the road</a:t>
            </a:r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022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Acting with an operational model as given in first section</a:t>
            </a:r>
          </a:p>
          <a:p>
            <a:r>
              <a:rPr lang="en-GB" dirty="0"/>
              <a:t>E.g., act out next tasks of several Run-Lookahead instances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754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Instances() = </a:t>
            </a:r>
            <a:r>
              <a:rPr lang="en-GB" dirty="0"/>
              <a:t>set of instances of methods in M whose pre-conditions hold in </a:t>
            </a:r>
            <a:r>
              <a:rPr lang="el-GR" dirty="0"/>
              <a:t>ξ </a:t>
            </a:r>
            <a:r>
              <a:rPr lang="en-GB" dirty="0"/>
              <a:t>and whose role matches the task or event </a:t>
            </a:r>
            <a:r>
              <a:rPr lang="el-GR" dirty="0"/>
              <a:t>τ.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875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Retry</a:t>
            </a:r>
          </a:p>
        </p:txBody>
      </p:sp>
    </p:spTree>
    <p:extLst>
      <p:ext uri="{BB962C8B-B14F-4D97-AF65-F5344CB8AC3E}">
        <p14:creationId xmlns:p14="http://schemas.microsoft.com/office/powerpoint/2010/main" val="1482903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205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achieve as a task + method to handle task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710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HTN ➝ seminar topic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337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663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68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402" y="196200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8402" y="3240000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33" name="Linie">
            <a:extLst>
              <a:ext uri="{FF2B5EF4-FFF2-40B4-BE49-F238E27FC236}">
                <a16:creationId xmlns:a16="http://schemas.microsoft.com/office/drawing/2014/main" id="{8ACF9709-FDEF-994C-B10A-21B8BF8EFD73}"/>
              </a:ext>
            </a:extLst>
          </p:cNvPr>
          <p:cNvSpPr/>
          <p:nvPr/>
        </p:nvSpPr>
        <p:spPr>
          <a:xfrm>
            <a:off x="0" y="5642640"/>
            <a:ext cx="12191301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57" name="Türmchen">
            <a:extLst>
              <a:ext uri="{FF2B5EF4-FFF2-40B4-BE49-F238E27FC236}">
                <a16:creationId xmlns:a16="http://schemas.microsoft.com/office/drawing/2014/main" id="{C2786F34-A14B-7149-A1A4-26264A5B322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87276" y="1035715"/>
            <a:ext cx="3504724" cy="4606925"/>
            <a:chOff x="3550" y="652"/>
            <a:chExt cx="2210" cy="2902"/>
          </a:xfrm>
        </p:grpSpPr>
        <p:sp>
          <p:nvSpPr>
            <p:cNvPr id="58" name="Glocken">
              <a:extLst>
                <a:ext uri="{FF2B5EF4-FFF2-40B4-BE49-F238E27FC236}">
                  <a16:creationId xmlns:a16="http://schemas.microsoft.com/office/drawing/2014/main" id="{897961CD-E1C4-4F4A-AA14-A9A0813CD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4D89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9" name="Glocken innen">
              <a:extLst>
                <a:ext uri="{FF2B5EF4-FFF2-40B4-BE49-F238E27FC236}">
                  <a16:creationId xmlns:a16="http://schemas.microsoft.com/office/drawing/2014/main" id="{C8B100EB-0FE2-5448-BA66-AA7E5BDD4A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3278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60" name="Türmchen">
              <a:extLst>
                <a:ext uri="{FF2B5EF4-FFF2-40B4-BE49-F238E27FC236}">
                  <a16:creationId xmlns:a16="http://schemas.microsoft.com/office/drawing/2014/main" id="{EF9E2494-27ED-FD47-AA47-B55DC5A659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61" name="Linien">
              <a:extLst>
                <a:ext uri="{FF2B5EF4-FFF2-40B4-BE49-F238E27FC236}">
                  <a16:creationId xmlns:a16="http://schemas.microsoft.com/office/drawing/2014/main" id="{275F8786-5C13-354C-B4A7-47655C5ED3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grpSp>
        <p:nvGrpSpPr>
          <p:cNvPr id="73" name="Regieanweisungen">
            <a:extLst>
              <a:ext uri="{FF2B5EF4-FFF2-40B4-BE49-F238E27FC236}">
                <a16:creationId xmlns:a16="http://schemas.microsoft.com/office/drawing/2014/main" id="{3A23A438-E371-914B-A807-0E0A5D9BA265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74" name="Linie">
              <a:extLst>
                <a:ext uri="{FF2B5EF4-FFF2-40B4-BE49-F238E27FC236}">
                  <a16:creationId xmlns:a16="http://schemas.microsoft.com/office/drawing/2014/main" id="{66A7282E-E6D2-A84D-9891-C685DDBC1096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Linie">
              <a:extLst>
                <a:ext uri="{FF2B5EF4-FFF2-40B4-BE49-F238E27FC236}">
                  <a16:creationId xmlns:a16="http://schemas.microsoft.com/office/drawing/2014/main" id="{C0DABCCF-2814-584B-9A9E-F2A36D2C3090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Linie">
              <a:extLst>
                <a:ext uri="{FF2B5EF4-FFF2-40B4-BE49-F238E27FC236}">
                  <a16:creationId xmlns:a16="http://schemas.microsoft.com/office/drawing/2014/main" id="{D3629D8F-6C40-8248-8619-674EAE2CCB08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Linie">
              <a:extLst>
                <a:ext uri="{FF2B5EF4-FFF2-40B4-BE49-F238E27FC236}">
                  <a16:creationId xmlns:a16="http://schemas.microsoft.com/office/drawing/2014/main" id="{C9DB8BEB-F5D8-154B-AB88-ABE9BF30F8E6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Linie">
              <a:extLst>
                <a:ext uri="{FF2B5EF4-FFF2-40B4-BE49-F238E27FC236}">
                  <a16:creationId xmlns:a16="http://schemas.microsoft.com/office/drawing/2014/main" id="{D16B4BFE-487A-344D-913F-8E929692C6C2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Linie">
              <a:extLst>
                <a:ext uri="{FF2B5EF4-FFF2-40B4-BE49-F238E27FC236}">
                  <a16:creationId xmlns:a16="http://schemas.microsoft.com/office/drawing/2014/main" id="{905B7DD5-57E2-DC4E-9121-9ECBF0008D7C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Linie">
              <a:extLst>
                <a:ext uri="{FF2B5EF4-FFF2-40B4-BE49-F238E27FC236}">
                  <a16:creationId xmlns:a16="http://schemas.microsoft.com/office/drawing/2014/main" id="{9B3ECF95-13DB-9D42-BAFD-31ABD4373FDA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Linie">
              <a:extLst>
                <a:ext uri="{FF2B5EF4-FFF2-40B4-BE49-F238E27FC236}">
                  <a16:creationId xmlns:a16="http://schemas.microsoft.com/office/drawing/2014/main" id="{6F8DE9E6-D343-104B-9839-5629A47B601A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nie">
              <a:extLst>
                <a:ext uri="{FF2B5EF4-FFF2-40B4-BE49-F238E27FC236}">
                  <a16:creationId xmlns:a16="http://schemas.microsoft.com/office/drawing/2014/main" id="{6249EA10-9AD9-5546-9E11-04B977DD959F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nie">
              <a:extLst>
                <a:ext uri="{FF2B5EF4-FFF2-40B4-BE49-F238E27FC236}">
                  <a16:creationId xmlns:a16="http://schemas.microsoft.com/office/drawing/2014/main" id="{BBE723E7-4F58-1641-9D96-3E75670DF995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livng.knowledge">
            <a:extLst>
              <a:ext uri="{FF2B5EF4-FFF2-40B4-BE49-F238E27FC236}">
                <a16:creationId xmlns:a16="http://schemas.microsoft.com/office/drawing/2014/main" id="{B047EBDB-25E0-3349-8C4B-88673F3FCF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pic>
        <p:nvPicPr>
          <p:cNvPr id="4" name="Grafik 1">
            <a:extLst>
              <a:ext uri="{FF2B5EF4-FFF2-40B4-BE49-F238E27FC236}">
                <a16:creationId xmlns:a16="http://schemas.microsoft.com/office/drawing/2014/main" id="{EF30B318-F6E7-ED2A-610E-2E91ECB55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312" y="276642"/>
            <a:ext cx="2909931" cy="81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47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  <p15:guide id="13" orient="horz" pos="1236" userDrawn="1">
          <p15:clr>
            <a:srgbClr val="FBAE40"/>
          </p15:clr>
        </p15:guide>
        <p15:guide id="14" orient="horz" pos="2040" userDrawn="1">
          <p15:clr>
            <a:srgbClr val="FBAE40"/>
          </p15:clr>
        </p15:guide>
        <p15:guide id="15" pos="301" userDrawn="1">
          <p15:clr>
            <a:srgbClr val="FBAE40"/>
          </p15:clr>
        </p15:guide>
        <p15:guide id="16" pos="737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826" y="2615519"/>
            <a:ext cx="5572334" cy="3290393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7843" y="2615519"/>
            <a:ext cx="5573833" cy="3290393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E951C31-C6BD-824C-BF6E-8C71F39EAA7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9624" y="1666800"/>
            <a:ext cx="5574533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770AB22-F3E9-294E-99D4-9AB1D452A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840" y="1666800"/>
            <a:ext cx="5573834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7C6A65A7-1CBA-0D4F-B9D8-6D61E7871B6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B6433E5C-9FED-DA4C-8DE8-B99B9F3001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AFD26347-1A0A-784C-8CCF-ACBD59383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Linie">
            <a:extLst>
              <a:ext uri="{FF2B5EF4-FFF2-40B4-BE49-F238E27FC236}">
                <a16:creationId xmlns:a16="http://schemas.microsoft.com/office/drawing/2014/main" id="{5D1988EE-945D-DC4D-B6FF-84072DB78E01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380907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E86D8077-4372-5146-B398-83C688228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D1D1C23-05DC-0441-B5B6-BAAFF83BB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A2DC22DA-6370-FE48-9C40-D6A00D459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Linie">
            <a:extLst>
              <a:ext uri="{FF2B5EF4-FFF2-40B4-BE49-F238E27FC236}">
                <a16:creationId xmlns:a16="http://schemas.microsoft.com/office/drawing/2014/main" id="{9885FC69-7E8B-8346-A374-037CEFCE3D22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1449972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  <p15:guide id="16" orient="horz" pos="1463" userDrawn="1">
          <p15:clr>
            <a:srgbClr val="FBAE40"/>
          </p15:clr>
        </p15:guide>
        <p15:guide id="17" orient="horz" pos="3618" userDrawn="1">
          <p15:clr>
            <a:srgbClr val="FBAE40"/>
          </p15:clr>
        </p15:guide>
        <p15:guide id="18" orient="horz" pos="851" userDrawn="1">
          <p15:clr>
            <a:srgbClr val="FBAE40"/>
          </p15:clr>
        </p15:guide>
        <p15:guide id="19" pos="301" userDrawn="1">
          <p15:clr>
            <a:srgbClr val="FBAE40"/>
          </p15:clr>
        </p15:guide>
        <p15:guide id="20" pos="737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F6EC800-7BF9-D54E-995A-94C9F9BAD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E503AAE-E423-DB45-AD86-48BA80EA3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952AEFA-84D8-9443-9CEB-F8F56C994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Linie">
            <a:extLst>
              <a:ext uri="{FF2B5EF4-FFF2-40B4-BE49-F238E27FC236}">
                <a16:creationId xmlns:a16="http://schemas.microsoft.com/office/drawing/2014/main" id="{9EE9B35D-3696-2543-AF9A-6BB5766D66BB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385121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11" orient="horz" pos="1463" userDrawn="1">
          <p15:clr>
            <a:srgbClr val="FBAE40"/>
          </p15:clr>
        </p15:guide>
        <p15:guide id="12" orient="horz" pos="3618" userDrawn="1">
          <p15:clr>
            <a:srgbClr val="FBAE40"/>
          </p15:clr>
        </p15:guide>
        <p15:guide id="13" orient="horz" pos="851" userDrawn="1">
          <p15:clr>
            <a:srgbClr val="FBAE40"/>
          </p15:clr>
        </p15:guide>
        <p15:guide id="14" pos="301" userDrawn="1">
          <p15:clr>
            <a:srgbClr val="FBAE40"/>
          </p15:clr>
        </p15:guide>
        <p15:guide id="15" pos="737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anz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995DF37-38DF-074D-8192-E1A584FD7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E1DC7D-227B-E4B8-B03E-633258849192}"/>
              </a:ext>
            </a:extLst>
          </p:cNvPr>
          <p:cNvSpPr/>
          <p:nvPr/>
        </p:nvSpPr>
        <p:spPr>
          <a:xfrm>
            <a:off x="268941" y="228600"/>
            <a:ext cx="2277035" cy="5378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8522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11" orient="horz" pos="1463" userDrawn="1">
          <p15:clr>
            <a:srgbClr val="FBAE40"/>
          </p15:clr>
        </p15:guide>
        <p15:guide id="12" orient="horz" pos="3618" userDrawn="1">
          <p15:clr>
            <a:srgbClr val="FBAE40"/>
          </p15:clr>
        </p15:guide>
        <p15:guide id="13" orient="horz" pos="851" userDrawn="1">
          <p15:clr>
            <a:srgbClr val="FBAE40"/>
          </p15:clr>
        </p15:guide>
        <p15:guide id="14" pos="301" userDrawn="1">
          <p15:clr>
            <a:srgbClr val="FBAE40"/>
          </p15:clr>
        </p15:guide>
        <p15:guide id="15" pos="737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0412" y="1019190"/>
            <a:ext cx="5494742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  <a:br>
              <a:rPr lang="de-DE" dirty="0"/>
            </a:br>
            <a:r>
              <a:rPr lang="de-DE" dirty="0"/>
              <a:t>über zwei Zeilen</a:t>
            </a:r>
          </a:p>
        </p:txBody>
      </p:sp>
      <p:sp>
        <p:nvSpPr>
          <p:cNvPr id="6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9625" y="2369580"/>
            <a:ext cx="5494742" cy="3373994"/>
          </a:xfrm>
        </p:spPr>
        <p:txBody>
          <a:bodyPr vert="horz"/>
          <a:lstStyle>
            <a:lvl1pPr>
              <a:defRPr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6313152" y="1512000"/>
            <a:ext cx="5518523" cy="3028680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1199"/>
            </a:lvl1pPr>
          </a:lstStyle>
          <a:p>
            <a:r>
              <a:rPr lang="de-DE" dirty="0"/>
              <a:t>Platzhalter für ein Bild (Format: 4:3)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13" name="Vertikaler Textplatzhalter 2"/>
          <p:cNvSpPr>
            <a:spLocks noGrp="1"/>
          </p:cNvSpPr>
          <p:nvPr>
            <p:ph type="body" orient="vert" idx="14" hasCustomPrompt="1"/>
          </p:nvPr>
        </p:nvSpPr>
        <p:spPr>
          <a:xfrm>
            <a:off x="6313152" y="4680002"/>
            <a:ext cx="5518726" cy="1063575"/>
          </a:xfrm>
        </p:spPr>
        <p:txBody>
          <a:bodyPr vert="horz"/>
          <a:lstStyle>
            <a:lvl1pPr marL="0" indent="0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2pPr>
            <a:lvl3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3pPr>
            <a:lvl4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4pPr>
            <a:lvl5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5pPr>
            <a:lvl6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6pPr>
            <a:lvl7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7pPr>
            <a:lvl8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8pPr>
            <a:lvl9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9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C6D58E90-194C-274B-8399-616475266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9644BF75-828E-C94C-A7AA-0D73825FE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42F02FE4-B132-6944-915C-2BF6E9BC0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Linie">
            <a:extLst>
              <a:ext uri="{FF2B5EF4-FFF2-40B4-BE49-F238E27FC236}">
                <a16:creationId xmlns:a16="http://schemas.microsoft.com/office/drawing/2014/main" id="{139920B9-F07E-8246-B59F-A38AA9EC7E83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2853597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  <p15:guide id="16" orient="horz" pos="3618" userDrawn="1">
          <p15:clr>
            <a:srgbClr val="FBAE40"/>
          </p15:clr>
        </p15:guide>
        <p15:guide id="17" orient="horz" pos="851" userDrawn="1">
          <p15:clr>
            <a:srgbClr val="FBAE40"/>
          </p15:clr>
        </p15:guide>
        <p15:guide id="18" orient="horz" pos="1781" userDrawn="1">
          <p15:clr>
            <a:srgbClr val="FBAE40"/>
          </p15:clr>
        </p15:guide>
        <p15:guide id="19" pos="301" userDrawn="1">
          <p15:clr>
            <a:srgbClr val="FBAE40"/>
          </p15:clr>
        </p15:guide>
        <p15:guide id="20" pos="737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25" y="1709741"/>
            <a:ext cx="10987826" cy="2852737"/>
          </a:xfrm>
        </p:spPr>
        <p:txBody>
          <a:bodyPr anchor="b"/>
          <a:lstStyle>
            <a:lvl1pPr>
              <a:defRPr sz="599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625" y="4589466"/>
            <a:ext cx="10987826" cy="1316447"/>
          </a:xfrm>
        </p:spPr>
        <p:txBody>
          <a:bodyPr/>
          <a:lstStyle>
            <a:lvl1pPr marL="0" indent="0">
              <a:buNone/>
              <a:defRPr sz="2398">
                <a:solidFill>
                  <a:schemeClr val="tx1"/>
                </a:solidFill>
              </a:defRPr>
            </a:lvl1pPr>
            <a:lvl2pPr marL="456743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3486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0228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1826971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283714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2740457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197200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3653942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D08DBF21-BE4C-BC4D-82F0-6FB7937925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F00B39BD-4F22-0941-BFB8-4356F415DF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8D7BF1C4-105C-CF45-9C87-83CAFBF72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Linie">
            <a:extLst>
              <a:ext uri="{FF2B5EF4-FFF2-40B4-BE49-F238E27FC236}">
                <a16:creationId xmlns:a16="http://schemas.microsoft.com/office/drawing/2014/main" id="{D8637B26-F5B6-5C41-822F-05994CF18C64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125213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5" name="Regieanweisungen">
            <a:extLst>
              <a:ext uri="{FF2B5EF4-FFF2-40B4-BE49-F238E27FC236}">
                <a16:creationId xmlns:a16="http://schemas.microsoft.com/office/drawing/2014/main" id="{ED9FFC58-AD21-3E47-B1A8-93EE29275526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26" name="Linie">
              <a:extLst>
                <a:ext uri="{FF2B5EF4-FFF2-40B4-BE49-F238E27FC236}">
                  <a16:creationId xmlns:a16="http://schemas.microsoft.com/office/drawing/2014/main" id="{B64ED526-E274-3147-A2AF-D81E318BDC76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nie">
              <a:extLst>
                <a:ext uri="{FF2B5EF4-FFF2-40B4-BE49-F238E27FC236}">
                  <a16:creationId xmlns:a16="http://schemas.microsoft.com/office/drawing/2014/main" id="{635028BA-7335-574C-8E83-D802863F7E9D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nie">
              <a:extLst>
                <a:ext uri="{FF2B5EF4-FFF2-40B4-BE49-F238E27FC236}">
                  <a16:creationId xmlns:a16="http://schemas.microsoft.com/office/drawing/2014/main" id="{21CD66BF-E308-3F4B-895B-FAA7C5FE3ECF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nie">
              <a:extLst>
                <a:ext uri="{FF2B5EF4-FFF2-40B4-BE49-F238E27FC236}">
                  <a16:creationId xmlns:a16="http://schemas.microsoft.com/office/drawing/2014/main" id="{A699C338-927B-4942-9427-6060000D99F3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Linie">
              <a:extLst>
                <a:ext uri="{FF2B5EF4-FFF2-40B4-BE49-F238E27FC236}">
                  <a16:creationId xmlns:a16="http://schemas.microsoft.com/office/drawing/2014/main" id="{F475D903-336D-8E48-916C-726044DBD829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>
              <a:extLst>
                <a:ext uri="{FF2B5EF4-FFF2-40B4-BE49-F238E27FC236}">
                  <a16:creationId xmlns:a16="http://schemas.microsoft.com/office/drawing/2014/main" id="{F8683604-57DF-764E-800E-48A3E945DA0E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>
              <a:extLst>
                <a:ext uri="{FF2B5EF4-FFF2-40B4-BE49-F238E27FC236}">
                  <a16:creationId xmlns:a16="http://schemas.microsoft.com/office/drawing/2014/main" id="{616A30C2-8E95-384D-8B79-BA59DD2978B0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>
              <a:extLst>
                <a:ext uri="{FF2B5EF4-FFF2-40B4-BE49-F238E27FC236}">
                  <a16:creationId xmlns:a16="http://schemas.microsoft.com/office/drawing/2014/main" id="{65786F69-7926-CA45-84BD-1AAD5F33CF1B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>
              <a:extLst>
                <a:ext uri="{FF2B5EF4-FFF2-40B4-BE49-F238E27FC236}">
                  <a16:creationId xmlns:a16="http://schemas.microsoft.com/office/drawing/2014/main" id="{2CB29A9F-189F-B844-9FE4-D2371E12A0C9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B9F47B3E-58E2-BF45-AA62-F5377549D8EC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BB22276-F35F-A440-A378-D70B6EA72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4209" y="304199"/>
            <a:ext cx="2089425" cy="1045801"/>
          </a:xfrm>
          <a:prstGeom prst="rect">
            <a:avLst/>
          </a:prstGeom>
        </p:spPr>
      </p:pic>
      <p:sp>
        <p:nvSpPr>
          <p:cNvPr id="22" name="livng.knowledge">
            <a:extLst>
              <a:ext uri="{FF2B5EF4-FFF2-40B4-BE49-F238E27FC236}">
                <a16:creationId xmlns:a16="http://schemas.microsoft.com/office/drawing/2014/main" id="{6FCE89AB-3140-D748-8FFB-2BE1ED68AD4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pic>
        <p:nvPicPr>
          <p:cNvPr id="4" name="Grafik 1">
            <a:extLst>
              <a:ext uri="{FF2B5EF4-FFF2-40B4-BE49-F238E27FC236}">
                <a16:creationId xmlns:a16="http://schemas.microsoft.com/office/drawing/2014/main" id="{4FF0C5A2-C4EB-F182-2EE2-80EFF8809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1312" y="276642"/>
            <a:ext cx="2909931" cy="81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43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9" orient="horz" pos="1236" userDrawn="1">
          <p15:clr>
            <a:srgbClr val="FBAE40"/>
          </p15:clr>
        </p15:guide>
        <p15:guide id="10" orient="horz" pos="2040" userDrawn="1">
          <p15:clr>
            <a:srgbClr val="FBAE40"/>
          </p15:clr>
        </p15:guide>
        <p15:guide id="11" pos="301" userDrawn="1">
          <p15:clr>
            <a:srgbClr val="FBAE40"/>
          </p15:clr>
        </p15:guide>
        <p15:guide id="12" pos="737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5" name="Regieanweisungen">
            <a:extLst>
              <a:ext uri="{FF2B5EF4-FFF2-40B4-BE49-F238E27FC236}">
                <a16:creationId xmlns:a16="http://schemas.microsoft.com/office/drawing/2014/main" id="{ED9FFC58-AD21-3E47-B1A8-93EE29275526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26" name="Linie">
              <a:extLst>
                <a:ext uri="{FF2B5EF4-FFF2-40B4-BE49-F238E27FC236}">
                  <a16:creationId xmlns:a16="http://schemas.microsoft.com/office/drawing/2014/main" id="{B64ED526-E274-3147-A2AF-D81E318BDC76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nie">
              <a:extLst>
                <a:ext uri="{FF2B5EF4-FFF2-40B4-BE49-F238E27FC236}">
                  <a16:creationId xmlns:a16="http://schemas.microsoft.com/office/drawing/2014/main" id="{635028BA-7335-574C-8E83-D802863F7E9D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nie">
              <a:extLst>
                <a:ext uri="{FF2B5EF4-FFF2-40B4-BE49-F238E27FC236}">
                  <a16:creationId xmlns:a16="http://schemas.microsoft.com/office/drawing/2014/main" id="{21CD66BF-E308-3F4B-895B-FAA7C5FE3ECF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nie">
              <a:extLst>
                <a:ext uri="{FF2B5EF4-FFF2-40B4-BE49-F238E27FC236}">
                  <a16:creationId xmlns:a16="http://schemas.microsoft.com/office/drawing/2014/main" id="{A699C338-927B-4942-9427-6060000D99F3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Linie">
              <a:extLst>
                <a:ext uri="{FF2B5EF4-FFF2-40B4-BE49-F238E27FC236}">
                  <a16:creationId xmlns:a16="http://schemas.microsoft.com/office/drawing/2014/main" id="{F475D903-336D-8E48-916C-726044DBD829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>
              <a:extLst>
                <a:ext uri="{FF2B5EF4-FFF2-40B4-BE49-F238E27FC236}">
                  <a16:creationId xmlns:a16="http://schemas.microsoft.com/office/drawing/2014/main" id="{F8683604-57DF-764E-800E-48A3E945DA0E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>
              <a:extLst>
                <a:ext uri="{FF2B5EF4-FFF2-40B4-BE49-F238E27FC236}">
                  <a16:creationId xmlns:a16="http://schemas.microsoft.com/office/drawing/2014/main" id="{616A30C2-8E95-384D-8B79-BA59DD2978B0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>
              <a:extLst>
                <a:ext uri="{FF2B5EF4-FFF2-40B4-BE49-F238E27FC236}">
                  <a16:creationId xmlns:a16="http://schemas.microsoft.com/office/drawing/2014/main" id="{65786F69-7926-CA45-84BD-1AAD5F33CF1B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>
              <a:extLst>
                <a:ext uri="{FF2B5EF4-FFF2-40B4-BE49-F238E27FC236}">
                  <a16:creationId xmlns:a16="http://schemas.microsoft.com/office/drawing/2014/main" id="{2CB29A9F-189F-B844-9FE4-D2371E12A0C9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B9F47B3E-58E2-BF45-AA62-F5377549D8EC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livng.knowledge">
            <a:extLst>
              <a:ext uri="{FF2B5EF4-FFF2-40B4-BE49-F238E27FC236}">
                <a16:creationId xmlns:a16="http://schemas.microsoft.com/office/drawing/2014/main" id="{6FCE89AB-3140-D748-8FFB-2BE1ED68AD4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pic>
        <p:nvPicPr>
          <p:cNvPr id="4" name="Grafik 1">
            <a:extLst>
              <a:ext uri="{FF2B5EF4-FFF2-40B4-BE49-F238E27FC236}">
                <a16:creationId xmlns:a16="http://schemas.microsoft.com/office/drawing/2014/main" id="{166DFA8A-0A60-6E57-3E6D-1B298569B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312" y="276642"/>
            <a:ext cx="2909931" cy="81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53851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>
          <p15:clr>
            <a:srgbClr val="FBAE40"/>
          </p15:clr>
        </p15:guide>
        <p15:guide id="6" orient="horz" pos="2040">
          <p15:clr>
            <a:srgbClr val="FBAE40"/>
          </p15:clr>
        </p15:guide>
        <p15:guide id="7" pos="301">
          <p15:clr>
            <a:srgbClr val="FBAE40"/>
          </p15:clr>
        </p15:guide>
        <p15:guide id="8" pos="737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lau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äche"/>
          <p:cNvSpPr/>
          <p:nvPr/>
        </p:nvSpPr>
        <p:spPr>
          <a:xfrm>
            <a:off x="0" y="0"/>
            <a:ext cx="121920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15" name="Türmchen"/>
          <p:cNvGrpSpPr>
            <a:grpSpLocks noChangeAspect="1"/>
          </p:cNvGrpSpPr>
          <p:nvPr/>
        </p:nvGrpSpPr>
        <p:grpSpPr bwMode="auto">
          <a:xfrm>
            <a:off x="7513324" y="1035716"/>
            <a:ext cx="4677833" cy="4606925"/>
            <a:chOff x="3550" y="652"/>
            <a:chExt cx="2210" cy="2902"/>
          </a:xfrm>
        </p:grpSpPr>
        <p:sp>
          <p:nvSpPr>
            <p:cNvPr id="16" name="Glocken"/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ABC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0" name="Glocken innen"/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679A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4" name="Türmchen"/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5" name="Linien"/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000" y="1962150"/>
            <a:ext cx="8544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0000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480000" y="304199"/>
            <a:ext cx="36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5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6" name="Fläche">
            <a:extLst>
              <a:ext uri="{FF2B5EF4-FFF2-40B4-BE49-F238E27FC236}">
                <a16:creationId xmlns:a16="http://schemas.microsoft.com/office/drawing/2014/main" id="{A0C1A4B1-F77B-CE43-BDE2-3A29F198B73A}"/>
              </a:ext>
            </a:extLst>
          </p:cNvPr>
          <p:cNvSpPr/>
          <p:nvPr/>
        </p:nvSpPr>
        <p:spPr>
          <a:xfrm>
            <a:off x="0" y="0"/>
            <a:ext cx="121920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27" name="Linie">
            <a:extLst>
              <a:ext uri="{FF2B5EF4-FFF2-40B4-BE49-F238E27FC236}">
                <a16:creationId xmlns:a16="http://schemas.microsoft.com/office/drawing/2014/main" id="{004499F2-1FF9-CC44-99DB-D9FE23B62C2B}"/>
              </a:ext>
            </a:extLst>
          </p:cNvPr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51" name="Türmchen">
            <a:extLst>
              <a:ext uri="{FF2B5EF4-FFF2-40B4-BE49-F238E27FC236}">
                <a16:creationId xmlns:a16="http://schemas.microsoft.com/office/drawing/2014/main" id="{CC994A96-87B1-FE4C-AC7E-79256B8AA1F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87276" y="1035715"/>
            <a:ext cx="3504724" cy="4606925"/>
            <a:chOff x="3550" y="652"/>
            <a:chExt cx="2210" cy="2902"/>
          </a:xfrm>
        </p:grpSpPr>
        <p:sp>
          <p:nvSpPr>
            <p:cNvPr id="52" name="Glocken">
              <a:extLst>
                <a:ext uri="{FF2B5EF4-FFF2-40B4-BE49-F238E27FC236}">
                  <a16:creationId xmlns:a16="http://schemas.microsoft.com/office/drawing/2014/main" id="{E325FA85-F261-8844-B4AC-72DA27F184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ABC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3" name="Glocken innen">
              <a:extLst>
                <a:ext uri="{FF2B5EF4-FFF2-40B4-BE49-F238E27FC236}">
                  <a16:creationId xmlns:a16="http://schemas.microsoft.com/office/drawing/2014/main" id="{F9788BDF-D72D-4942-828D-954B33880A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679A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5" name="Türmchen">
              <a:extLst>
                <a:ext uri="{FF2B5EF4-FFF2-40B4-BE49-F238E27FC236}">
                  <a16:creationId xmlns:a16="http://schemas.microsoft.com/office/drawing/2014/main" id="{1663F8F8-D044-1F4B-978F-47C077DB99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6" name="Linien">
              <a:extLst>
                <a:ext uri="{FF2B5EF4-FFF2-40B4-BE49-F238E27FC236}">
                  <a16:creationId xmlns:a16="http://schemas.microsoft.com/office/drawing/2014/main" id="{B0D2A84D-FA8B-8243-AFF2-1AA693CB60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sp>
        <p:nvSpPr>
          <p:cNvPr id="60" name="Titel 1">
            <a:extLst>
              <a:ext uri="{FF2B5EF4-FFF2-40B4-BE49-F238E27FC236}">
                <a16:creationId xmlns:a16="http://schemas.microsoft.com/office/drawing/2014/main" id="{F6CCE017-8073-FA4E-BA50-DC2F3CC044E3}"/>
              </a:ext>
            </a:extLst>
          </p:cNvPr>
          <p:cNvSpPr txBox="1">
            <a:spLocks/>
          </p:cNvSpPr>
          <p:nvPr/>
        </p:nvSpPr>
        <p:spPr>
          <a:xfrm>
            <a:off x="359625" y="2114550"/>
            <a:ext cx="8544000" cy="12763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3596" dirty="0"/>
              <a:t>Titel der Präsentation auf zwei Zeilen einfügen</a:t>
            </a:r>
          </a:p>
        </p:txBody>
      </p:sp>
      <p:sp>
        <p:nvSpPr>
          <p:cNvPr id="61" name="Untertitel 2">
            <a:extLst>
              <a:ext uri="{FF2B5EF4-FFF2-40B4-BE49-F238E27FC236}">
                <a16:creationId xmlns:a16="http://schemas.microsoft.com/office/drawing/2014/main" id="{5B42F7DF-CD0C-C748-89A7-998A99D3B063}"/>
              </a:ext>
            </a:extLst>
          </p:cNvPr>
          <p:cNvSpPr txBox="1">
            <a:spLocks/>
          </p:cNvSpPr>
          <p:nvPr/>
        </p:nvSpPr>
        <p:spPr>
          <a:xfrm>
            <a:off x="359625" y="3390901"/>
            <a:ext cx="8544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de-DE" sz="18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GB" sz="1798"/>
              <a:t>Untertitel bzw. Kurzbeschreibung der Präsentation</a:t>
            </a:r>
            <a:br>
              <a:rPr lang="en-GB" sz="1798"/>
            </a:br>
            <a:r>
              <a:rPr lang="en-GB" sz="1798"/>
              <a:t>Name: der Referentin / des Referenten</a:t>
            </a:r>
            <a:endParaRPr lang="en-GB" sz="1798" dirty="0"/>
          </a:p>
        </p:txBody>
      </p:sp>
      <p:grpSp>
        <p:nvGrpSpPr>
          <p:cNvPr id="62" name="Regieanweisungen">
            <a:extLst>
              <a:ext uri="{FF2B5EF4-FFF2-40B4-BE49-F238E27FC236}">
                <a16:creationId xmlns:a16="http://schemas.microsoft.com/office/drawing/2014/main" id="{C368D8F1-E7A9-554E-9B0E-05F32F9FAD2A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63" name="Linie">
              <a:extLst>
                <a:ext uri="{FF2B5EF4-FFF2-40B4-BE49-F238E27FC236}">
                  <a16:creationId xmlns:a16="http://schemas.microsoft.com/office/drawing/2014/main" id="{CDBB0B1F-B071-A845-B192-682917954BF8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Linie">
              <a:extLst>
                <a:ext uri="{FF2B5EF4-FFF2-40B4-BE49-F238E27FC236}">
                  <a16:creationId xmlns:a16="http://schemas.microsoft.com/office/drawing/2014/main" id="{59954D6D-0B9C-AD44-9DDB-2550636C8703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Linie">
              <a:extLst>
                <a:ext uri="{FF2B5EF4-FFF2-40B4-BE49-F238E27FC236}">
                  <a16:creationId xmlns:a16="http://schemas.microsoft.com/office/drawing/2014/main" id="{914DE49F-EC57-2E43-AB89-FC5181C10FC2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Linie">
              <a:extLst>
                <a:ext uri="{FF2B5EF4-FFF2-40B4-BE49-F238E27FC236}">
                  <a16:creationId xmlns:a16="http://schemas.microsoft.com/office/drawing/2014/main" id="{7623077E-5FB6-4745-AFCB-96D80DF5C511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Linie">
              <a:extLst>
                <a:ext uri="{FF2B5EF4-FFF2-40B4-BE49-F238E27FC236}">
                  <a16:creationId xmlns:a16="http://schemas.microsoft.com/office/drawing/2014/main" id="{1F795CCA-E55C-9145-AF7B-409B01D54D45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Linie">
              <a:extLst>
                <a:ext uri="{FF2B5EF4-FFF2-40B4-BE49-F238E27FC236}">
                  <a16:creationId xmlns:a16="http://schemas.microsoft.com/office/drawing/2014/main" id="{97ACCA39-5369-2345-87C2-8BB0B10BF45A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Linie">
              <a:extLst>
                <a:ext uri="{FF2B5EF4-FFF2-40B4-BE49-F238E27FC236}">
                  <a16:creationId xmlns:a16="http://schemas.microsoft.com/office/drawing/2014/main" id="{81AE122C-4994-C147-AB0C-30343C0CDA31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Linie">
              <a:extLst>
                <a:ext uri="{FF2B5EF4-FFF2-40B4-BE49-F238E27FC236}">
                  <a16:creationId xmlns:a16="http://schemas.microsoft.com/office/drawing/2014/main" id="{927ABC02-A893-CA4C-A49C-DD10F440037F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Linie">
              <a:extLst>
                <a:ext uri="{FF2B5EF4-FFF2-40B4-BE49-F238E27FC236}">
                  <a16:creationId xmlns:a16="http://schemas.microsoft.com/office/drawing/2014/main" id="{510ABDD7-8E89-8F47-80F0-4C3AABCBBE0E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Linie">
              <a:extLst>
                <a:ext uri="{FF2B5EF4-FFF2-40B4-BE49-F238E27FC236}">
                  <a16:creationId xmlns:a16="http://schemas.microsoft.com/office/drawing/2014/main" id="{F789BD69-DEB7-444C-9201-C59C4B90395B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livng.knowledge">
            <a:extLst>
              <a:ext uri="{FF2B5EF4-FFF2-40B4-BE49-F238E27FC236}">
                <a16:creationId xmlns:a16="http://schemas.microsoft.com/office/drawing/2014/main" id="{47F7FB0D-7814-7142-AFBE-7A75ED0F012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pic>
        <p:nvPicPr>
          <p:cNvPr id="4" name="Grafik 21">
            <a:extLst>
              <a:ext uri="{FF2B5EF4-FFF2-40B4-BE49-F238E27FC236}">
                <a16:creationId xmlns:a16="http://schemas.microsoft.com/office/drawing/2014/main" id="{E5A42739-E9FA-3CC1-4EF3-0BB95C726C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8775" y="293869"/>
            <a:ext cx="2880000" cy="78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8952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  <p15:guide id="13" orient="horz" pos="1236" userDrawn="1">
          <p15:clr>
            <a:srgbClr val="FBAE40"/>
          </p15:clr>
        </p15:guide>
        <p15:guide id="14" orient="horz" pos="2040" userDrawn="1">
          <p15:clr>
            <a:srgbClr val="FBAE40"/>
          </p15:clr>
        </p15:guide>
        <p15:guide id="15" pos="301" userDrawn="1">
          <p15:clr>
            <a:srgbClr val="FBAE40"/>
          </p15:clr>
        </p15:guide>
        <p15:guide id="16" pos="737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 mit Typoe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402" y="196200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8402" y="3240000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831638" y="6069200"/>
            <a:ext cx="456036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4" name="Regieanweisungen">
            <a:extLst>
              <a:ext uri="{FF2B5EF4-FFF2-40B4-BE49-F238E27FC236}">
                <a16:creationId xmlns:a16="http://schemas.microsoft.com/office/drawing/2014/main" id="{00ECBAA0-F64D-E642-91EE-7FD796756364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1258B1E1-19E8-F942-B303-89FEFD11BF6A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6BA3BDCF-D183-B04A-AEA5-AC77C96A4AA2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>
              <a:extLst>
                <a:ext uri="{FF2B5EF4-FFF2-40B4-BE49-F238E27FC236}">
                  <a16:creationId xmlns:a16="http://schemas.microsoft.com/office/drawing/2014/main" id="{DFA2E6C8-7CCA-954B-8D5D-A533B5DBF0A9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5196E3F3-8648-3B4B-ABB0-4977CF50F9A3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>
              <a:extLst>
                <a:ext uri="{FF2B5EF4-FFF2-40B4-BE49-F238E27FC236}">
                  <a16:creationId xmlns:a16="http://schemas.microsoft.com/office/drawing/2014/main" id="{7DFB6D48-E4D7-4944-97D9-C9E340283921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86FF3820-6F06-974C-B737-51D86061C2DC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>
              <a:extLst>
                <a:ext uri="{FF2B5EF4-FFF2-40B4-BE49-F238E27FC236}">
                  <a16:creationId xmlns:a16="http://schemas.microsoft.com/office/drawing/2014/main" id="{9B3CCE05-F829-744F-9BC4-13D443ADB381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>
              <a:extLst>
                <a:ext uri="{FF2B5EF4-FFF2-40B4-BE49-F238E27FC236}">
                  <a16:creationId xmlns:a16="http://schemas.microsoft.com/office/drawing/2014/main" id="{0203EE4C-F6CC-DD45-B690-6E669E248480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>
              <a:extLst>
                <a:ext uri="{FF2B5EF4-FFF2-40B4-BE49-F238E27FC236}">
                  <a16:creationId xmlns:a16="http://schemas.microsoft.com/office/drawing/2014/main" id="{E23B25D5-DDAD-7C4B-9FFD-6A8E19F22CCC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>
              <a:extLst>
                <a:ext uri="{FF2B5EF4-FFF2-40B4-BE49-F238E27FC236}">
                  <a16:creationId xmlns:a16="http://schemas.microsoft.com/office/drawing/2014/main" id="{BE64572D-3AC4-C848-9602-D4066B4889CD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Ecke">
            <a:extLst>
              <a:ext uri="{FF2B5EF4-FFF2-40B4-BE49-F238E27FC236}">
                <a16:creationId xmlns:a16="http://schemas.microsoft.com/office/drawing/2014/main" id="{2BEE4D5A-671F-3C48-A20E-B0FDA728E1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12558" y="0"/>
            <a:ext cx="3379443" cy="6858000"/>
            <a:chOff x="1316" y="-660"/>
            <a:chExt cx="2131" cy="4320"/>
          </a:xfrm>
        </p:grpSpPr>
        <p:sp>
          <p:nvSpPr>
            <p:cNvPr id="52" name="Fläche">
              <a:extLst>
                <a:ext uri="{FF2B5EF4-FFF2-40B4-BE49-F238E27FC236}">
                  <a16:creationId xmlns:a16="http://schemas.microsoft.com/office/drawing/2014/main" id="{77C02CE2-3D62-F84D-BA03-B0559DE31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  <p:sp>
          <p:nvSpPr>
            <p:cNvPr id="56" name="FONT">
              <a:extLst>
                <a:ext uri="{FF2B5EF4-FFF2-40B4-BE49-F238E27FC236}">
                  <a16:creationId xmlns:a16="http://schemas.microsoft.com/office/drawing/2014/main" id="{A73BFE46-D9BD-9442-A29C-F345929E0A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</p:grpSp>
      <p:sp>
        <p:nvSpPr>
          <p:cNvPr id="21" name="livng.knowledge">
            <a:extLst>
              <a:ext uri="{FF2B5EF4-FFF2-40B4-BE49-F238E27FC236}">
                <a16:creationId xmlns:a16="http://schemas.microsoft.com/office/drawing/2014/main" id="{53D18515-2728-DF4D-BD30-577CE284C0F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pic>
        <p:nvPicPr>
          <p:cNvPr id="4" name="Grafik 1">
            <a:extLst>
              <a:ext uri="{FF2B5EF4-FFF2-40B4-BE49-F238E27FC236}">
                <a16:creationId xmlns:a16="http://schemas.microsoft.com/office/drawing/2014/main" id="{362335E6-E2DE-E887-0E05-1D86681CC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312" y="276642"/>
            <a:ext cx="2909931" cy="81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88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  <p15:guide id="13" orient="horz" pos="1236" userDrawn="1">
          <p15:clr>
            <a:srgbClr val="FBAE40"/>
          </p15:clr>
        </p15:guide>
        <p15:guide id="14" orient="horz" pos="2040" userDrawn="1">
          <p15:clr>
            <a:srgbClr val="FBAE40"/>
          </p15:clr>
        </p15:guide>
        <p15:guide id="15" pos="301" userDrawn="1">
          <p15:clr>
            <a:srgbClr val="FBAE40"/>
          </p15:clr>
        </p15:guide>
        <p15:guide id="16" pos="737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lau mit Typoec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831638" y="6069200"/>
            <a:ext cx="456036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4" name="Regieanweisungen">
            <a:extLst>
              <a:ext uri="{FF2B5EF4-FFF2-40B4-BE49-F238E27FC236}">
                <a16:creationId xmlns:a16="http://schemas.microsoft.com/office/drawing/2014/main" id="{512A8336-2CA1-3948-948D-0926FA18E3D9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3A712D2C-532E-1B4C-8C51-6C3CFBE6792D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1301602D-0718-2A48-A04A-0D49AA4F6E8B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>
              <a:extLst>
                <a:ext uri="{FF2B5EF4-FFF2-40B4-BE49-F238E27FC236}">
                  <a16:creationId xmlns:a16="http://schemas.microsoft.com/office/drawing/2014/main" id="{4F3F5AA7-BCBB-B546-A572-DC989FEA5A61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EBE982D6-758A-9946-B322-41730F8218C7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>
              <a:extLst>
                <a:ext uri="{FF2B5EF4-FFF2-40B4-BE49-F238E27FC236}">
                  <a16:creationId xmlns:a16="http://schemas.microsoft.com/office/drawing/2014/main" id="{C35184BC-F0EA-764D-BBA8-05D5C133415D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A9435E8A-1FCE-8444-8A1E-6C4BBFC7B0AF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>
              <a:extLst>
                <a:ext uri="{FF2B5EF4-FFF2-40B4-BE49-F238E27FC236}">
                  <a16:creationId xmlns:a16="http://schemas.microsoft.com/office/drawing/2014/main" id="{5D8584CC-6766-3A46-90C2-1826275DF049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>
              <a:extLst>
                <a:ext uri="{FF2B5EF4-FFF2-40B4-BE49-F238E27FC236}">
                  <a16:creationId xmlns:a16="http://schemas.microsoft.com/office/drawing/2014/main" id="{6C040198-35FF-884B-9182-4442C6D814DD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>
              <a:extLst>
                <a:ext uri="{FF2B5EF4-FFF2-40B4-BE49-F238E27FC236}">
                  <a16:creationId xmlns:a16="http://schemas.microsoft.com/office/drawing/2014/main" id="{D4326288-7ACE-EE4A-8A01-F81A28678F26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>
              <a:extLst>
                <a:ext uri="{FF2B5EF4-FFF2-40B4-BE49-F238E27FC236}">
                  <a16:creationId xmlns:a16="http://schemas.microsoft.com/office/drawing/2014/main" id="{806E543B-443F-A54A-A513-B77782818008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Ecke">
            <a:extLst>
              <a:ext uri="{FF2B5EF4-FFF2-40B4-BE49-F238E27FC236}">
                <a16:creationId xmlns:a16="http://schemas.microsoft.com/office/drawing/2014/main" id="{19C02532-AA4A-C045-8A7C-C8E7BBDB076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12558" y="0"/>
            <a:ext cx="3379443" cy="6858000"/>
            <a:chOff x="1316" y="-660"/>
            <a:chExt cx="2131" cy="4320"/>
          </a:xfrm>
        </p:grpSpPr>
        <p:sp>
          <p:nvSpPr>
            <p:cNvPr id="52" name="Fläche">
              <a:extLst>
                <a:ext uri="{FF2B5EF4-FFF2-40B4-BE49-F238E27FC236}">
                  <a16:creationId xmlns:a16="http://schemas.microsoft.com/office/drawing/2014/main" id="{0FC6C01B-DA14-A04F-877A-FF808590D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  <p:sp>
          <p:nvSpPr>
            <p:cNvPr id="56" name="FONT">
              <a:extLst>
                <a:ext uri="{FF2B5EF4-FFF2-40B4-BE49-F238E27FC236}">
                  <a16:creationId xmlns:a16="http://schemas.microsoft.com/office/drawing/2014/main" id="{9CCCD4BC-B124-AF4B-8AC8-DC208DA27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</p:grpSp>
      <p:sp>
        <p:nvSpPr>
          <p:cNvPr id="21" name="livng.knowledge">
            <a:extLst>
              <a:ext uri="{FF2B5EF4-FFF2-40B4-BE49-F238E27FC236}">
                <a16:creationId xmlns:a16="http://schemas.microsoft.com/office/drawing/2014/main" id="{B7AED09D-D872-F34F-B764-A4039FDCE91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pic>
        <p:nvPicPr>
          <p:cNvPr id="4" name="Grafik 21">
            <a:extLst>
              <a:ext uri="{FF2B5EF4-FFF2-40B4-BE49-F238E27FC236}">
                <a16:creationId xmlns:a16="http://schemas.microsoft.com/office/drawing/2014/main" id="{E894909E-E2BC-9CE0-6436-C1C8699283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58775" y="293869"/>
            <a:ext cx="2880000" cy="78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1026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  <p15:guide id="13" orient="horz" pos="1236" userDrawn="1">
          <p15:clr>
            <a:srgbClr val="FBAE40"/>
          </p15:clr>
        </p15:guide>
        <p15:guide id="14" orient="horz" pos="2040" userDrawn="1">
          <p15:clr>
            <a:srgbClr val="FBAE40"/>
          </p15:clr>
        </p15:guide>
        <p15:guide id="15" pos="301" userDrawn="1">
          <p15:clr>
            <a:srgbClr val="FBAE40"/>
          </p15:clr>
        </p15:guide>
        <p15:guide id="16" pos="737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intergrundbild"/>
          <p:cNvPicPr>
            <a:picLocks noChangeAspect="1"/>
          </p:cNvPicPr>
          <p:nvPr/>
        </p:nvPicPr>
        <p:blipFill rotWithShape="1">
          <a:blip r:embed="rId2"/>
          <a:srcRect t="300" b="5222"/>
          <a:stretch/>
        </p:blipFill>
        <p:spPr>
          <a:xfrm>
            <a:off x="0" y="2"/>
            <a:ext cx="12192000" cy="5669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001" y="1962075"/>
            <a:ext cx="5036816" cy="498598"/>
          </a:xfrm>
          <a:solidFill>
            <a:schemeClr val="bg2"/>
          </a:solidFill>
        </p:spPr>
        <p:txBody>
          <a:bodyPr wrap="none" lIns="90000" tIns="0" rIns="9000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der Präsentation auf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0000" y="3590925"/>
            <a:ext cx="2688000" cy="18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</a:p>
          <a:p>
            <a:pPr lvl="0"/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480000" y="304199"/>
            <a:ext cx="36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26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478368" y="2484439"/>
            <a:ext cx="4251137" cy="4985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  <p:sp>
        <p:nvSpPr>
          <p:cNvPr id="2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769229" y="6028843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pic>
        <p:nvPicPr>
          <p:cNvPr id="24" name="Hintergrundbild">
            <a:extLst>
              <a:ext uri="{FF2B5EF4-FFF2-40B4-BE49-F238E27FC236}">
                <a16:creationId xmlns:a16="http://schemas.microsoft.com/office/drawing/2014/main" id="{BA571F12-9FBB-F444-8324-06D41A365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82"/>
            <a:ext cx="12192000" cy="5654051"/>
          </a:xfrm>
          <a:prstGeom prst="rect">
            <a:avLst/>
          </a:prstGeom>
        </p:spPr>
      </p:pic>
      <p:sp>
        <p:nvSpPr>
          <p:cNvPr id="25" name="Linie">
            <a:extLst>
              <a:ext uri="{FF2B5EF4-FFF2-40B4-BE49-F238E27FC236}">
                <a16:creationId xmlns:a16="http://schemas.microsoft.com/office/drawing/2014/main" id="{77CF79E4-663F-5B48-89C0-26073481A6A8}"/>
              </a:ext>
            </a:extLst>
          </p:cNvPr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28" name="Regieanweisungen">
            <a:extLst>
              <a:ext uri="{FF2B5EF4-FFF2-40B4-BE49-F238E27FC236}">
                <a16:creationId xmlns:a16="http://schemas.microsoft.com/office/drawing/2014/main" id="{712B8235-5A53-9945-8D5D-3510A4AA4400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2" name="Linie">
              <a:extLst>
                <a:ext uri="{FF2B5EF4-FFF2-40B4-BE49-F238E27FC236}">
                  <a16:creationId xmlns:a16="http://schemas.microsoft.com/office/drawing/2014/main" id="{9F75CF44-58E0-CF49-9E1C-463536DD6D92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>
              <a:extLst>
                <a:ext uri="{FF2B5EF4-FFF2-40B4-BE49-F238E27FC236}">
                  <a16:creationId xmlns:a16="http://schemas.microsoft.com/office/drawing/2014/main" id="{7A362EBF-CD5A-4142-8441-D4957096E564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>
              <a:extLst>
                <a:ext uri="{FF2B5EF4-FFF2-40B4-BE49-F238E27FC236}">
                  <a16:creationId xmlns:a16="http://schemas.microsoft.com/office/drawing/2014/main" id="{218FBFDE-7BFD-DB4F-883E-BEF6AD66B75F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>
              <a:extLst>
                <a:ext uri="{FF2B5EF4-FFF2-40B4-BE49-F238E27FC236}">
                  <a16:creationId xmlns:a16="http://schemas.microsoft.com/office/drawing/2014/main" id="{A6889172-AEB2-4B49-ABBB-14A5EC539A77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>
              <a:extLst>
                <a:ext uri="{FF2B5EF4-FFF2-40B4-BE49-F238E27FC236}">
                  <a16:creationId xmlns:a16="http://schemas.microsoft.com/office/drawing/2014/main" id="{E7812F82-53CA-9C4F-BE00-FB80E6A90998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>
              <a:extLst>
                <a:ext uri="{FF2B5EF4-FFF2-40B4-BE49-F238E27FC236}">
                  <a16:creationId xmlns:a16="http://schemas.microsoft.com/office/drawing/2014/main" id="{CE45FCEA-1E45-1343-8C1C-A3BEC099F383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B6E18050-9C35-304A-9775-60B2821E1D4C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5221AB02-FC2F-414A-94B6-B8F74B382375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BE156E55-54A9-F549-AA7E-7C3CABBE8937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B8C93632-B41D-164C-8A56-30C5204E38F2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itel 1">
            <a:extLst>
              <a:ext uri="{FF2B5EF4-FFF2-40B4-BE49-F238E27FC236}">
                <a16:creationId xmlns:a16="http://schemas.microsoft.com/office/drawing/2014/main" id="{85805F51-5C97-E345-958F-2F1F3E4046D2}"/>
              </a:ext>
            </a:extLst>
          </p:cNvPr>
          <p:cNvSpPr txBox="1">
            <a:spLocks/>
          </p:cNvSpPr>
          <p:nvPr/>
        </p:nvSpPr>
        <p:spPr>
          <a:xfrm>
            <a:off x="359626" y="1962075"/>
            <a:ext cx="5036816" cy="498598"/>
          </a:xfrm>
          <a:prstGeom prst="rect">
            <a:avLst/>
          </a:prstGeom>
          <a:solidFill>
            <a:schemeClr val="bg2"/>
          </a:solidFill>
        </p:spPr>
        <p:txBody>
          <a:bodyPr vert="horz" wrap="none" lIns="89906" tIns="0" rIns="89906" bIns="0" rtlCol="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3596"/>
              <a:t>Titel der Präsentation auf</a:t>
            </a:r>
            <a:endParaRPr lang="de-DE" sz="3596" dirty="0"/>
          </a:p>
        </p:txBody>
      </p:sp>
      <p:sp>
        <p:nvSpPr>
          <p:cNvPr id="59" name="Untertitel 2">
            <a:extLst>
              <a:ext uri="{FF2B5EF4-FFF2-40B4-BE49-F238E27FC236}">
                <a16:creationId xmlns:a16="http://schemas.microsoft.com/office/drawing/2014/main" id="{21FA039B-FF8C-CC43-A7B1-3587AB2B0425}"/>
              </a:ext>
            </a:extLst>
          </p:cNvPr>
          <p:cNvSpPr txBox="1">
            <a:spLocks/>
          </p:cNvSpPr>
          <p:nvPr/>
        </p:nvSpPr>
        <p:spPr>
          <a:xfrm>
            <a:off x="359625" y="3590925"/>
            <a:ext cx="2013902" cy="18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de-DE" sz="18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GB" sz="1798"/>
              <a:t>Untertitel bzw. Kurzbeschreibung der Präsentation</a:t>
            </a:r>
          </a:p>
          <a:p>
            <a:r>
              <a:rPr lang="en-GB" sz="1798"/>
              <a:t>Name: der Referentin / des Referenten</a:t>
            </a:r>
            <a:endParaRPr lang="en-GB" sz="1798" dirty="0"/>
          </a:p>
        </p:txBody>
      </p:sp>
      <p:sp>
        <p:nvSpPr>
          <p:cNvPr id="60" name="Vertikaler Textplatzhalter 2">
            <a:extLst>
              <a:ext uri="{FF2B5EF4-FFF2-40B4-BE49-F238E27FC236}">
                <a16:creationId xmlns:a16="http://schemas.microsoft.com/office/drawing/2014/main" id="{757A8D0F-1525-5440-90DB-24F909E2470A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358402" y="2484439"/>
            <a:ext cx="4089403" cy="4985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  <p:sp>
        <p:nvSpPr>
          <p:cNvPr id="27" name="livng.knowledge">
            <a:extLst>
              <a:ext uri="{FF2B5EF4-FFF2-40B4-BE49-F238E27FC236}">
                <a16:creationId xmlns:a16="http://schemas.microsoft.com/office/drawing/2014/main" id="{066467CB-860E-B94F-9269-FA8017D3238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6320880"/>
            <a:ext cx="1691678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pic>
        <p:nvPicPr>
          <p:cNvPr id="4" name="Grafik 21">
            <a:extLst>
              <a:ext uri="{FF2B5EF4-FFF2-40B4-BE49-F238E27FC236}">
                <a16:creationId xmlns:a16="http://schemas.microsoft.com/office/drawing/2014/main" id="{928005D7-52D0-42FE-4CE2-FCB5BF3976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58775" y="293869"/>
            <a:ext cx="2880000" cy="78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988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6" orient="horz" pos="1236">
          <p15:clr>
            <a:srgbClr val="FBAE40"/>
          </p15:clr>
        </p15:guide>
        <p15:guide id="7" orient="horz" pos="2262">
          <p15:clr>
            <a:srgbClr val="FBAE40"/>
          </p15:clr>
        </p15:guide>
        <p15:guide id="8" pos="227">
          <p15:clr>
            <a:srgbClr val="FBAE40"/>
          </p15:clr>
        </p15:guide>
        <p15:guide id="9" pos="7461">
          <p15:clr>
            <a:srgbClr val="FBAE40"/>
          </p15:clr>
        </p15:guide>
        <p15:guide id="10" orient="horz" pos="156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9625" y="1665066"/>
            <a:ext cx="11472051" cy="4240848"/>
          </a:xfrm>
        </p:spPr>
        <p:txBody>
          <a:bodyPr/>
          <a:lstStyle>
            <a:lvl1pPr marL="274363" marR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539210" marR="0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2pPr>
            <a:lvl3pPr marL="802472" marR="0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3pPr>
            <a:lvl4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4pPr>
            <a:lvl5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5pPr>
            <a:lvl6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6pPr>
            <a:lvl7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7pPr>
            <a:lvl8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8pPr>
            <a:lvl9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9pPr>
          </a:lstStyle>
          <a:p>
            <a:pPr marL="274363" marR="0" lvl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Fließtext auf erster Ebene // für weitere Aufzählungen </a:t>
            </a:r>
            <a:b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&gt;&gt; Menü &gt; Start &gt; Absatz &gt; Listenebne erhöhen </a:t>
            </a:r>
          </a:p>
          <a:p>
            <a:pPr marL="539210" marR="0" lvl="1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1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Zweite Ebene</a:t>
            </a:r>
          </a:p>
          <a:p>
            <a:pPr marL="802472" marR="0" lvl="2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Dritte Ebene</a:t>
            </a:r>
          </a:p>
          <a:p>
            <a:pPr marL="1067320" marR="0" lvl="3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Vierte Ebene</a:t>
            </a:r>
          </a:p>
          <a:p>
            <a:pPr marL="1067320" marR="0" lvl="4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Fünfte Ebene</a:t>
            </a:r>
          </a:p>
          <a:p>
            <a:pPr marL="1067320" marR="0" lvl="5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Sechste Ebene</a:t>
            </a:r>
          </a:p>
          <a:p>
            <a:pPr marL="1067320" marR="0" lvl="6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Siebte Ebene</a:t>
            </a:r>
          </a:p>
          <a:p>
            <a:pPr marL="1067320" marR="0" lvl="7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Achte Ebene</a:t>
            </a:r>
          </a:p>
          <a:p>
            <a:pPr marL="1067320" marR="0" lvl="8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Neunte Ebene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1BA5F8B6-9755-B049-B5EE-24C8818A3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7BA8AF51-BD09-E140-B970-8F7D15CD2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AE209590-B7E9-864F-8E23-D8E66B67E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Linie">
            <a:extLst>
              <a:ext uri="{FF2B5EF4-FFF2-40B4-BE49-F238E27FC236}">
                <a16:creationId xmlns:a16="http://schemas.microsoft.com/office/drawing/2014/main" id="{74E4E7DF-5D97-5A48-92FB-8CDE15E71AB3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3560349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  <p15:guide id="16" orient="horz" pos="1463" userDrawn="1">
          <p15:clr>
            <a:srgbClr val="FBAE40"/>
          </p15:clr>
        </p15:guide>
        <p15:guide id="17" orient="horz" pos="3618" userDrawn="1">
          <p15:clr>
            <a:srgbClr val="FBAE40"/>
          </p15:clr>
        </p15:guide>
        <p15:guide id="18" orient="horz" pos="851" userDrawn="1">
          <p15:clr>
            <a:srgbClr val="FBAE40"/>
          </p15:clr>
        </p15:guide>
        <p15:guide id="19" pos="301" userDrawn="1">
          <p15:clr>
            <a:srgbClr val="FBAE40"/>
          </p15:clr>
        </p15:guide>
        <p15:guide id="20" pos="737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962" y="1666800"/>
            <a:ext cx="5452008" cy="4239112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7842" y="1666800"/>
            <a:ext cx="5573833" cy="4239112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D891D81-850B-104A-8882-3B4FE65D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5C3E01FC-4088-3E4B-A987-3CBED1C47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227048F-4499-5747-BBA5-477A08D6E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Linie">
            <a:extLst>
              <a:ext uri="{FF2B5EF4-FFF2-40B4-BE49-F238E27FC236}">
                <a16:creationId xmlns:a16="http://schemas.microsoft.com/office/drawing/2014/main" id="{B3105BE5-7E5E-0845-B3F4-48E9C5D4B19D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310522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9625" y="904869"/>
            <a:ext cx="11472051" cy="5753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9625" y="1665065"/>
            <a:ext cx="11472051" cy="42408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grpSp>
        <p:nvGrpSpPr>
          <p:cNvPr id="76" name="Regieanweisungen">
            <a:extLst>
              <a:ext uri="{FF2B5EF4-FFF2-40B4-BE49-F238E27FC236}">
                <a16:creationId xmlns:a16="http://schemas.microsoft.com/office/drawing/2014/main" id="{D1E7AB19-6326-F842-B55D-602CEE998E58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81" name="Linie">
              <a:extLst>
                <a:ext uri="{FF2B5EF4-FFF2-40B4-BE49-F238E27FC236}">
                  <a16:creationId xmlns:a16="http://schemas.microsoft.com/office/drawing/2014/main" id="{E83804AF-E342-CE4F-B1EC-DEAF381D56D0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nie">
              <a:extLst>
                <a:ext uri="{FF2B5EF4-FFF2-40B4-BE49-F238E27FC236}">
                  <a16:creationId xmlns:a16="http://schemas.microsoft.com/office/drawing/2014/main" id="{424FF1AA-1F85-0349-8AC7-B8DE428B8B2E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nie">
              <a:extLst>
                <a:ext uri="{FF2B5EF4-FFF2-40B4-BE49-F238E27FC236}">
                  <a16:creationId xmlns:a16="http://schemas.microsoft.com/office/drawing/2014/main" id="{D3816368-3ED9-E949-869E-C138AEA477E6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Linie">
              <a:extLst>
                <a:ext uri="{FF2B5EF4-FFF2-40B4-BE49-F238E27FC236}">
                  <a16:creationId xmlns:a16="http://schemas.microsoft.com/office/drawing/2014/main" id="{A35BC36B-DBB2-8D43-8FC8-61482A66030E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Linie">
              <a:extLst>
                <a:ext uri="{FF2B5EF4-FFF2-40B4-BE49-F238E27FC236}">
                  <a16:creationId xmlns:a16="http://schemas.microsoft.com/office/drawing/2014/main" id="{1D0BC4A0-12DF-0742-991C-E85484A0CF65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Linie">
              <a:extLst>
                <a:ext uri="{FF2B5EF4-FFF2-40B4-BE49-F238E27FC236}">
                  <a16:creationId xmlns:a16="http://schemas.microsoft.com/office/drawing/2014/main" id="{28E5A8EC-4E8D-2243-AAA2-E0CA46623482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Linie">
              <a:extLst>
                <a:ext uri="{FF2B5EF4-FFF2-40B4-BE49-F238E27FC236}">
                  <a16:creationId xmlns:a16="http://schemas.microsoft.com/office/drawing/2014/main" id="{89CA6780-65ED-624F-AF8E-E86F7BC6A566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Linie">
              <a:extLst>
                <a:ext uri="{FF2B5EF4-FFF2-40B4-BE49-F238E27FC236}">
                  <a16:creationId xmlns:a16="http://schemas.microsoft.com/office/drawing/2014/main" id="{5C0C5252-6141-8542-B72D-C99EAD621600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Linie">
              <a:extLst>
                <a:ext uri="{FF2B5EF4-FFF2-40B4-BE49-F238E27FC236}">
                  <a16:creationId xmlns:a16="http://schemas.microsoft.com/office/drawing/2014/main" id="{B5AFC2EF-7146-F64A-AFFE-05B78978B34C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Linie">
              <a:extLst>
                <a:ext uri="{FF2B5EF4-FFF2-40B4-BE49-F238E27FC236}">
                  <a16:creationId xmlns:a16="http://schemas.microsoft.com/office/drawing/2014/main" id="{03D06505-86C7-C14B-8902-B14251A25389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Datumsplatzhalter 3">
            <a:extLst>
              <a:ext uri="{FF2B5EF4-FFF2-40B4-BE49-F238E27FC236}">
                <a16:creationId xmlns:a16="http://schemas.microsoft.com/office/drawing/2014/main" id="{BBC00DD8-CEB4-714C-9F21-1C97522ED6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99" name="Fußzeilenplatzhalter 4">
            <a:extLst>
              <a:ext uri="{FF2B5EF4-FFF2-40B4-BE49-F238E27FC236}">
                <a16:creationId xmlns:a16="http://schemas.microsoft.com/office/drawing/2014/main" id="{20C08151-2A10-7E40-AD9E-0C6B1986F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APA</a:t>
            </a:r>
          </a:p>
        </p:txBody>
      </p:sp>
      <p:sp>
        <p:nvSpPr>
          <p:cNvPr id="100" name="Foliennummernplatzhalter 5">
            <a:extLst>
              <a:ext uri="{FF2B5EF4-FFF2-40B4-BE49-F238E27FC236}">
                <a16:creationId xmlns:a16="http://schemas.microsoft.com/office/drawing/2014/main" id="{B9FBCA1B-1C8C-194C-82E1-B0AC47CED4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02" name="Linie">
            <a:extLst>
              <a:ext uri="{FF2B5EF4-FFF2-40B4-BE49-F238E27FC236}">
                <a16:creationId xmlns:a16="http://schemas.microsoft.com/office/drawing/2014/main" id="{60B90A70-D8B1-A04E-AE50-1F02457FB929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pic>
        <p:nvPicPr>
          <p:cNvPr id="5" name="Grafik 3">
            <a:extLst>
              <a:ext uri="{FF2B5EF4-FFF2-40B4-BE49-F238E27FC236}">
                <a16:creationId xmlns:a16="http://schemas.microsoft.com/office/drawing/2014/main" id="{D1FA1C16-9242-3325-D975-73234123843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t="-78" b="-78"/>
          <a:stretch/>
        </p:blipFill>
        <p:spPr>
          <a:xfrm>
            <a:off x="350838" y="267118"/>
            <a:ext cx="1632338" cy="45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2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hf hdr="0"/>
  <p:txStyles>
    <p:titleStyle>
      <a:lvl1pPr marL="0" indent="0" algn="l" defTabSz="91346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797" b="1" i="0" kern="1200" baseline="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74363" indent="-274363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lang="de-DE" sz="2398" b="0" i="0" u="none" strike="noStrike" kern="1200" baseline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9210" indent="-280707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21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2472" indent="-269605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9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de-DE"/>
      </a:defPPr>
      <a:lvl1pPr marL="0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32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63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4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5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657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388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0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851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10" Type="http://schemas.openxmlformats.org/officeDocument/2006/relationships/image" Target="../media/image16.jpe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0.png"/><Relationship Id="rId7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0.png"/><Relationship Id="rId5" Type="http://schemas.openxmlformats.org/officeDocument/2006/relationships/image" Target="../media/image400.png"/><Relationship Id="rId10" Type="http://schemas.openxmlformats.org/officeDocument/2006/relationships/image" Target="../media/image51.png"/><Relationship Id="rId9" Type="http://schemas.openxmlformats.org/officeDocument/2006/relationships/image" Target="../media/image5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0.png"/><Relationship Id="rId7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0.png"/><Relationship Id="rId5" Type="http://schemas.openxmlformats.org/officeDocument/2006/relationships/image" Target="../media/image400.png"/><Relationship Id="rId10" Type="http://schemas.openxmlformats.org/officeDocument/2006/relationships/image" Target="../media/image51.png"/><Relationship Id="rId9" Type="http://schemas.openxmlformats.org/officeDocument/2006/relationships/image" Target="../media/image50.png"/></Relationships>
</file>

<file path=ppt/slides/_rels/slide6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0.png"/><Relationship Id="rId8" Type="http://schemas.openxmlformats.org/officeDocument/2006/relationships/image" Target="../media/image49.png"/><Relationship Id="rId3" Type="http://schemas.openxmlformats.org/officeDocument/2006/relationships/image" Target="../media/image52.png"/><Relationship Id="rId12" Type="http://schemas.openxmlformats.org/officeDocument/2006/relationships/image" Target="../media/image5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11" Type="http://schemas.openxmlformats.org/officeDocument/2006/relationships/image" Target="../media/image540.png"/><Relationship Id="rId6" Type="http://schemas.openxmlformats.org/officeDocument/2006/relationships/image" Target="../media/image450.png"/><Relationship Id="rId5" Type="http://schemas.openxmlformats.org/officeDocument/2006/relationships/image" Target="../media/image400.png"/><Relationship Id="rId10" Type="http://schemas.openxmlformats.org/officeDocument/2006/relationships/image" Target="../media/image54.png"/><Relationship Id="rId9" Type="http://schemas.openxmlformats.org/officeDocument/2006/relationships/image" Target="../media/image50.png"/><Relationship Id="rId14" Type="http://schemas.openxmlformats.org/officeDocument/2006/relationships/image" Target="../media/image51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34BE2-80DA-4241-AF62-CB1542C633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Automated Planning and Acting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84F53-43C7-8041-BB5E-42EFDC745B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Refinement Methods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5C149E-328F-5146-8520-C7F601EE3733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/>
        <p:txBody>
          <a:bodyPr/>
          <a:lstStyle/>
          <a:p>
            <a:r>
              <a:rPr lang="en-GB" dirty="0"/>
              <a:t>Tanya Braun</a:t>
            </a:r>
          </a:p>
          <a:p>
            <a:r>
              <a:rPr lang="en-GB"/>
              <a:t>Research Group Data Science, Computer Science Department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A092E-B188-D34A-8C06-064FA37E141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278438" y="-720725"/>
            <a:ext cx="6913562" cy="360362"/>
          </a:xfrm>
        </p:spPr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FEC4B35C-84B2-644E-B61E-0EB3A415951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31563" y="7019925"/>
            <a:ext cx="960437" cy="360363"/>
          </a:xfrm>
        </p:spPr>
        <p:txBody>
          <a:bodyPr/>
          <a:lstStyle/>
          <a:p>
            <a:fld id="{67C9959E-8E6B-B04C-9955-EA096F41CA7A}" type="slidenum">
              <a:rPr lang="en-GB" smtClean="0"/>
              <a:t>1</a:t>
            </a:fld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3F2510C-018B-BD4B-87AC-96F67B19E9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04841" y="1512352"/>
            <a:ext cx="3206940" cy="383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38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“open door” task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0883144-9880-F74F-B22B-A36B6B863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9759" y="1665066"/>
            <a:ext cx="10221917" cy="4240848"/>
          </a:xfrm>
        </p:spPr>
        <p:txBody>
          <a:bodyPr>
            <a:normAutofit/>
          </a:bodyPr>
          <a:lstStyle/>
          <a:p>
            <a:r>
              <a:rPr lang="en-GB" dirty="0"/>
              <a:t>What kind:</a:t>
            </a:r>
          </a:p>
          <a:p>
            <a:pPr lvl="1"/>
            <a:r>
              <a:rPr lang="en-GB" dirty="0"/>
              <a:t>Hinged on left</a:t>
            </a:r>
          </a:p>
          <a:p>
            <a:pPr lvl="1"/>
            <a:r>
              <a:rPr lang="en-GB" dirty="0"/>
              <a:t>Opens toward us</a:t>
            </a:r>
          </a:p>
          <a:p>
            <a:pPr lvl="1"/>
            <a:r>
              <a:rPr lang="en-GB" dirty="0"/>
              <a:t>Lever handle</a:t>
            </a:r>
          </a:p>
          <a:p>
            <a:pPr marL="361950" indent="-361950">
              <a:buFont typeface="Zapf Dingbats"/>
              <a:buChar char="➝"/>
            </a:pPr>
            <a:r>
              <a:rPr lang="en-GB" dirty="0"/>
              <a:t>Refinement method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4CBDCC-0740-8082-B65D-C8B9EE7EBE2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BE16B5-55D2-A700-501B-063BCA9322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61B1B-BDD8-5E4D-845C-60EAC3F10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10</a:t>
            </a:fld>
            <a:endParaRPr lang="en-GB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97DEA23F-C4F1-4449-8E98-B03E9453FD3A}"/>
              </a:ext>
            </a:extLst>
          </p:cNvPr>
          <p:cNvSpPr txBox="1">
            <a:spLocks/>
          </p:cNvSpPr>
          <p:nvPr/>
        </p:nvSpPr>
        <p:spPr>
          <a:xfrm>
            <a:off x="1963120" y="3566494"/>
            <a:ext cx="2816284" cy="23267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indent="0">
              <a:buNone/>
              <a:tabLst>
                <a:tab pos="288925" algn="l"/>
                <a:tab pos="569913" algn="l"/>
                <a:tab pos="792163" algn="l"/>
                <a:tab pos="1201738" algn="l"/>
              </a:tabLst>
            </a:pPr>
            <a:r>
              <a:rPr lang="en-US" sz="1400" dirty="0">
                <a:solidFill>
                  <a:schemeClr val="tx1"/>
                </a:solidFill>
                <a:cs typeface="Calibri"/>
              </a:rPr>
              <a:t>m-</a:t>
            </a:r>
            <a:r>
              <a:rPr lang="en-US" sz="1400" dirty="0" err="1">
                <a:solidFill>
                  <a:schemeClr val="tx1"/>
                </a:solidFill>
                <a:cs typeface="Calibri"/>
              </a:rPr>
              <a:t>opendoor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r,d,l,h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) </a:t>
            </a:r>
          </a:p>
          <a:p>
            <a:pPr marL="4763" indent="0">
              <a:spcBef>
                <a:spcPts val="0"/>
              </a:spcBef>
              <a:buNone/>
              <a:tabLst>
                <a:tab pos="288925" algn="l"/>
                <a:tab pos="569913" algn="l"/>
                <a:tab pos="792163" algn="l"/>
                <a:tab pos="1201738" algn="l"/>
              </a:tabLst>
            </a:pPr>
            <a:r>
              <a:rPr lang="en-US" sz="1400" dirty="0">
                <a:solidFill>
                  <a:schemeClr val="tx1"/>
                </a:solidFill>
                <a:cs typeface="Times New Roman"/>
              </a:rPr>
              <a:t>	task:	</a:t>
            </a:r>
            <a:r>
              <a:rPr lang="en-US" sz="1400" dirty="0" err="1">
                <a:solidFill>
                  <a:schemeClr val="tx1"/>
                </a:solidFill>
                <a:cs typeface="Calibri"/>
              </a:rPr>
              <a:t>opendoor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(</a:t>
            </a:r>
            <a:r>
              <a:rPr lang="en-US" sz="1400" i="1" dirty="0" err="1">
                <a:solidFill>
                  <a:schemeClr val="tx1"/>
                </a:solidFill>
                <a:cs typeface="Calibri"/>
              </a:rPr>
              <a:t>r,d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) </a:t>
            </a:r>
          </a:p>
          <a:p>
            <a:pPr marL="4763" indent="0">
              <a:spcBef>
                <a:spcPts val="0"/>
              </a:spcBef>
              <a:buNone/>
              <a:tabLst>
                <a:tab pos="288925" algn="l"/>
                <a:tab pos="569913" algn="l"/>
                <a:tab pos="792163" algn="l"/>
                <a:tab pos="1201738" algn="l"/>
              </a:tabLst>
            </a:pPr>
            <a:r>
              <a:rPr lang="en-US" sz="1400" dirty="0">
                <a:solidFill>
                  <a:schemeClr val="tx1"/>
                </a:solidFill>
                <a:cs typeface="Times New Roman"/>
              </a:rPr>
              <a:t>	pre:	</a:t>
            </a:r>
            <a:r>
              <a:rPr lang="en-US" sz="1400" dirty="0" err="1">
                <a:solidFill>
                  <a:schemeClr val="tx1"/>
                </a:solidFill>
                <a:cs typeface="Calibri"/>
              </a:rPr>
              <a:t>loc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(</a:t>
            </a:r>
            <a:r>
              <a:rPr lang="en-US" sz="1400" i="1" dirty="0">
                <a:solidFill>
                  <a:schemeClr val="tx1"/>
                </a:solidFill>
                <a:cs typeface="Times New Roman"/>
              </a:rPr>
              <a:t>r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) = </a:t>
            </a:r>
            <a:r>
              <a:rPr lang="en-US" sz="1400" i="1" dirty="0">
                <a:solidFill>
                  <a:schemeClr val="tx1"/>
                </a:solidFill>
                <a:cs typeface="Times New Roman"/>
              </a:rPr>
              <a:t>l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1400" dirty="0">
                <a:solidFill>
                  <a:schemeClr val="tx1"/>
                </a:solidFill>
                <a:cs typeface="Courier New" panose="02070309020205020404" pitchFamily="49" charset="0"/>
              </a:rPr>
              <a:t>∧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1400" dirty="0" err="1">
                <a:solidFill>
                  <a:schemeClr val="tx1"/>
                </a:solidFill>
                <a:cs typeface="Calibri"/>
              </a:rPr>
              <a:t>adj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l,d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) </a:t>
            </a:r>
            <a:br>
              <a:rPr lang="en-US" sz="1400" dirty="0">
                <a:solidFill>
                  <a:schemeClr val="tx1"/>
                </a:solidFill>
                <a:cs typeface="Calibri"/>
              </a:rPr>
            </a:br>
            <a:r>
              <a:rPr lang="en-US" sz="1400" dirty="0">
                <a:solidFill>
                  <a:schemeClr val="tx1"/>
                </a:solidFill>
                <a:cs typeface="Calibri"/>
              </a:rPr>
              <a:t>			</a:t>
            </a:r>
            <a:r>
              <a:rPr lang="en-US" sz="1400" dirty="0">
                <a:solidFill>
                  <a:schemeClr val="tx1"/>
                </a:solidFill>
                <a:cs typeface="Courier New" panose="02070309020205020404" pitchFamily="49" charset="0"/>
              </a:rPr>
              <a:t>∧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 handle(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d,h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) </a:t>
            </a:r>
          </a:p>
          <a:p>
            <a:pPr marL="4763" indent="0">
              <a:spcBef>
                <a:spcPts val="0"/>
              </a:spcBef>
              <a:buNone/>
              <a:tabLst>
                <a:tab pos="288925" algn="l"/>
                <a:tab pos="569913" algn="l"/>
                <a:tab pos="792163" algn="l"/>
                <a:tab pos="1201738" algn="l"/>
              </a:tabLst>
            </a:pPr>
            <a:r>
              <a:rPr lang="en-US" sz="1400" dirty="0">
                <a:solidFill>
                  <a:schemeClr val="tx1"/>
                </a:solidFill>
                <a:cs typeface="Calibri"/>
              </a:rPr>
              <a:t>	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body:	</a:t>
            </a:r>
            <a:br>
              <a:rPr lang="en-US" sz="1400" dirty="0">
                <a:solidFill>
                  <a:schemeClr val="tx1"/>
                </a:solidFill>
                <a:cs typeface="Times New Roman"/>
              </a:rPr>
            </a:br>
            <a:r>
              <a:rPr lang="en-US" sz="1400" dirty="0">
                <a:solidFill>
                  <a:schemeClr val="tx1"/>
                </a:solidFill>
                <a:cs typeface="Times New Roman"/>
              </a:rPr>
              <a:t>		while 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¬reachable(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r,h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) 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do </a:t>
            </a:r>
          </a:p>
          <a:p>
            <a:pPr marL="4763" indent="0">
              <a:spcBef>
                <a:spcPts val="0"/>
              </a:spcBef>
              <a:buNone/>
              <a:tabLst>
                <a:tab pos="288925" algn="l"/>
                <a:tab pos="569913" algn="l"/>
                <a:tab pos="792163" algn="l"/>
                <a:tab pos="1201738" algn="l"/>
              </a:tabLst>
            </a:pPr>
            <a:r>
              <a:rPr lang="en-US" sz="1400" dirty="0">
                <a:solidFill>
                  <a:schemeClr val="tx1"/>
                </a:solidFill>
                <a:cs typeface="Calibri"/>
              </a:rPr>
              <a:t>			move-close(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r,h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) </a:t>
            </a:r>
          </a:p>
          <a:p>
            <a:pPr marL="4763" indent="0">
              <a:spcBef>
                <a:spcPts val="0"/>
              </a:spcBef>
              <a:buNone/>
              <a:tabLst>
                <a:tab pos="288925" algn="l"/>
                <a:tab pos="569913" algn="l"/>
                <a:tab pos="792163" algn="l"/>
                <a:tab pos="1201738" algn="l"/>
              </a:tabLst>
            </a:pPr>
            <a:r>
              <a:rPr lang="en-US" sz="1400" dirty="0">
                <a:solidFill>
                  <a:schemeClr val="tx1"/>
                </a:solidFill>
                <a:cs typeface="Calibri"/>
              </a:rPr>
              <a:t>		monitor-status(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r,d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) </a:t>
            </a:r>
          </a:p>
          <a:p>
            <a:pPr marL="4763" indent="0">
              <a:spcBef>
                <a:spcPts val="0"/>
              </a:spcBef>
              <a:buNone/>
              <a:tabLst>
                <a:tab pos="288925" algn="l"/>
                <a:tab pos="569913" algn="l"/>
                <a:tab pos="792163" algn="l"/>
                <a:tab pos="1201738" algn="l"/>
              </a:tabLst>
            </a:pPr>
            <a:r>
              <a:rPr lang="en-US" sz="1400" dirty="0">
                <a:solidFill>
                  <a:schemeClr val="tx1"/>
                </a:solidFill>
                <a:cs typeface="Calibri"/>
              </a:rPr>
              <a:t>		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if 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door-status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>
                <a:solidFill>
                  <a:schemeClr val="tx1"/>
                </a:solidFill>
                <a:cs typeface="Times New Roman"/>
              </a:rPr>
              <a:t>d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)=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closed 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then </a:t>
            </a:r>
            <a:br>
              <a:rPr lang="en-US" sz="1400" dirty="0">
                <a:solidFill>
                  <a:schemeClr val="tx1"/>
                </a:solidFill>
                <a:cs typeface="Times New Roman"/>
              </a:rPr>
            </a:br>
            <a:r>
              <a:rPr lang="en-US" sz="1400" dirty="0">
                <a:solidFill>
                  <a:schemeClr val="tx1"/>
                </a:solidFill>
                <a:cs typeface="Times New Roman"/>
              </a:rPr>
              <a:t>			</a:t>
            </a:r>
            <a:r>
              <a:rPr lang="en-US" sz="1400" dirty="0">
                <a:solidFill>
                  <a:srgbClr val="FFC000"/>
                </a:solidFill>
                <a:cs typeface="Calibri"/>
              </a:rPr>
              <a:t>unlatch</a:t>
            </a:r>
            <a:r>
              <a:rPr lang="en-US" sz="1400" dirty="0">
                <a:solidFill>
                  <a:srgbClr val="FFC000"/>
                </a:solidFill>
                <a:cs typeface="Times New Roman"/>
              </a:rPr>
              <a:t>(</a:t>
            </a:r>
            <a:r>
              <a:rPr lang="en-US" sz="1400" i="1" dirty="0" err="1">
                <a:solidFill>
                  <a:srgbClr val="FFC000"/>
                </a:solidFill>
                <a:cs typeface="Times New Roman"/>
              </a:rPr>
              <a:t>r,d</a:t>
            </a:r>
            <a:r>
              <a:rPr lang="en-US" sz="1400" dirty="0">
                <a:solidFill>
                  <a:srgbClr val="FFC000"/>
                </a:solidFill>
                <a:cs typeface="Times New Roman"/>
              </a:rPr>
              <a:t>) </a:t>
            </a:r>
            <a:br>
              <a:rPr lang="en-US" sz="1400" dirty="0">
                <a:solidFill>
                  <a:srgbClr val="FFC000"/>
                </a:solidFill>
                <a:cs typeface="Calibri"/>
              </a:rPr>
            </a:br>
            <a:r>
              <a:rPr lang="en-US" sz="1400" dirty="0">
                <a:solidFill>
                  <a:srgbClr val="FFC000"/>
                </a:solidFill>
                <a:cs typeface="Calibri"/>
              </a:rPr>
              <a:t>		throw-wide</a:t>
            </a:r>
            <a:r>
              <a:rPr lang="en-US" sz="1400" dirty="0">
                <a:solidFill>
                  <a:srgbClr val="FFC000"/>
                </a:solidFill>
                <a:cs typeface="Times New Roman"/>
              </a:rPr>
              <a:t>(</a:t>
            </a:r>
            <a:r>
              <a:rPr lang="en-US" sz="1400" i="1" dirty="0" err="1">
                <a:solidFill>
                  <a:srgbClr val="FFC000"/>
                </a:solidFill>
                <a:cs typeface="Times New Roman"/>
              </a:rPr>
              <a:t>r,d</a:t>
            </a:r>
            <a:r>
              <a:rPr lang="en-US" sz="1400" dirty="0">
                <a:solidFill>
                  <a:srgbClr val="FFC000"/>
                </a:solidFill>
                <a:cs typeface="Times New Roman"/>
              </a:rPr>
              <a:t>) </a:t>
            </a:r>
            <a:br>
              <a:rPr lang="en-US" sz="1400" dirty="0">
                <a:solidFill>
                  <a:schemeClr val="tx1"/>
                </a:solidFill>
                <a:cs typeface="Times New Roman"/>
              </a:rPr>
            </a:br>
            <a:r>
              <a:rPr lang="en-US" sz="1400" dirty="0">
                <a:solidFill>
                  <a:schemeClr val="tx1"/>
                </a:solidFill>
                <a:cs typeface="Calibri"/>
              </a:rPr>
              <a:t>		end-monitor-status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r,d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CB13B4AD-2A8C-0A48-84A5-143C29599B5C}"/>
              </a:ext>
            </a:extLst>
          </p:cNvPr>
          <p:cNvSpPr txBox="1">
            <a:spLocks/>
          </p:cNvSpPr>
          <p:nvPr/>
        </p:nvSpPr>
        <p:spPr>
          <a:xfrm>
            <a:off x="5204946" y="2358527"/>
            <a:ext cx="4832153" cy="17450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9144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563" indent="0">
              <a:spcBef>
                <a:spcPts val="0"/>
              </a:spcBef>
              <a:buNone/>
              <a:tabLst>
                <a:tab pos="222250" algn="l"/>
                <a:tab pos="679450" algn="l"/>
                <a:tab pos="681038" algn="l"/>
                <a:tab pos="1257300" algn="l"/>
                <a:tab pos="1544638" algn="l"/>
              </a:tabLst>
            </a:pPr>
            <a:r>
              <a:rPr lang="en-US" sz="1400" dirty="0">
                <a:solidFill>
                  <a:schemeClr val="tx1"/>
                </a:solidFill>
                <a:cs typeface="Calibri"/>
              </a:rPr>
              <a:t>m1-unlatch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r,d,l,o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 </a:t>
            </a:r>
          </a:p>
          <a:p>
            <a:pPr marL="55563" indent="0">
              <a:spcBef>
                <a:spcPts val="0"/>
              </a:spcBef>
              <a:buNone/>
              <a:tabLst>
                <a:tab pos="222250" algn="l"/>
                <a:tab pos="679450" algn="l"/>
                <a:tab pos="681038" algn="l"/>
                <a:tab pos="1257300" algn="l"/>
                <a:tab pos="1544638" algn="l"/>
              </a:tabLst>
            </a:pPr>
            <a:r>
              <a:rPr lang="en-US" sz="1400" dirty="0">
                <a:solidFill>
                  <a:schemeClr val="tx1"/>
                </a:solidFill>
                <a:cs typeface="Times New Roman"/>
              </a:rPr>
              <a:t>	task:	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unlatch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r,d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</a:t>
            </a:r>
          </a:p>
          <a:p>
            <a:pPr marL="55563" indent="0">
              <a:spcBef>
                <a:spcPts val="0"/>
              </a:spcBef>
              <a:buNone/>
              <a:tabLst>
                <a:tab pos="222250" algn="l"/>
                <a:tab pos="679450" algn="l"/>
                <a:tab pos="681038" algn="l"/>
                <a:tab pos="1257300" algn="l"/>
                <a:tab pos="1544638" algn="l"/>
              </a:tabLst>
            </a:pPr>
            <a:r>
              <a:rPr lang="en-US" sz="1400" dirty="0">
                <a:solidFill>
                  <a:schemeClr val="tx1"/>
                </a:solidFill>
                <a:cs typeface="Times New Roman"/>
              </a:rPr>
              <a:t>	pre:	</a:t>
            </a:r>
            <a:r>
              <a:rPr lang="en-US" sz="1400" dirty="0" err="1">
                <a:solidFill>
                  <a:schemeClr val="tx1"/>
                </a:solidFill>
                <a:cs typeface="Calibri"/>
              </a:rPr>
              <a:t>loc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r,l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</a:t>
            </a:r>
            <a:r>
              <a:rPr lang="en-US" sz="1400" dirty="0">
                <a:solidFill>
                  <a:schemeClr val="tx1"/>
                </a:solidFill>
                <a:cs typeface="Courier New" panose="02070309020205020404" pitchFamily="49" charset="0"/>
              </a:rPr>
              <a:t>∧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toward-side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l,d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</a:t>
            </a:r>
            <a:r>
              <a:rPr lang="en-US" sz="1400" dirty="0">
                <a:solidFill>
                  <a:schemeClr val="tx1"/>
                </a:solidFill>
                <a:cs typeface="Courier New" panose="02070309020205020404" pitchFamily="49" charset="0"/>
              </a:rPr>
              <a:t>∧ </a:t>
            </a:r>
            <a:br>
              <a:rPr lang="en-US" sz="1400" dirty="0">
                <a:solidFill>
                  <a:schemeClr val="tx1"/>
                </a:solidFill>
                <a:cs typeface="Times New Roman"/>
              </a:rPr>
            </a:br>
            <a:r>
              <a:rPr lang="en-US" sz="1400" dirty="0">
                <a:solidFill>
                  <a:schemeClr val="tx1"/>
                </a:solidFill>
                <a:cs typeface="Times New Roman"/>
              </a:rPr>
              <a:t>		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side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d</a:t>
            </a:r>
            <a:r>
              <a:rPr lang="en-US" sz="1400" dirty="0" err="1">
                <a:solidFill>
                  <a:schemeClr val="tx1"/>
                </a:solidFill>
                <a:cs typeface="Times New Roman"/>
              </a:rPr>
              <a:t>,</a:t>
            </a:r>
            <a:r>
              <a:rPr lang="en-US" sz="1400" dirty="0" err="1">
                <a:solidFill>
                  <a:schemeClr val="tx1"/>
                </a:solidFill>
                <a:cs typeface="Calibri"/>
              </a:rPr>
              <a:t>left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</a:t>
            </a:r>
            <a:r>
              <a:rPr lang="en-US" sz="1400" dirty="0">
                <a:solidFill>
                  <a:schemeClr val="tx1"/>
                </a:solidFill>
                <a:cs typeface="Courier New" panose="02070309020205020404" pitchFamily="49" charset="0"/>
              </a:rPr>
              <a:t>∧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type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d</a:t>
            </a:r>
            <a:r>
              <a:rPr lang="en-US" sz="1400" dirty="0" err="1">
                <a:solidFill>
                  <a:schemeClr val="tx1"/>
                </a:solidFill>
                <a:cs typeface="Times New Roman"/>
              </a:rPr>
              <a:t>,</a:t>
            </a:r>
            <a:r>
              <a:rPr lang="en-US" sz="1400" dirty="0" err="1">
                <a:solidFill>
                  <a:schemeClr val="tx1"/>
                </a:solidFill>
                <a:cs typeface="Calibri"/>
              </a:rPr>
              <a:t>rotate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</a:t>
            </a:r>
            <a:r>
              <a:rPr lang="en-US" sz="1400" dirty="0">
                <a:solidFill>
                  <a:schemeClr val="tx1"/>
                </a:solidFill>
                <a:cs typeface="Courier New" panose="02070309020205020404" pitchFamily="49" charset="0"/>
              </a:rPr>
              <a:t>∧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handle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d,o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</a:t>
            </a:r>
          </a:p>
          <a:p>
            <a:pPr marL="55563" indent="0">
              <a:spcBef>
                <a:spcPts val="0"/>
              </a:spcBef>
              <a:buNone/>
              <a:tabLst>
                <a:tab pos="222250" algn="l"/>
                <a:tab pos="679450" algn="l"/>
                <a:tab pos="681038" algn="l"/>
                <a:tab pos="1257300" algn="l"/>
                <a:tab pos="1544638" algn="l"/>
              </a:tabLst>
            </a:pPr>
            <a:r>
              <a:rPr lang="en-US" sz="1400" dirty="0">
                <a:solidFill>
                  <a:schemeClr val="tx1"/>
                </a:solidFill>
                <a:cs typeface="Times New Roman"/>
              </a:rPr>
              <a:t>	body: 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grasp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r,o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 </a:t>
            </a:r>
          </a:p>
          <a:p>
            <a:pPr marL="55563" indent="0">
              <a:spcBef>
                <a:spcPts val="0"/>
              </a:spcBef>
              <a:buNone/>
              <a:tabLst>
                <a:tab pos="222250" algn="l"/>
                <a:tab pos="679450" algn="l"/>
                <a:tab pos="681038" algn="l"/>
                <a:tab pos="1257300" algn="l"/>
                <a:tab pos="1544638" algn="l"/>
              </a:tabLst>
            </a:pPr>
            <a:r>
              <a:rPr lang="en-US" sz="1400" dirty="0">
                <a:solidFill>
                  <a:schemeClr val="tx1"/>
                </a:solidFill>
                <a:cs typeface="Times New Roman"/>
              </a:rPr>
              <a:t>		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turn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>
                <a:solidFill>
                  <a:schemeClr val="tx1"/>
                </a:solidFill>
                <a:cs typeface="Times New Roman"/>
              </a:rPr>
              <a:t>r,o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,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alpha1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</a:t>
            </a:r>
          </a:p>
          <a:p>
            <a:pPr marL="55563" indent="0">
              <a:spcBef>
                <a:spcPts val="0"/>
              </a:spcBef>
              <a:buNone/>
              <a:tabLst>
                <a:tab pos="222250" algn="l"/>
                <a:tab pos="679450" algn="l"/>
                <a:tab pos="681038" algn="l"/>
                <a:tab pos="1257300" algn="l"/>
                <a:tab pos="1544638" algn="l"/>
              </a:tabLst>
            </a:pPr>
            <a:r>
              <a:rPr lang="en-US" sz="1400" dirty="0">
                <a:solidFill>
                  <a:schemeClr val="tx1"/>
                </a:solidFill>
                <a:cs typeface="Times New Roman"/>
              </a:rPr>
              <a:t>		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pull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>
                <a:solidFill>
                  <a:schemeClr val="tx1"/>
                </a:solidFill>
                <a:cs typeface="Times New Roman"/>
              </a:rPr>
              <a:t>r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,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val1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</a:t>
            </a:r>
          </a:p>
          <a:p>
            <a:pPr marL="55563" indent="0">
              <a:spcBef>
                <a:spcPts val="0"/>
              </a:spcBef>
              <a:buNone/>
              <a:tabLst>
                <a:tab pos="222250" algn="l"/>
                <a:tab pos="679450" algn="l"/>
                <a:tab pos="681038" algn="l"/>
                <a:tab pos="1257300" algn="l"/>
                <a:tab pos="1544638" algn="l"/>
              </a:tabLst>
            </a:pPr>
            <a:r>
              <a:rPr lang="en-US" sz="1400" dirty="0">
                <a:solidFill>
                  <a:schemeClr val="tx1"/>
                </a:solidFill>
                <a:cs typeface="Times New Roman"/>
              </a:rPr>
              <a:t>		if 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door-status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>
                <a:solidFill>
                  <a:schemeClr val="tx1"/>
                </a:solidFill>
                <a:cs typeface="Times New Roman"/>
              </a:rPr>
              <a:t>d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)=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cracked 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then 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ungrasp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r</a:t>
            </a:r>
            <a:r>
              <a:rPr lang="en-US" sz="1400" dirty="0" err="1">
                <a:solidFill>
                  <a:schemeClr val="tx1"/>
                </a:solidFill>
                <a:cs typeface="Times New Roman"/>
              </a:rPr>
              <a:t>,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o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</a:t>
            </a:r>
          </a:p>
          <a:p>
            <a:pPr marL="55563" indent="0">
              <a:spcBef>
                <a:spcPts val="0"/>
              </a:spcBef>
              <a:buNone/>
              <a:tabLst>
                <a:tab pos="222250" algn="l"/>
                <a:tab pos="679450" algn="l"/>
                <a:tab pos="681038" algn="l"/>
                <a:tab pos="1257300" algn="l"/>
                <a:tab pos="1544638" algn="l"/>
              </a:tabLst>
            </a:pPr>
            <a:r>
              <a:rPr lang="en-US" sz="1400" dirty="0">
                <a:solidFill>
                  <a:schemeClr val="tx1"/>
                </a:solidFill>
                <a:cs typeface="Times New Roman"/>
              </a:rPr>
              <a:t>		else 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fail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5F92EEEF-1C58-FF41-A35E-54E737DF4F81}"/>
              </a:ext>
            </a:extLst>
          </p:cNvPr>
          <p:cNvSpPr txBox="1">
            <a:spLocks/>
          </p:cNvSpPr>
          <p:nvPr/>
        </p:nvSpPr>
        <p:spPr bwMode="auto">
          <a:xfrm>
            <a:off x="5204945" y="4182365"/>
            <a:ext cx="4642652" cy="172354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91440" bIns="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55563" indent="0">
              <a:spcBef>
                <a:spcPts val="0"/>
              </a:spcBef>
              <a:buNone/>
              <a:tabLst>
                <a:tab pos="284163" algn="l"/>
                <a:tab pos="792163" algn="l"/>
                <a:tab pos="1257300" algn="l"/>
                <a:tab pos="1544638" algn="l"/>
              </a:tabLst>
            </a:pPr>
            <a:r>
              <a:rPr lang="en-US" sz="1400" dirty="0">
                <a:cs typeface="Calibri"/>
              </a:rPr>
              <a:t>m1-throw-wide</a:t>
            </a:r>
            <a:r>
              <a:rPr lang="en-US" sz="1400" dirty="0">
                <a:cs typeface="Times New Roman"/>
              </a:rPr>
              <a:t>(</a:t>
            </a:r>
            <a:r>
              <a:rPr lang="en-US" sz="1400" i="1" dirty="0" err="1">
                <a:cs typeface="Times New Roman"/>
              </a:rPr>
              <a:t>r,d,l,o</a:t>
            </a:r>
            <a:r>
              <a:rPr lang="en-US" sz="1400" dirty="0">
                <a:cs typeface="Times New Roman"/>
              </a:rPr>
              <a:t>) </a:t>
            </a:r>
          </a:p>
          <a:p>
            <a:pPr marL="55563" indent="0">
              <a:spcBef>
                <a:spcPts val="0"/>
              </a:spcBef>
              <a:buNone/>
              <a:tabLst>
                <a:tab pos="284163" algn="l"/>
                <a:tab pos="792163" algn="l"/>
                <a:tab pos="1257300" algn="l"/>
                <a:tab pos="1544638" algn="l"/>
              </a:tabLst>
            </a:pPr>
            <a:r>
              <a:rPr lang="en-US" sz="1400" dirty="0">
                <a:cs typeface="Times New Roman"/>
              </a:rPr>
              <a:t>	task:	</a:t>
            </a:r>
            <a:r>
              <a:rPr lang="en-US" sz="1400" dirty="0">
                <a:cs typeface="Calibri"/>
              </a:rPr>
              <a:t>throw-wide</a:t>
            </a:r>
            <a:r>
              <a:rPr lang="en-US" sz="1400" dirty="0">
                <a:cs typeface="Times New Roman"/>
              </a:rPr>
              <a:t>(</a:t>
            </a:r>
            <a:r>
              <a:rPr lang="en-US" sz="1400" dirty="0" err="1">
                <a:cs typeface="Times New Roman"/>
              </a:rPr>
              <a:t>r,</a:t>
            </a:r>
            <a:r>
              <a:rPr lang="en-US" sz="1400" i="1" dirty="0" err="1">
                <a:cs typeface="Times New Roman"/>
              </a:rPr>
              <a:t>d</a:t>
            </a:r>
            <a:r>
              <a:rPr lang="en-US" sz="1400" dirty="0">
                <a:cs typeface="Times New Roman"/>
              </a:rPr>
              <a:t>)</a:t>
            </a:r>
          </a:p>
          <a:p>
            <a:pPr marL="55563" indent="0">
              <a:spcBef>
                <a:spcPts val="0"/>
              </a:spcBef>
              <a:buNone/>
              <a:tabLst>
                <a:tab pos="284163" algn="l"/>
                <a:tab pos="792163" algn="l"/>
                <a:tab pos="1257300" algn="l"/>
                <a:tab pos="1544638" algn="l"/>
              </a:tabLst>
            </a:pPr>
            <a:r>
              <a:rPr lang="en-US" sz="1400" dirty="0">
                <a:cs typeface="Times New Roman"/>
              </a:rPr>
              <a:t>	pre:	</a:t>
            </a:r>
            <a:r>
              <a:rPr lang="en-US" sz="1400" dirty="0" err="1">
                <a:cs typeface="Calibri"/>
              </a:rPr>
              <a:t>loc</a:t>
            </a:r>
            <a:r>
              <a:rPr lang="en-US" sz="1400" dirty="0">
                <a:cs typeface="Times New Roman"/>
              </a:rPr>
              <a:t>(</a:t>
            </a:r>
            <a:r>
              <a:rPr lang="en-US" sz="1400" i="1" dirty="0" err="1">
                <a:cs typeface="Times New Roman"/>
              </a:rPr>
              <a:t>r,l</a:t>
            </a:r>
            <a:r>
              <a:rPr lang="en-US" sz="1400" dirty="0">
                <a:cs typeface="Times New Roman"/>
              </a:rPr>
              <a:t>)</a:t>
            </a:r>
            <a:r>
              <a:rPr lang="en-US" sz="1400" dirty="0">
                <a:cs typeface="Courier New" panose="02070309020205020404" pitchFamily="49" charset="0"/>
              </a:rPr>
              <a:t>∧</a:t>
            </a:r>
            <a:r>
              <a:rPr lang="en-US" sz="1400" dirty="0">
                <a:cs typeface="Calibri"/>
              </a:rPr>
              <a:t>toward-side</a:t>
            </a:r>
            <a:r>
              <a:rPr lang="en-US" sz="1400" dirty="0">
                <a:cs typeface="Times New Roman"/>
              </a:rPr>
              <a:t>(</a:t>
            </a:r>
            <a:r>
              <a:rPr lang="en-US" sz="1400" i="1" dirty="0" err="1">
                <a:cs typeface="Times New Roman"/>
              </a:rPr>
              <a:t>l,d</a:t>
            </a:r>
            <a:r>
              <a:rPr lang="en-US" sz="1400" dirty="0">
                <a:cs typeface="Times New Roman"/>
              </a:rPr>
              <a:t>)</a:t>
            </a:r>
            <a:r>
              <a:rPr lang="en-US" sz="1400" dirty="0">
                <a:cs typeface="Courier New" panose="02070309020205020404" pitchFamily="49" charset="0"/>
              </a:rPr>
              <a:t>∧ </a:t>
            </a:r>
            <a:br>
              <a:rPr lang="en-US" sz="1400" dirty="0">
                <a:cs typeface="Times New Roman"/>
              </a:rPr>
            </a:br>
            <a:r>
              <a:rPr lang="en-US" sz="1400" dirty="0">
                <a:cs typeface="Times New Roman"/>
              </a:rPr>
              <a:t>	  	</a:t>
            </a:r>
            <a:r>
              <a:rPr lang="en-US" sz="1400" dirty="0">
                <a:cs typeface="Calibri"/>
              </a:rPr>
              <a:t>side</a:t>
            </a:r>
            <a:r>
              <a:rPr lang="en-US" sz="1400" dirty="0">
                <a:cs typeface="Times New Roman"/>
              </a:rPr>
              <a:t>(</a:t>
            </a:r>
            <a:r>
              <a:rPr lang="en-US" sz="1400" i="1" dirty="0" err="1">
                <a:cs typeface="Times New Roman"/>
              </a:rPr>
              <a:t>d</a:t>
            </a:r>
            <a:r>
              <a:rPr lang="en-US" sz="1400" dirty="0" err="1">
                <a:cs typeface="Times New Roman"/>
              </a:rPr>
              <a:t>,</a:t>
            </a:r>
            <a:r>
              <a:rPr lang="en-US" sz="1400" dirty="0" err="1">
                <a:cs typeface="Calibri"/>
              </a:rPr>
              <a:t>left</a:t>
            </a:r>
            <a:r>
              <a:rPr lang="en-US" sz="1400" dirty="0">
                <a:cs typeface="Times New Roman"/>
              </a:rPr>
              <a:t>) </a:t>
            </a:r>
            <a:r>
              <a:rPr lang="en-US" sz="1400" dirty="0">
                <a:cs typeface="Courier New" panose="02070309020205020404" pitchFamily="49" charset="0"/>
              </a:rPr>
              <a:t>∧</a:t>
            </a:r>
            <a:r>
              <a:rPr lang="en-US" sz="1400" dirty="0">
                <a:cs typeface="Times New Roman"/>
              </a:rPr>
              <a:t> </a:t>
            </a:r>
            <a:r>
              <a:rPr lang="en-US" sz="1400" dirty="0">
                <a:cs typeface="Calibri"/>
              </a:rPr>
              <a:t>type</a:t>
            </a:r>
            <a:r>
              <a:rPr lang="en-US" sz="1400" dirty="0">
                <a:cs typeface="Times New Roman"/>
              </a:rPr>
              <a:t>(</a:t>
            </a:r>
            <a:r>
              <a:rPr lang="en-US" sz="1400" i="1" dirty="0" err="1">
                <a:cs typeface="Times New Roman"/>
              </a:rPr>
              <a:t>d</a:t>
            </a:r>
            <a:r>
              <a:rPr lang="en-US" sz="1400" dirty="0" err="1">
                <a:cs typeface="Times New Roman"/>
              </a:rPr>
              <a:t>,</a:t>
            </a:r>
            <a:r>
              <a:rPr lang="en-US" sz="1400" dirty="0" err="1">
                <a:cs typeface="Calibri"/>
              </a:rPr>
              <a:t>rotate</a:t>
            </a:r>
            <a:r>
              <a:rPr lang="en-US" sz="1400" dirty="0">
                <a:cs typeface="Times New Roman"/>
              </a:rPr>
              <a:t>)</a:t>
            </a:r>
            <a:r>
              <a:rPr lang="en-US" sz="1400" dirty="0">
                <a:cs typeface="Courier New" panose="02070309020205020404" pitchFamily="49" charset="0"/>
              </a:rPr>
              <a:t> ∧ </a:t>
            </a:r>
            <a:br>
              <a:rPr lang="en-US" sz="1400" dirty="0">
                <a:cs typeface="Times New Roman"/>
              </a:rPr>
            </a:br>
            <a:r>
              <a:rPr lang="en-US" sz="1400" dirty="0">
                <a:cs typeface="Times New Roman"/>
              </a:rPr>
              <a:t>        	</a:t>
            </a:r>
            <a:r>
              <a:rPr lang="en-US" sz="1400" dirty="0">
                <a:cs typeface="Calibri"/>
              </a:rPr>
              <a:t>handle</a:t>
            </a:r>
            <a:r>
              <a:rPr lang="en-US" sz="1400" dirty="0">
                <a:cs typeface="Times New Roman"/>
              </a:rPr>
              <a:t>(</a:t>
            </a:r>
            <a:r>
              <a:rPr lang="en-US" sz="1400" i="1" dirty="0" err="1">
                <a:cs typeface="Times New Roman"/>
              </a:rPr>
              <a:t>d,o</a:t>
            </a:r>
            <a:r>
              <a:rPr lang="en-US" sz="1400" dirty="0">
                <a:cs typeface="Times New Roman"/>
              </a:rPr>
              <a:t>)</a:t>
            </a:r>
            <a:r>
              <a:rPr lang="en-US" sz="1400" baseline="-25000" dirty="0">
                <a:cs typeface="Times New Roman"/>
              </a:rPr>
              <a:t> </a:t>
            </a:r>
            <a:r>
              <a:rPr lang="en-US" sz="1400" dirty="0">
                <a:cs typeface="Courier New" panose="02070309020205020404" pitchFamily="49" charset="0"/>
              </a:rPr>
              <a:t>∧</a:t>
            </a:r>
            <a:r>
              <a:rPr lang="en-US" sz="1400" baseline="-25000" dirty="0">
                <a:cs typeface="Times New Roman"/>
              </a:rPr>
              <a:t> </a:t>
            </a:r>
            <a:r>
              <a:rPr lang="en-US" sz="1400" dirty="0">
                <a:cs typeface="Calibri"/>
              </a:rPr>
              <a:t>door-status</a:t>
            </a:r>
            <a:r>
              <a:rPr lang="en-US" sz="1400" dirty="0">
                <a:cs typeface="Times New Roman"/>
              </a:rPr>
              <a:t>(</a:t>
            </a:r>
            <a:r>
              <a:rPr lang="en-US" sz="1400" i="1" dirty="0">
                <a:cs typeface="Times New Roman"/>
              </a:rPr>
              <a:t>d</a:t>
            </a:r>
            <a:r>
              <a:rPr lang="en-US" sz="1400" dirty="0">
                <a:cs typeface="Times New Roman"/>
              </a:rPr>
              <a:t>)=</a:t>
            </a:r>
            <a:r>
              <a:rPr lang="en-US" sz="1400" dirty="0">
                <a:cs typeface="Calibri"/>
              </a:rPr>
              <a:t>cracked</a:t>
            </a:r>
          </a:p>
          <a:p>
            <a:pPr marL="55563" indent="0">
              <a:spcBef>
                <a:spcPts val="0"/>
              </a:spcBef>
              <a:buNone/>
              <a:tabLst>
                <a:tab pos="284163" algn="l"/>
                <a:tab pos="792163" algn="l"/>
                <a:tab pos="1257300" algn="l"/>
                <a:tab pos="1544638" algn="l"/>
              </a:tabLst>
            </a:pPr>
            <a:r>
              <a:rPr lang="en-US" sz="1400" dirty="0">
                <a:cs typeface="Times New Roman"/>
              </a:rPr>
              <a:t>	body: 	</a:t>
            </a:r>
            <a:r>
              <a:rPr lang="en-US" sz="1400" dirty="0">
                <a:cs typeface="Calibri"/>
              </a:rPr>
              <a:t>grasp</a:t>
            </a:r>
            <a:r>
              <a:rPr lang="en-US" sz="1400" dirty="0">
                <a:cs typeface="Times New Roman"/>
              </a:rPr>
              <a:t>(</a:t>
            </a:r>
            <a:r>
              <a:rPr lang="en-US" sz="1400" i="1" dirty="0" err="1">
                <a:cs typeface="Times New Roman"/>
              </a:rPr>
              <a:t>r,o</a:t>
            </a:r>
            <a:r>
              <a:rPr lang="en-US" sz="1400" dirty="0">
                <a:cs typeface="Times New Roman"/>
              </a:rPr>
              <a:t>) </a:t>
            </a:r>
          </a:p>
          <a:p>
            <a:pPr marL="55563" indent="0">
              <a:spcBef>
                <a:spcPts val="0"/>
              </a:spcBef>
              <a:buNone/>
              <a:tabLst>
                <a:tab pos="284163" algn="l"/>
                <a:tab pos="792163" algn="l"/>
                <a:tab pos="1257300" algn="l"/>
                <a:tab pos="1544638" algn="l"/>
              </a:tabLst>
            </a:pPr>
            <a:r>
              <a:rPr lang="en-US" sz="1400" dirty="0">
                <a:cs typeface="Times New Roman"/>
              </a:rPr>
              <a:t>		</a:t>
            </a:r>
            <a:r>
              <a:rPr lang="en-US" sz="1400" dirty="0">
                <a:cs typeface="Calibri"/>
              </a:rPr>
              <a:t>pull</a:t>
            </a:r>
            <a:r>
              <a:rPr lang="en-US" sz="1400" dirty="0">
                <a:cs typeface="Times New Roman"/>
              </a:rPr>
              <a:t>(</a:t>
            </a:r>
            <a:r>
              <a:rPr lang="en-US" sz="1400" i="1" dirty="0">
                <a:cs typeface="Times New Roman"/>
              </a:rPr>
              <a:t>r</a:t>
            </a:r>
            <a:r>
              <a:rPr lang="en-US" sz="1400" dirty="0">
                <a:cs typeface="Times New Roman"/>
              </a:rPr>
              <a:t>,</a:t>
            </a:r>
            <a:r>
              <a:rPr lang="en-US" sz="1400" dirty="0">
                <a:cs typeface="Calibri"/>
              </a:rPr>
              <a:t>val1</a:t>
            </a:r>
            <a:r>
              <a:rPr lang="en-US" sz="1400" dirty="0">
                <a:cs typeface="Times New Roman"/>
              </a:rPr>
              <a:t>)</a:t>
            </a:r>
            <a:br>
              <a:rPr lang="en-US" sz="1400" dirty="0">
                <a:cs typeface="Times New Roman"/>
              </a:rPr>
            </a:br>
            <a:r>
              <a:rPr lang="en-US" sz="1400" dirty="0">
                <a:cs typeface="Times New Roman"/>
              </a:rPr>
              <a:t>		</a:t>
            </a:r>
            <a:r>
              <a:rPr lang="en-US" sz="1400" dirty="0">
                <a:cs typeface="Calibri"/>
              </a:rPr>
              <a:t>move-by</a:t>
            </a:r>
            <a:r>
              <a:rPr lang="en-US" sz="1400" dirty="0">
                <a:cs typeface="Times New Roman"/>
              </a:rPr>
              <a:t>(</a:t>
            </a:r>
            <a:r>
              <a:rPr lang="en-US" sz="1400" i="1" dirty="0">
                <a:cs typeface="Times New Roman"/>
              </a:rPr>
              <a:t>r</a:t>
            </a:r>
            <a:r>
              <a:rPr lang="en-US" sz="1400" dirty="0">
                <a:cs typeface="Times New Roman"/>
              </a:rPr>
              <a:t>,</a:t>
            </a:r>
            <a:r>
              <a:rPr lang="en-US" sz="1400" dirty="0">
                <a:cs typeface="Calibri"/>
              </a:rPr>
              <a:t>val2</a:t>
            </a:r>
            <a:r>
              <a:rPr lang="en-US" sz="1400" dirty="0">
                <a:cs typeface="Times New Roman"/>
              </a:rPr>
              <a:t>)</a:t>
            </a:r>
            <a:endParaRPr lang="en-US" sz="1400" dirty="0">
              <a:cs typeface="Calibri"/>
            </a:endParaRPr>
          </a:p>
        </p:txBody>
      </p:sp>
      <p:cxnSp>
        <p:nvCxnSpPr>
          <p:cNvPr id="28" name="Straight Arrow Connector 27"/>
          <p:cNvCxnSpPr>
            <a:cxnSpLocks/>
            <a:endCxn id="29" idx="1"/>
          </p:cNvCxnSpPr>
          <p:nvPr/>
        </p:nvCxnSpPr>
        <p:spPr>
          <a:xfrm flipV="1">
            <a:off x="3765903" y="5044139"/>
            <a:ext cx="1439042" cy="544002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  <a:endCxn id="27" idx="1"/>
          </p:cNvCxnSpPr>
          <p:nvPr/>
        </p:nvCxnSpPr>
        <p:spPr>
          <a:xfrm flipV="1">
            <a:off x="3689303" y="3231073"/>
            <a:ext cx="1515642" cy="2151328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flush-hollow-metal-do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25" y="1665896"/>
            <a:ext cx="1250134" cy="178289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6E0FDB5-EFB7-0247-BB19-2205C77620B4}"/>
              </a:ext>
            </a:extLst>
          </p:cNvPr>
          <p:cNvGrpSpPr/>
          <p:nvPr/>
        </p:nvGrpSpPr>
        <p:grpSpPr>
          <a:xfrm>
            <a:off x="6227708" y="291064"/>
            <a:ext cx="3906155" cy="1992538"/>
            <a:chOff x="3937725" y="3970843"/>
            <a:chExt cx="3906155" cy="1992538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63FEC004-A36A-A544-B996-2997AB9E755A}"/>
                </a:ext>
              </a:extLst>
            </p:cNvPr>
            <p:cNvSpPr/>
            <p:nvPr/>
          </p:nvSpPr>
          <p:spPr>
            <a:xfrm>
              <a:off x="4244587" y="3970843"/>
              <a:ext cx="3494109" cy="427340"/>
            </a:xfrm>
            <a:prstGeom prst="roundRect">
              <a:avLst/>
            </a:prstGeom>
            <a:noFill/>
            <a:ln w="12700">
              <a:solidFill>
                <a:schemeClr val="accent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2BD71D8-1302-C541-AA0F-7F9E534B5A94}"/>
                </a:ext>
              </a:extLst>
            </p:cNvPr>
            <p:cNvSpPr txBox="1"/>
            <p:nvPr/>
          </p:nvSpPr>
          <p:spPr>
            <a:xfrm>
              <a:off x="4335015" y="4089832"/>
              <a:ext cx="1022775" cy="21544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r>
                <a:rPr lang="en-GB" sz="1400" dirty="0"/>
                <a:t>move to door</a:t>
              </a:r>
              <a:endParaRPr lang="en-GB" sz="1400" dirty="0">
                <a:latin typeface="Courier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2F27DE0-FFD1-3541-8FAB-E8A222CA0FFC}"/>
                </a:ext>
              </a:extLst>
            </p:cNvPr>
            <p:cNvSpPr txBox="1"/>
            <p:nvPr/>
          </p:nvSpPr>
          <p:spPr>
            <a:xfrm>
              <a:off x="5404119" y="4089832"/>
              <a:ext cx="796175" cy="215444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r>
                <a:rPr lang="en-GB" sz="1400" dirty="0"/>
                <a:t>open door</a:t>
              </a:r>
              <a:endParaRPr lang="en-GB" sz="1400" dirty="0">
                <a:latin typeface="Courier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835240-58B9-F647-B17D-F2B65A6FD9DC}"/>
                </a:ext>
              </a:extLst>
            </p:cNvPr>
            <p:cNvSpPr txBox="1"/>
            <p:nvPr/>
          </p:nvSpPr>
          <p:spPr>
            <a:xfrm>
              <a:off x="6852651" y="4089832"/>
              <a:ext cx="794572" cy="21544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r>
                <a:rPr lang="en-GB" sz="1400" dirty="0"/>
                <a:t>close door</a:t>
              </a:r>
              <a:endParaRPr lang="en-GB" sz="1400" dirty="0">
                <a:latin typeface="Courier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C050A9D-4D41-5D42-9BE7-4932A565FE67}"/>
                </a:ext>
              </a:extLst>
            </p:cNvPr>
            <p:cNvSpPr txBox="1"/>
            <p:nvPr/>
          </p:nvSpPr>
          <p:spPr>
            <a:xfrm>
              <a:off x="6246622" y="4089832"/>
              <a:ext cx="559700" cy="21544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r>
                <a:rPr lang="en-GB" sz="1400" dirty="0"/>
                <a:t>get out</a:t>
              </a:r>
              <a:endParaRPr lang="en-GB" sz="1400" dirty="0">
                <a:latin typeface="Courier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8F2A96A-9B21-6C41-8706-055B5BF9898C}"/>
                </a:ext>
              </a:extLst>
            </p:cNvPr>
            <p:cNvSpPr txBox="1"/>
            <p:nvPr/>
          </p:nvSpPr>
          <p:spPr>
            <a:xfrm>
              <a:off x="3937725" y="5019218"/>
              <a:ext cx="635105" cy="86177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pPr algn="ctr"/>
              <a:r>
                <a:rPr lang="en-GB" sz="1400" dirty="0"/>
                <a:t>identify </a:t>
              </a:r>
            </a:p>
            <a:p>
              <a:pPr algn="ctr"/>
              <a:r>
                <a:rPr lang="en-GB" sz="1400" dirty="0"/>
                <a:t>type </a:t>
              </a:r>
            </a:p>
            <a:p>
              <a:pPr algn="ctr"/>
              <a:r>
                <a:rPr lang="en-GB" sz="1400" dirty="0"/>
                <a:t>of </a:t>
              </a:r>
            </a:p>
            <a:p>
              <a:pPr algn="ctr"/>
              <a:r>
                <a:rPr lang="en-GB" sz="1400" dirty="0"/>
                <a:t>door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A60FA6A-868D-684F-B0F0-ECC0EDB32308}"/>
                </a:ext>
              </a:extLst>
            </p:cNvPr>
            <p:cNvSpPr txBox="1"/>
            <p:nvPr/>
          </p:nvSpPr>
          <p:spPr>
            <a:xfrm>
              <a:off x="4608497" y="5019218"/>
              <a:ext cx="448323" cy="86177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pPr algn="ctr"/>
              <a:r>
                <a:rPr lang="en-GB" sz="1400" dirty="0"/>
                <a:t>move</a:t>
              </a:r>
            </a:p>
            <a:p>
              <a:pPr algn="ctr"/>
              <a:r>
                <a:rPr lang="en-GB" sz="1400" dirty="0"/>
                <a:t>close </a:t>
              </a:r>
            </a:p>
            <a:p>
              <a:pPr algn="ctr"/>
              <a:r>
                <a:rPr lang="en-GB" sz="1400" dirty="0"/>
                <a:t>to </a:t>
              </a:r>
            </a:p>
            <a:p>
              <a:pPr algn="ctr"/>
              <a:r>
                <a:rPr lang="en-GB" sz="1400" dirty="0"/>
                <a:t>knob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F56EB76-7E72-2E46-810F-47C7682C1022}"/>
                </a:ext>
              </a:extLst>
            </p:cNvPr>
            <p:cNvSpPr txBox="1"/>
            <p:nvPr/>
          </p:nvSpPr>
          <p:spPr>
            <a:xfrm>
              <a:off x="5092490" y="5019218"/>
              <a:ext cx="431844" cy="430887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pPr algn="ctr"/>
              <a:r>
                <a:rPr lang="en-GB" sz="1400" dirty="0"/>
                <a:t>grasp</a:t>
              </a:r>
            </a:p>
            <a:p>
              <a:pPr algn="ctr"/>
              <a:r>
                <a:rPr lang="en-GB" sz="1400" dirty="0"/>
                <a:t>knob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156A4B3-6BEA-CD42-B829-6CF704535443}"/>
                </a:ext>
              </a:extLst>
            </p:cNvPr>
            <p:cNvSpPr txBox="1"/>
            <p:nvPr/>
          </p:nvSpPr>
          <p:spPr>
            <a:xfrm>
              <a:off x="5562856" y="5019218"/>
              <a:ext cx="401836" cy="430887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pPr algn="ctr"/>
              <a:r>
                <a:rPr lang="en-GB" sz="1400" dirty="0"/>
                <a:t>turn</a:t>
              </a:r>
            </a:p>
            <a:p>
              <a:pPr algn="ctr"/>
              <a:r>
                <a:rPr lang="en-GB" sz="1400" dirty="0"/>
                <a:t>knob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F62BC01-75C1-2547-ABD3-6A641377E2C4}"/>
                </a:ext>
              </a:extLst>
            </p:cNvPr>
            <p:cNvSpPr txBox="1"/>
            <p:nvPr/>
          </p:nvSpPr>
          <p:spPr>
            <a:xfrm>
              <a:off x="6003213" y="5019218"/>
              <a:ext cx="681721" cy="21544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pPr algn="ctr"/>
              <a:r>
                <a:rPr lang="en-GB" sz="1400" dirty="0"/>
                <a:t>maintain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4CA1445-DE3B-9245-890B-ABBCEE11580C}"/>
                </a:ext>
              </a:extLst>
            </p:cNvPr>
            <p:cNvSpPr txBox="1"/>
            <p:nvPr/>
          </p:nvSpPr>
          <p:spPr>
            <a:xfrm>
              <a:off x="6003213" y="5277276"/>
              <a:ext cx="308862" cy="21544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pPr algn="ctr"/>
              <a:r>
                <a:rPr lang="en-GB" sz="1400" dirty="0"/>
                <a:t>pull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433E8AD-B9B4-5C47-8E4B-BCAB4B01079D}"/>
                </a:ext>
              </a:extLst>
            </p:cNvPr>
            <p:cNvSpPr txBox="1"/>
            <p:nvPr/>
          </p:nvSpPr>
          <p:spPr>
            <a:xfrm>
              <a:off x="6732599" y="5490492"/>
              <a:ext cx="308862" cy="21544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pPr algn="ctr"/>
              <a:r>
                <a:rPr lang="en-GB" sz="1400" dirty="0"/>
                <a:t>pull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ED514C7-498E-264E-84A6-49C4D6021F48}"/>
                </a:ext>
              </a:extLst>
            </p:cNvPr>
            <p:cNvSpPr txBox="1"/>
            <p:nvPr/>
          </p:nvSpPr>
          <p:spPr>
            <a:xfrm>
              <a:off x="6729403" y="5747937"/>
              <a:ext cx="626128" cy="21544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pPr algn="ctr"/>
              <a:r>
                <a:rPr lang="en-GB" sz="1400" dirty="0"/>
                <a:t>monitor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4FC665D-5738-BD42-B800-48F99C7AC28B}"/>
                </a:ext>
              </a:extLst>
            </p:cNvPr>
            <p:cNvSpPr txBox="1"/>
            <p:nvPr/>
          </p:nvSpPr>
          <p:spPr>
            <a:xfrm>
              <a:off x="6006257" y="5535334"/>
              <a:ext cx="626128" cy="21544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pPr algn="ctr"/>
              <a:r>
                <a:rPr lang="en-GB" sz="1400" dirty="0"/>
                <a:t>monitor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C145FD9-58C6-F84C-BA73-8D8519B50525}"/>
                </a:ext>
              </a:extLst>
            </p:cNvPr>
            <p:cNvSpPr txBox="1"/>
            <p:nvPr/>
          </p:nvSpPr>
          <p:spPr>
            <a:xfrm>
              <a:off x="7222881" y="5019218"/>
              <a:ext cx="620999" cy="21544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pPr algn="ctr"/>
              <a:r>
                <a:rPr lang="en-GB" sz="1400" dirty="0"/>
                <a:t>ungrasp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F895F31-6457-0B45-9DF1-F8B51132E5E5}"/>
                </a:ext>
              </a:extLst>
            </p:cNvPr>
            <p:cNvSpPr txBox="1"/>
            <p:nvPr/>
          </p:nvSpPr>
          <p:spPr>
            <a:xfrm>
              <a:off x="6732599" y="5019218"/>
              <a:ext cx="442617" cy="430887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pPr algn="ctr"/>
              <a:r>
                <a:rPr lang="en-GB" sz="1400" dirty="0"/>
                <a:t>move</a:t>
              </a:r>
            </a:p>
            <a:p>
              <a:pPr algn="ctr"/>
              <a:r>
                <a:rPr lang="en-GB" sz="1400" dirty="0"/>
                <a:t>back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4210693A-5ABC-4043-B5CD-A184CC5BECED}"/>
                </a:ext>
              </a:extLst>
            </p:cNvPr>
            <p:cNvCxnSpPr>
              <a:cxnSpLocks/>
              <a:stCxn id="18" idx="2"/>
              <a:endCxn id="22" idx="0"/>
            </p:cNvCxnSpPr>
            <p:nvPr/>
          </p:nvCxnSpPr>
          <p:spPr>
            <a:xfrm flipH="1">
              <a:off x="4832659" y="4305276"/>
              <a:ext cx="969548" cy="71394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1D35D80D-AEF5-A54E-A43F-F65A7FD95C24}"/>
                </a:ext>
              </a:extLst>
            </p:cNvPr>
            <p:cNvCxnSpPr>
              <a:cxnSpLocks/>
              <a:stCxn id="18" idx="2"/>
              <a:endCxn id="21" idx="0"/>
            </p:cNvCxnSpPr>
            <p:nvPr/>
          </p:nvCxnSpPr>
          <p:spPr>
            <a:xfrm flipH="1">
              <a:off x="4255278" y="4305276"/>
              <a:ext cx="1546929" cy="71394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D0AB1BF-274E-2B40-BEC6-DA86EF1EB795}"/>
                </a:ext>
              </a:extLst>
            </p:cNvPr>
            <p:cNvCxnSpPr>
              <a:cxnSpLocks/>
              <a:stCxn id="18" idx="2"/>
              <a:endCxn id="23" idx="0"/>
            </p:cNvCxnSpPr>
            <p:nvPr/>
          </p:nvCxnSpPr>
          <p:spPr>
            <a:xfrm flipH="1">
              <a:off x="5308412" y="4305276"/>
              <a:ext cx="493795" cy="71394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007269A3-C1F3-4245-8B96-D6100E343CC9}"/>
                </a:ext>
              </a:extLst>
            </p:cNvPr>
            <p:cNvCxnSpPr>
              <a:cxnSpLocks/>
              <a:stCxn id="18" idx="2"/>
              <a:endCxn id="39" idx="0"/>
            </p:cNvCxnSpPr>
            <p:nvPr/>
          </p:nvCxnSpPr>
          <p:spPr>
            <a:xfrm>
              <a:off x="5802207" y="4305276"/>
              <a:ext cx="1151701" cy="71394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C50AC44-44C0-6C45-8E37-C86555BA6F1C}"/>
                </a:ext>
              </a:extLst>
            </p:cNvPr>
            <p:cNvCxnSpPr>
              <a:cxnSpLocks/>
              <a:stCxn id="18" idx="2"/>
              <a:endCxn id="32" idx="0"/>
            </p:cNvCxnSpPr>
            <p:nvPr/>
          </p:nvCxnSpPr>
          <p:spPr>
            <a:xfrm>
              <a:off x="5802207" y="4305276"/>
              <a:ext cx="541867" cy="71394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596FECD8-9953-044B-B850-F8BC67D00233}"/>
                </a:ext>
              </a:extLst>
            </p:cNvPr>
            <p:cNvCxnSpPr>
              <a:cxnSpLocks/>
              <a:stCxn id="18" idx="2"/>
              <a:endCxn id="38" idx="0"/>
            </p:cNvCxnSpPr>
            <p:nvPr/>
          </p:nvCxnSpPr>
          <p:spPr>
            <a:xfrm>
              <a:off x="5802207" y="4305276"/>
              <a:ext cx="1731174" cy="71394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CF9942BC-BBA3-2B49-9F76-F4DBEF19B0AA}"/>
                </a:ext>
              </a:extLst>
            </p:cNvPr>
            <p:cNvCxnSpPr>
              <a:cxnSpLocks/>
              <a:stCxn id="18" idx="2"/>
              <a:endCxn id="25" idx="0"/>
            </p:cNvCxnSpPr>
            <p:nvPr/>
          </p:nvCxnSpPr>
          <p:spPr>
            <a:xfrm flipH="1">
              <a:off x="5763774" y="4305276"/>
              <a:ext cx="38433" cy="71394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03F25871-2D41-C842-9931-22D201197A36}"/>
                </a:ext>
              </a:extLst>
            </p:cNvPr>
            <p:cNvCxnSpPr>
              <a:cxnSpLocks/>
              <a:endCxn id="49" idx="1"/>
            </p:cNvCxnSpPr>
            <p:nvPr/>
          </p:nvCxnSpPr>
          <p:spPr>
            <a:xfrm flipH="1">
              <a:off x="4244587" y="4309356"/>
              <a:ext cx="188606" cy="350438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378C669A-6BFE-4840-BE61-4096AC664FF7}"/>
                </a:ext>
              </a:extLst>
            </p:cNvPr>
            <p:cNvCxnSpPr>
              <a:cxnSpLocks/>
              <a:endCxn id="49" idx="3"/>
            </p:cNvCxnSpPr>
            <p:nvPr/>
          </p:nvCxnSpPr>
          <p:spPr>
            <a:xfrm>
              <a:off x="4433192" y="4309356"/>
              <a:ext cx="154759" cy="350438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14E21DA-5AE6-BF46-B566-1457AC8BD531}"/>
                </a:ext>
              </a:extLst>
            </p:cNvPr>
            <p:cNvSpPr txBox="1"/>
            <p:nvPr/>
          </p:nvSpPr>
          <p:spPr>
            <a:xfrm>
              <a:off x="4244587" y="4521294"/>
              <a:ext cx="343364" cy="276999"/>
            </a:xfrm>
            <a:prstGeom prst="rect">
              <a:avLst/>
            </a:prstGeom>
            <a:noFill/>
          </p:spPr>
          <p:txBody>
            <a:bodyPr wrap="square" lIns="36000" tIns="0" rIns="0" bIns="0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5"/>
                  </a:solidFill>
                </a:rPr>
                <a:t>…</a:t>
              </a: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9DC0817A-C51B-8F43-8143-73B0A07E9D18}"/>
                </a:ext>
              </a:extLst>
            </p:cNvPr>
            <p:cNvSpPr/>
            <p:nvPr/>
          </p:nvSpPr>
          <p:spPr>
            <a:xfrm>
              <a:off x="4351374" y="4452672"/>
              <a:ext cx="168166" cy="48179"/>
            </a:xfrm>
            <a:custGeom>
              <a:avLst/>
              <a:gdLst>
                <a:gd name="connsiteX0" fmla="*/ 0 w 168166"/>
                <a:gd name="connsiteY0" fmla="*/ 0 h 48179"/>
                <a:gd name="connsiteX1" fmla="*/ 78828 w 168166"/>
                <a:gd name="connsiteY1" fmla="*/ 47297 h 48179"/>
                <a:gd name="connsiteX2" fmla="*/ 168166 w 168166"/>
                <a:gd name="connsiteY2" fmla="*/ 26276 h 4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166" h="48179">
                  <a:moveTo>
                    <a:pt x="0" y="0"/>
                  </a:moveTo>
                  <a:cubicBezTo>
                    <a:pt x="25400" y="21459"/>
                    <a:pt x="50800" y="42918"/>
                    <a:pt x="78828" y="47297"/>
                  </a:cubicBezTo>
                  <a:cubicBezTo>
                    <a:pt x="106856" y="51676"/>
                    <a:pt x="137511" y="38976"/>
                    <a:pt x="168166" y="26276"/>
                  </a:cubicBezTo>
                </a:path>
              </a:pathLst>
            </a:custGeom>
            <a:noFill/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pPr algn="ctr"/>
              <a:endParaRPr lang="en-GB"/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8B9B22DD-A824-4A43-9402-673604B0F7D3}"/>
                </a:ext>
              </a:extLst>
            </p:cNvPr>
            <p:cNvCxnSpPr>
              <a:cxnSpLocks/>
              <a:stCxn id="53" idx="0"/>
              <a:endCxn id="53" idx="1"/>
            </p:cNvCxnSpPr>
            <p:nvPr/>
          </p:nvCxnSpPr>
          <p:spPr>
            <a:xfrm flipH="1">
              <a:off x="6568332" y="4309356"/>
              <a:ext cx="171682" cy="138500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4F36D0F1-8235-7B4B-A195-043DEB24E79D}"/>
                </a:ext>
              </a:extLst>
            </p:cNvPr>
            <p:cNvCxnSpPr>
              <a:cxnSpLocks/>
              <a:stCxn id="53" idx="0"/>
              <a:endCxn id="53" idx="3"/>
            </p:cNvCxnSpPr>
            <p:nvPr/>
          </p:nvCxnSpPr>
          <p:spPr>
            <a:xfrm>
              <a:off x="6740014" y="4309356"/>
              <a:ext cx="171682" cy="138500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13E07F1-60D9-2D46-A761-1E4D873AE4FC}"/>
                </a:ext>
              </a:extLst>
            </p:cNvPr>
            <p:cNvSpPr txBox="1"/>
            <p:nvPr/>
          </p:nvSpPr>
          <p:spPr>
            <a:xfrm>
              <a:off x="6568332" y="4309356"/>
              <a:ext cx="343364" cy="276999"/>
            </a:xfrm>
            <a:prstGeom prst="rect">
              <a:avLst/>
            </a:prstGeom>
            <a:noFill/>
          </p:spPr>
          <p:txBody>
            <a:bodyPr wrap="square" lIns="36000" tIns="0" rIns="0" bIns="0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5"/>
                  </a:solidFill>
                </a:rPr>
                <a:t>…</a:t>
              </a: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16413D55-50FD-EE40-AA89-3B8C79AB8436}"/>
                </a:ext>
              </a:extLst>
            </p:cNvPr>
            <p:cNvSpPr/>
            <p:nvPr/>
          </p:nvSpPr>
          <p:spPr>
            <a:xfrm>
              <a:off x="6638156" y="4386952"/>
              <a:ext cx="168166" cy="48179"/>
            </a:xfrm>
            <a:custGeom>
              <a:avLst/>
              <a:gdLst>
                <a:gd name="connsiteX0" fmla="*/ 0 w 168166"/>
                <a:gd name="connsiteY0" fmla="*/ 0 h 48179"/>
                <a:gd name="connsiteX1" fmla="*/ 78828 w 168166"/>
                <a:gd name="connsiteY1" fmla="*/ 47297 h 48179"/>
                <a:gd name="connsiteX2" fmla="*/ 168166 w 168166"/>
                <a:gd name="connsiteY2" fmla="*/ 26276 h 4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166" h="48179">
                  <a:moveTo>
                    <a:pt x="0" y="0"/>
                  </a:moveTo>
                  <a:cubicBezTo>
                    <a:pt x="25400" y="21459"/>
                    <a:pt x="50800" y="42918"/>
                    <a:pt x="78828" y="47297"/>
                  </a:cubicBezTo>
                  <a:cubicBezTo>
                    <a:pt x="106856" y="51676"/>
                    <a:pt x="137511" y="38976"/>
                    <a:pt x="168166" y="26276"/>
                  </a:cubicBezTo>
                </a:path>
              </a:pathLst>
            </a:custGeom>
            <a:noFill/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pPr algn="ctr"/>
              <a:endParaRPr lang="en-GB"/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3DE32FF9-FF3A-0E49-A32B-8D9C02CF8C00}"/>
                </a:ext>
              </a:extLst>
            </p:cNvPr>
            <p:cNvCxnSpPr>
              <a:cxnSpLocks/>
              <a:stCxn id="19" idx="2"/>
              <a:endCxn id="57" idx="1"/>
            </p:cNvCxnSpPr>
            <p:nvPr/>
          </p:nvCxnSpPr>
          <p:spPr>
            <a:xfrm flipH="1">
              <a:off x="7082545" y="4305276"/>
              <a:ext cx="167392" cy="327894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1F23D65C-3264-D947-AEC5-368B6CD4A3B0}"/>
                </a:ext>
              </a:extLst>
            </p:cNvPr>
            <p:cNvCxnSpPr>
              <a:cxnSpLocks/>
              <a:stCxn id="19" idx="2"/>
              <a:endCxn id="57" idx="3"/>
            </p:cNvCxnSpPr>
            <p:nvPr/>
          </p:nvCxnSpPr>
          <p:spPr>
            <a:xfrm>
              <a:off x="7249937" y="4305276"/>
              <a:ext cx="175972" cy="327894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E899198-BBB4-934B-856F-050E520BA7CF}"/>
                </a:ext>
              </a:extLst>
            </p:cNvPr>
            <p:cNvSpPr txBox="1"/>
            <p:nvPr/>
          </p:nvSpPr>
          <p:spPr>
            <a:xfrm>
              <a:off x="7082545" y="4494670"/>
              <a:ext cx="343364" cy="276999"/>
            </a:xfrm>
            <a:prstGeom prst="rect">
              <a:avLst/>
            </a:prstGeom>
            <a:noFill/>
          </p:spPr>
          <p:txBody>
            <a:bodyPr wrap="square" lIns="36000" tIns="0" rIns="0" bIns="0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5"/>
                  </a:solidFill>
                </a:rPr>
                <a:t>…</a:t>
              </a: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8E9E0A1-84DF-4F48-8640-8D7C0CD64A67}"/>
                </a:ext>
              </a:extLst>
            </p:cNvPr>
            <p:cNvSpPr/>
            <p:nvPr/>
          </p:nvSpPr>
          <p:spPr>
            <a:xfrm>
              <a:off x="7181458" y="4457725"/>
              <a:ext cx="168166" cy="48179"/>
            </a:xfrm>
            <a:custGeom>
              <a:avLst/>
              <a:gdLst>
                <a:gd name="connsiteX0" fmla="*/ 0 w 168166"/>
                <a:gd name="connsiteY0" fmla="*/ 0 h 48179"/>
                <a:gd name="connsiteX1" fmla="*/ 78828 w 168166"/>
                <a:gd name="connsiteY1" fmla="*/ 47297 h 48179"/>
                <a:gd name="connsiteX2" fmla="*/ 168166 w 168166"/>
                <a:gd name="connsiteY2" fmla="*/ 26276 h 4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166" h="48179">
                  <a:moveTo>
                    <a:pt x="0" y="0"/>
                  </a:moveTo>
                  <a:cubicBezTo>
                    <a:pt x="25400" y="21459"/>
                    <a:pt x="50800" y="42918"/>
                    <a:pt x="78828" y="47297"/>
                  </a:cubicBezTo>
                  <a:cubicBezTo>
                    <a:pt x="106856" y="51676"/>
                    <a:pt x="137511" y="38976"/>
                    <a:pt x="168166" y="26276"/>
                  </a:cubicBezTo>
                </a:path>
              </a:pathLst>
            </a:custGeom>
            <a:noFill/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91C4757-0078-1E43-AF99-04D4C9509993}"/>
                </a:ext>
              </a:extLst>
            </p:cNvPr>
            <p:cNvSpPr/>
            <p:nvPr/>
          </p:nvSpPr>
          <p:spPr>
            <a:xfrm>
              <a:off x="5160305" y="4597788"/>
              <a:ext cx="1489322" cy="240918"/>
            </a:xfrm>
            <a:custGeom>
              <a:avLst/>
              <a:gdLst>
                <a:gd name="connsiteX0" fmla="*/ 0 w 1489322"/>
                <a:gd name="connsiteY0" fmla="*/ 0 h 240918"/>
                <a:gd name="connsiteX1" fmla="*/ 251870 w 1489322"/>
                <a:gd name="connsiteY1" fmla="*/ 142361 h 240918"/>
                <a:gd name="connsiteX2" fmla="*/ 547545 w 1489322"/>
                <a:gd name="connsiteY2" fmla="*/ 229968 h 240918"/>
                <a:gd name="connsiteX3" fmla="*/ 996531 w 1489322"/>
                <a:gd name="connsiteY3" fmla="*/ 229968 h 240918"/>
                <a:gd name="connsiteX4" fmla="*/ 1325058 w 1489322"/>
                <a:gd name="connsiteY4" fmla="*/ 142361 h 240918"/>
                <a:gd name="connsiteX5" fmla="*/ 1489322 w 1489322"/>
                <a:gd name="connsiteY5" fmla="*/ 49279 h 24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9322" h="240918">
                  <a:moveTo>
                    <a:pt x="0" y="0"/>
                  </a:moveTo>
                  <a:cubicBezTo>
                    <a:pt x="80306" y="52016"/>
                    <a:pt x="160613" y="104033"/>
                    <a:pt x="251870" y="142361"/>
                  </a:cubicBezTo>
                  <a:cubicBezTo>
                    <a:pt x="343127" y="180689"/>
                    <a:pt x="423435" y="215367"/>
                    <a:pt x="547545" y="229968"/>
                  </a:cubicBezTo>
                  <a:cubicBezTo>
                    <a:pt x="671655" y="244569"/>
                    <a:pt x="866946" y="244569"/>
                    <a:pt x="996531" y="229968"/>
                  </a:cubicBezTo>
                  <a:cubicBezTo>
                    <a:pt x="1126116" y="215367"/>
                    <a:pt x="1242926" y="172476"/>
                    <a:pt x="1325058" y="142361"/>
                  </a:cubicBezTo>
                  <a:cubicBezTo>
                    <a:pt x="1407190" y="112246"/>
                    <a:pt x="1448256" y="80762"/>
                    <a:pt x="1489322" y="49279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55812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3.1  Operational models</a:t>
            </a:r>
          </a:p>
          <a:p>
            <a:pPr lvl="1"/>
            <a:r>
              <a:rPr lang="en-US" dirty="0"/>
              <a:t>Tasks, events</a:t>
            </a:r>
          </a:p>
          <a:p>
            <a:pPr lvl="1"/>
            <a:r>
              <a:rPr lang="en-US" dirty="0"/>
              <a:t>Commands to the execution platform</a:t>
            </a:r>
          </a:p>
          <a:p>
            <a:pPr lvl="1"/>
            <a:r>
              <a:rPr lang="en-US" dirty="0">
                <a:ea typeface="ＭＳ Ｐゴシック" charset="0"/>
                <a:cs typeface="ＭＳ Ｐゴシック" charset="0"/>
              </a:rPr>
              <a:t>Extensions to state-variable representation</a:t>
            </a:r>
          </a:p>
          <a:p>
            <a:pPr lvl="1"/>
            <a:r>
              <a:rPr lang="en-US" dirty="0">
                <a:ea typeface="ＭＳ Ｐゴシック" charset="0"/>
                <a:cs typeface="ＭＳ Ｐゴシック" charset="0"/>
              </a:rPr>
              <a:t>Refinement method: name, task/event, preconditions, body</a:t>
            </a:r>
          </a:p>
          <a:p>
            <a:pPr lvl="1"/>
            <a:r>
              <a:rPr lang="en-US" dirty="0">
                <a:ea typeface="ＭＳ Ｐゴシック" charset="0"/>
                <a:cs typeface="ＭＳ Ｐゴシック" charset="0"/>
              </a:rPr>
              <a:t>Example: opening a door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E7CA84-527A-914E-B5A7-5FF54C20634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76C260-D9C3-580D-580E-F8410798D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F0F4C-D806-7140-8FAD-D866F79758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790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69D0-F897-184E-BD2D-28DF1B1D6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2B57A-800D-3843-BB0A-D5DB49A38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GB" dirty="0"/>
              <a:t>3.1  </a:t>
            </a:r>
            <a:r>
              <a:rPr lang="en-GB" i="1" dirty="0"/>
              <a:t>Representation</a:t>
            </a:r>
          </a:p>
          <a:p>
            <a:pPr lvl="1"/>
            <a:r>
              <a:rPr lang="en-GB" dirty="0"/>
              <a:t>State variables, commands, refinement methods</a:t>
            </a:r>
          </a:p>
          <a:p>
            <a:pPr lvl="1"/>
            <a:r>
              <a:rPr lang="en-GB" dirty="0"/>
              <a:t>Example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3.2  </a:t>
            </a:r>
            <a:r>
              <a:rPr lang="en-GB" b="1" i="1" dirty="0">
                <a:solidFill>
                  <a:schemeClr val="accent1"/>
                </a:solidFill>
              </a:rPr>
              <a:t>Acting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RAE (Refinement Acting Engine)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Example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Extensions</a:t>
            </a:r>
          </a:p>
          <a:p>
            <a:pPr lvl="1"/>
            <a:endParaRPr lang="en-GB" dirty="0">
              <a:solidFill>
                <a:schemeClr val="accent1"/>
              </a:solidFill>
            </a:endParaRPr>
          </a:p>
          <a:p>
            <a:pPr lvl="1"/>
            <a:endParaRPr lang="en-GB" dirty="0">
              <a:solidFill>
                <a:schemeClr val="accent1"/>
              </a:solidFill>
            </a:endParaRPr>
          </a:p>
          <a:p>
            <a:pPr lvl="1"/>
            <a:endParaRPr lang="en-GB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dirty="0"/>
              <a:t>3.3  </a:t>
            </a:r>
            <a:r>
              <a:rPr lang="en-GB" i="1" dirty="0"/>
              <a:t>Planning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Motivation and basic ideas</a:t>
            </a:r>
          </a:p>
          <a:p>
            <a:pPr lvl="1"/>
            <a:r>
              <a:rPr lang="en-GB" dirty="0"/>
              <a:t>Deterministic action models</a:t>
            </a:r>
          </a:p>
          <a:p>
            <a:pPr lvl="1"/>
            <a:r>
              <a:rPr lang="en-GB" dirty="0" err="1"/>
              <a:t>SeRPE</a:t>
            </a:r>
            <a:r>
              <a:rPr lang="en-GB" dirty="0"/>
              <a:t> (Sequential Refinement Planning Engine)</a:t>
            </a:r>
          </a:p>
          <a:p>
            <a:pPr marL="0" indent="0">
              <a:buNone/>
            </a:pPr>
            <a:r>
              <a:rPr lang="en-GB" dirty="0"/>
              <a:t>3.4  </a:t>
            </a:r>
            <a:r>
              <a:rPr lang="en-GB" i="1" dirty="0"/>
              <a:t>Using Planning in Acting</a:t>
            </a:r>
          </a:p>
          <a:p>
            <a:pPr lvl="1"/>
            <a:r>
              <a:rPr lang="en-GB" dirty="0"/>
              <a:t>Techniques</a:t>
            </a:r>
          </a:p>
          <a:p>
            <a:pPr lvl="1"/>
            <a:r>
              <a:rPr lang="en-GB" dirty="0"/>
              <a:t>Caveats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136DE-3E96-7E48-9A7A-BEDF8A94314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77225F-06D9-AD87-CC9D-5EB6F5B810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3CB13-FFCF-0044-B3E9-1F27419ED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007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RAE (Refinement Acting Engine)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tabLst>
                    <a:tab pos="1196975" algn="l"/>
                  </a:tabLst>
                </a:pPr>
                <a:r>
                  <a:rPr lang="en-US" dirty="0">
                    <a:cs typeface="Times New Roman"/>
                  </a:rPr>
                  <a:t>Based on </a:t>
                </a:r>
                <a:r>
                  <a:rPr lang="en-US" dirty="0" err="1">
                    <a:cs typeface="Times New Roman"/>
                  </a:rPr>
                  <a:t>OpenPRS</a:t>
                </a:r>
                <a:r>
                  <a:rPr lang="en-US" dirty="0">
                    <a:cs typeface="Times New Roman"/>
                  </a:rPr>
                  <a:t> programming language</a:t>
                </a:r>
              </a:p>
              <a:p>
                <a:pPr lvl="1">
                  <a:tabLst>
                    <a:tab pos="1196975" algn="l"/>
                  </a:tabLst>
                </a:pPr>
                <a:r>
                  <a:rPr lang="en-US" dirty="0">
                    <a:cs typeface="Times New Roman"/>
                  </a:rPr>
                  <a:t>Open-source robotics software, deployed in many applications</a:t>
                </a:r>
              </a:p>
              <a:p>
                <a:pPr>
                  <a:tabLst>
                    <a:tab pos="1196975" algn="l"/>
                  </a:tabLst>
                </a:pPr>
                <a:r>
                  <a:rPr lang="en-US" dirty="0"/>
                  <a:t>Input</a:t>
                </a:r>
              </a:p>
              <a:p>
                <a:pPr lvl="1">
                  <a:tabLst>
                    <a:tab pos="1196975" algn="l"/>
                  </a:tabLst>
                </a:pPr>
                <a:r>
                  <a:rPr lang="en-US" dirty="0"/>
                  <a:t>External tasks, events, current state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/>
                  <a:t>, library of methods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endParaRPr lang="en-US" dirty="0"/>
              </a:p>
              <a:p>
                <a:pPr>
                  <a:tabLst>
                    <a:tab pos="1196975" algn="l"/>
                  </a:tabLst>
                </a:pPr>
                <a:r>
                  <a:rPr lang="en-US" dirty="0"/>
                  <a:t>Output</a:t>
                </a:r>
              </a:p>
              <a:p>
                <a:pPr lvl="1">
                  <a:tabLst>
                    <a:tab pos="1196975" algn="l"/>
                  </a:tabLst>
                </a:pPr>
                <a:r>
                  <a:rPr lang="en-US" dirty="0"/>
                  <a:t>Commands to execution platform</a:t>
                </a:r>
              </a:p>
              <a:p>
                <a:pPr>
                  <a:tabLst>
                    <a:tab pos="1196975" algn="l"/>
                  </a:tabLst>
                </a:pPr>
                <a:r>
                  <a:rPr lang="en-US" dirty="0"/>
                  <a:t>Perform multiple tasks / events in parallel</a:t>
                </a:r>
              </a:p>
              <a:p>
                <a:pPr lvl="1">
                  <a:tabLst>
                    <a:tab pos="1196975" algn="l"/>
                  </a:tabLst>
                </a:pPr>
                <a:r>
                  <a:rPr lang="en-US" dirty="0"/>
                  <a:t>Purely reactive, no lookahead</a:t>
                </a:r>
              </a:p>
              <a:p>
                <a:pPr>
                  <a:tabLst>
                    <a:tab pos="1196975" algn="l"/>
                  </a:tabLst>
                </a:pPr>
                <a:r>
                  <a:rPr lang="en-US" dirty="0"/>
                  <a:t>For each task/event, a </a:t>
                </a:r>
                <a:r>
                  <a:rPr lang="en-US" dirty="0">
                    <a:solidFill>
                      <a:schemeClr val="accent1"/>
                    </a:solidFill>
                  </a:rPr>
                  <a:t>refinement stack</a:t>
                </a:r>
              </a:p>
              <a:p>
                <a:pPr lvl="1">
                  <a:tabLst>
                    <a:tab pos="1196975" algn="l"/>
                  </a:tabLst>
                </a:pPr>
                <a:r>
                  <a:rPr lang="en-US" dirty="0">
                    <a:cs typeface="Times New Roman"/>
                  </a:rPr>
                  <a:t>Current path in </a:t>
                </a:r>
                <a:r>
                  <a:rPr lang="en-US" dirty="0">
                    <a:latin typeface="Calibri"/>
                    <a:cs typeface="Calibri"/>
                  </a:rPr>
                  <a:t>RAE</a:t>
                </a:r>
                <a:r>
                  <a:rPr lang="en-US" dirty="0">
                    <a:cs typeface="Times New Roman"/>
                  </a:rPr>
                  <a:t>’s search tree for the task / event</a:t>
                </a:r>
                <a:endParaRPr lang="en-US" i="1" dirty="0"/>
              </a:p>
              <a:p>
                <a:pPr>
                  <a:tabLst>
                    <a:tab pos="1196975" algn="l"/>
                  </a:tabLst>
                </a:pPr>
                <a:r>
                  <a:rPr lang="en-US" dirty="0">
                    <a:solidFill>
                      <a:schemeClr val="accent1"/>
                    </a:solidFill>
                  </a:rPr>
                  <a:t>Agenda</a:t>
                </a:r>
                <a:r>
                  <a:rPr lang="en-US" dirty="0"/>
                  <a:t> = {all current refinement stacks}</a:t>
                </a:r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 b="-119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B0C12-D24A-DA4D-ABD8-C2033EA7344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BA31FB-90B5-32B5-CE66-06881662C0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CAEAE-CA88-5248-B4E6-FE09F482F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13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64C3F47-43BD-C983-2B51-B7F7EB9F4825}"/>
              </a:ext>
            </a:extLst>
          </p:cNvPr>
          <p:cNvGrpSpPr/>
          <p:nvPr/>
        </p:nvGrpSpPr>
        <p:grpSpPr>
          <a:xfrm>
            <a:off x="8003267" y="1706989"/>
            <a:ext cx="3828408" cy="3908469"/>
            <a:chOff x="4450620" y="1988592"/>
            <a:chExt cx="3828408" cy="390846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80147CA-BE2B-2F50-BF37-22FC616447B8}"/>
                </a:ext>
              </a:extLst>
            </p:cNvPr>
            <p:cNvSpPr/>
            <p:nvPr/>
          </p:nvSpPr>
          <p:spPr>
            <a:xfrm>
              <a:off x="4450620" y="1988592"/>
              <a:ext cx="3828408" cy="276840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2400" dirty="0">
                  <a:solidFill>
                    <a:schemeClr val="tx2"/>
                  </a:solidFill>
                </a:rPr>
                <a:t>Actor</a:t>
              </a:r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4EBB3E-C781-8E5B-F723-33DDE2A91916}"/>
                </a:ext>
              </a:extLst>
            </p:cNvPr>
            <p:cNvSpPr txBox="1"/>
            <p:nvPr/>
          </p:nvSpPr>
          <p:spPr>
            <a:xfrm>
              <a:off x="5528198" y="3013851"/>
              <a:ext cx="1593485" cy="73000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dirty="0">
                  <a:solidFill>
                    <a:schemeClr val="bg2"/>
                  </a:solidFill>
                </a:rPr>
                <a:t>Acting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2E576ED-50D0-6475-8389-66F6ACFDFEDC}"/>
                    </a:ext>
                  </a:extLst>
                </p:cNvPr>
                <p:cNvSpPr txBox="1"/>
                <p:nvPr/>
              </p:nvSpPr>
              <p:spPr>
                <a:xfrm>
                  <a:off x="7422384" y="3113308"/>
                  <a:ext cx="720000" cy="519351"/>
                </a:xfrm>
                <a:prstGeom prst="ellipse">
                  <a:avLst/>
                </a:prstGeom>
                <a:solidFill>
                  <a:schemeClr val="tx2"/>
                </a:solidFill>
                <a:ln w="19050">
                  <a:solidFill>
                    <a:schemeClr val="bg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oMath>
                    </m:oMathPara>
                  </a14:m>
                  <a:endParaRPr lang="en-GB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55450FEF-9351-E64C-900A-4BB984E810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2384" y="3113308"/>
                  <a:ext cx="720000" cy="519351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2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C250637-1AA7-D28A-8A80-61F240E4BAC0}"/>
                    </a:ext>
                  </a:extLst>
                </p:cNvPr>
                <p:cNvSpPr txBox="1"/>
                <p:nvPr/>
              </p:nvSpPr>
              <p:spPr>
                <a:xfrm>
                  <a:off x="4538803" y="3119180"/>
                  <a:ext cx="720000" cy="519351"/>
                </a:xfrm>
                <a:prstGeom prst="ellipse">
                  <a:avLst/>
                </a:prstGeom>
                <a:solidFill>
                  <a:schemeClr val="tx2"/>
                </a:solidFill>
                <a:ln w="19050">
                  <a:solidFill>
                    <a:schemeClr val="bg2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oMath>
                    </m:oMathPara>
                  </a14:m>
                  <a:endParaRPr lang="en-GB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6C12D782-4C80-C241-BFD1-8A82C099E3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8803" y="3119180"/>
                  <a:ext cx="720000" cy="519351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2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1224D50-0519-6B67-EBB8-52773A48736B}"/>
                </a:ext>
              </a:extLst>
            </p:cNvPr>
            <p:cNvCxnSpPr>
              <a:cxnSpLocks/>
              <a:stCxn id="11" idx="6"/>
              <a:endCxn id="9" idx="1"/>
            </p:cNvCxnSpPr>
            <p:nvPr/>
          </p:nvCxnSpPr>
          <p:spPr>
            <a:xfrm>
              <a:off x="5258803" y="3378856"/>
              <a:ext cx="269395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E7C039C-78F2-03D3-CCBA-28C0B777FB24}"/>
                </a:ext>
              </a:extLst>
            </p:cNvPr>
            <p:cNvSpPr txBox="1"/>
            <p:nvPr/>
          </p:nvSpPr>
          <p:spPr>
            <a:xfrm>
              <a:off x="6319919" y="2546319"/>
              <a:ext cx="658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>
                  <a:solidFill>
                    <a:schemeClr val="bg1"/>
                  </a:solidFill>
                </a:rPr>
                <a:t>tasks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42E3469-5B8C-8CBA-4DB7-5324FEEB3978}"/>
                </a:ext>
              </a:extLst>
            </p:cNvPr>
            <p:cNvCxnSpPr/>
            <p:nvPr/>
          </p:nvCxnSpPr>
          <p:spPr>
            <a:xfrm>
              <a:off x="6003919" y="3529329"/>
              <a:ext cx="0" cy="702733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A7A4D8A-1297-2BA9-D255-2A78D83676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61526" y="3529329"/>
              <a:ext cx="0" cy="702733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7B3E37-143B-6E3D-897F-D8D389198243}"/>
                </a:ext>
              </a:extLst>
            </p:cNvPr>
            <p:cNvSpPr txBox="1"/>
            <p:nvPr/>
          </p:nvSpPr>
          <p:spPr>
            <a:xfrm>
              <a:off x="4966369" y="4232062"/>
              <a:ext cx="2717144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2"/>
                  </a:solidFill>
                </a:rPr>
                <a:t>Execution platform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8901E9-AE09-2283-5AA1-B80364AF4721}"/>
                </a:ext>
              </a:extLst>
            </p:cNvPr>
            <p:cNvSpPr txBox="1"/>
            <p:nvPr/>
          </p:nvSpPr>
          <p:spPr>
            <a:xfrm>
              <a:off x="6593941" y="3789320"/>
              <a:ext cx="7900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i="1" dirty="0">
                  <a:solidFill>
                    <a:schemeClr val="bg1"/>
                  </a:solidFill>
                </a:rPr>
                <a:t>events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67DAB6C-22B0-6584-D015-F374C3F317BD}"/>
                </a:ext>
              </a:extLst>
            </p:cNvPr>
            <p:cNvSpPr txBox="1"/>
            <p:nvPr/>
          </p:nvSpPr>
          <p:spPr>
            <a:xfrm>
              <a:off x="4793478" y="3789320"/>
              <a:ext cx="123463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i="1" dirty="0">
                  <a:solidFill>
                    <a:schemeClr val="bg1"/>
                  </a:solidFill>
                </a:rPr>
                <a:t>commands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6D9D282-85BE-8423-C793-4A234C2AA808}"/>
                </a:ext>
              </a:extLst>
            </p:cNvPr>
            <p:cNvSpPr txBox="1"/>
            <p:nvPr/>
          </p:nvSpPr>
          <p:spPr>
            <a:xfrm>
              <a:off x="5607362" y="5527729"/>
              <a:ext cx="1593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accent6"/>
                  </a:solidFill>
                </a:rPr>
                <a:t>External world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EEB21AD-4AA5-C2CC-445E-A4A889DF505F}"/>
                </a:ext>
              </a:extLst>
            </p:cNvPr>
            <p:cNvGrpSpPr/>
            <p:nvPr/>
          </p:nvGrpSpPr>
          <p:grpSpPr>
            <a:xfrm>
              <a:off x="5484319" y="5430090"/>
              <a:ext cx="1735395" cy="271331"/>
              <a:chOff x="5315480" y="5257798"/>
              <a:chExt cx="1735395" cy="271331"/>
            </a:xfrm>
          </p:grpSpPr>
          <p:sp>
            <p:nvSpPr>
              <p:cNvPr id="27" name="Arc 26">
                <a:extLst>
                  <a:ext uri="{FF2B5EF4-FFF2-40B4-BE49-F238E27FC236}">
                    <a16:creationId xmlns:a16="http://schemas.microsoft.com/office/drawing/2014/main" id="{1E1BF638-53A4-895D-997F-9AFF5350E694}"/>
                  </a:ext>
                </a:extLst>
              </p:cNvPr>
              <p:cNvSpPr/>
              <p:nvPr/>
            </p:nvSpPr>
            <p:spPr>
              <a:xfrm>
                <a:off x="5315480" y="5257800"/>
                <a:ext cx="1716527" cy="271329"/>
              </a:xfrm>
              <a:prstGeom prst="arc">
                <a:avLst/>
              </a:prstGeom>
              <a:ln w="571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C10E7F21-28D0-413D-174B-4B3C3B3E9AEE}"/>
                  </a:ext>
                </a:extLst>
              </p:cNvPr>
              <p:cNvSpPr/>
              <p:nvPr/>
            </p:nvSpPr>
            <p:spPr>
              <a:xfrm flipH="1">
                <a:off x="5334348" y="5257798"/>
                <a:ext cx="1716527" cy="271329"/>
              </a:xfrm>
              <a:prstGeom prst="arc">
                <a:avLst/>
              </a:prstGeom>
              <a:ln w="571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3E8D448-B6F8-F0FA-13E5-85F19A9BCCE2}"/>
                </a:ext>
              </a:extLst>
            </p:cNvPr>
            <p:cNvCxnSpPr>
              <a:cxnSpLocks/>
            </p:cNvCxnSpPr>
            <p:nvPr/>
          </p:nvCxnSpPr>
          <p:spPr>
            <a:xfrm>
              <a:off x="6013474" y="4621528"/>
              <a:ext cx="0" cy="795600"/>
            </a:xfrm>
            <a:prstGeom prst="straightConnector1">
              <a:avLst/>
            </a:prstGeom>
            <a:ln w="2857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691AA40-A7AE-07A5-D29A-9AF8E89431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71081" y="4613062"/>
              <a:ext cx="0" cy="792238"/>
            </a:xfrm>
            <a:prstGeom prst="straightConnector1">
              <a:avLst/>
            </a:prstGeom>
            <a:ln w="2857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93B86B9-8CE4-3C79-D8D6-E979C910C325}"/>
                </a:ext>
              </a:extLst>
            </p:cNvPr>
            <p:cNvSpPr txBox="1"/>
            <p:nvPr/>
          </p:nvSpPr>
          <p:spPr>
            <a:xfrm>
              <a:off x="6602164" y="4925119"/>
              <a:ext cx="84029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i="1" dirty="0">
                  <a:solidFill>
                    <a:schemeClr val="bg2"/>
                  </a:solidFill>
                </a:rPr>
                <a:t>Signals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29A12F3-C061-F85C-B456-3233A3009DDC}"/>
                </a:ext>
              </a:extLst>
            </p:cNvPr>
            <p:cNvSpPr txBox="1"/>
            <p:nvPr/>
          </p:nvSpPr>
          <p:spPr>
            <a:xfrm>
              <a:off x="4801701" y="4925119"/>
              <a:ext cx="118494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i="1" dirty="0">
                  <a:solidFill>
                    <a:schemeClr val="bg2"/>
                  </a:solidFill>
                </a:rPr>
                <a:t>Actuations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2883ECA-47DD-2811-98FF-45E4F9DCE96D}"/>
                </a:ext>
              </a:extLst>
            </p:cNvPr>
            <p:cNvCxnSpPr>
              <a:cxnSpLocks/>
              <a:stCxn id="10" idx="2"/>
              <a:endCxn id="9" idx="3"/>
            </p:cNvCxnSpPr>
            <p:nvPr/>
          </p:nvCxnSpPr>
          <p:spPr>
            <a:xfrm flipH="1">
              <a:off x="7121683" y="3372984"/>
              <a:ext cx="300701" cy="5872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682405F-7263-8DF8-8674-1551111B63DF}"/>
                </a:ext>
              </a:extLst>
            </p:cNvPr>
            <p:cNvCxnSpPr>
              <a:cxnSpLocks/>
              <a:endCxn id="9" idx="0"/>
            </p:cNvCxnSpPr>
            <p:nvPr/>
          </p:nvCxnSpPr>
          <p:spPr>
            <a:xfrm>
              <a:off x="6324941" y="2571109"/>
              <a:ext cx="0" cy="442742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6202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dirty="0"/>
              <a:t>RAE (Refinement Acting Engine)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15">
                <a:extLst>
                  <a:ext uri="{FF2B5EF4-FFF2-40B4-BE49-F238E27FC236}">
                    <a16:creationId xmlns:a16="http://schemas.microsoft.com/office/drawing/2014/main" id="{2AD901D3-FDA8-DB4E-9EF4-24DA3D2263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625" y="1665066"/>
                <a:ext cx="6168531" cy="4240848"/>
              </a:xfrm>
            </p:spPr>
            <p:txBody>
              <a:bodyPr>
                <a:normAutofit/>
              </a:bodyPr>
              <a:lstStyle/>
              <a:p>
                <a:pPr>
                  <a:tabLst>
                    <a:tab pos="1196975" algn="l"/>
                  </a:tabLst>
                </a:pPr>
                <a:r>
                  <a:rPr lang="en-US" dirty="0"/>
                  <a:t>Input</a:t>
                </a:r>
              </a:p>
              <a:p>
                <a:pPr lvl="1">
                  <a:tabLst>
                    <a:tab pos="1196975" algn="l"/>
                  </a:tabLst>
                </a:pPr>
                <a:r>
                  <a:rPr lang="en-US" dirty="0"/>
                  <a:t>Library of methods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endParaRPr lang="en-US" dirty="0"/>
              </a:p>
              <a:p>
                <a:pPr lvl="1">
                  <a:tabLst>
                    <a:tab pos="1196975" algn="l"/>
                  </a:tabLst>
                </a:pPr>
                <a:r>
                  <a:rPr lang="en-US" dirty="0"/>
                  <a:t>External tasks and events from an input stream, current state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endParaRPr lang="de-DE" dirty="0">
                  <a:ea typeface="Cambria Math" panose="02040503050406030204" pitchFamily="18" charset="0"/>
                </a:endParaRPr>
              </a:p>
              <a:p>
                <a:r>
                  <a:rPr lang="en-GB" dirty="0"/>
                  <a:t>Basic idea</a:t>
                </a:r>
                <a:br>
                  <a:rPr lang="en-GB" dirty="0"/>
                </a:br>
                <a:br>
                  <a:rPr lang="en-GB" dirty="0"/>
                </a:br>
                <a:r>
                  <a:rPr lang="en-GB" b="1" dirty="0"/>
                  <a:t>loop</a:t>
                </a:r>
                <a:r>
                  <a:rPr lang="en-GB" dirty="0"/>
                  <a:t>:</a:t>
                </a:r>
              </a:p>
              <a:p>
                <a:pPr lvl="1"/>
                <a:r>
                  <a:rPr lang="en-GB" b="1" dirty="0"/>
                  <a:t>if</a:t>
                </a:r>
                <a:r>
                  <a:rPr lang="en-GB" dirty="0"/>
                  <a:t> new external tasks/events </a:t>
                </a:r>
                <a:r>
                  <a:rPr lang="en-GB" b="1" dirty="0"/>
                  <a:t>then</a:t>
                </a:r>
                <a:r>
                  <a:rPr lang="en-GB" dirty="0"/>
                  <a:t> </a:t>
                </a:r>
              </a:p>
              <a:p>
                <a:pPr lvl="2"/>
                <a:r>
                  <a:rPr lang="en-GB" dirty="0"/>
                  <a:t>Add them to Agenda</a:t>
                </a:r>
              </a:p>
              <a:p>
                <a:pPr lvl="1"/>
                <a:r>
                  <a:rPr lang="en-GB" b="1" dirty="0"/>
                  <a:t>for</a:t>
                </a:r>
                <a:r>
                  <a:rPr lang="en-GB" dirty="0"/>
                  <a:t> </a:t>
                </a:r>
                <a:r>
                  <a:rPr lang="en-GB" b="1" dirty="0"/>
                  <a:t>each</a:t>
                </a:r>
                <a:r>
                  <a:rPr lang="en-GB" dirty="0"/>
                  <a:t> stack in Agenda</a:t>
                </a:r>
              </a:p>
              <a:p>
                <a:pPr lvl="2"/>
                <a:r>
                  <a:rPr lang="en-GB" dirty="0"/>
                  <a:t>Progress it</a:t>
                </a:r>
              </a:p>
              <a:p>
                <a:pPr lvl="2"/>
                <a:r>
                  <a:rPr lang="en-GB" dirty="0"/>
                  <a:t>Remove it if it is finished</a:t>
                </a:r>
              </a:p>
              <a:p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 xmlns="">
          <p:sp>
            <p:nvSpPr>
              <p:cNvPr id="16" name="Content Placeholder 15">
                <a:extLst>
                  <a:ext uri="{FF2B5EF4-FFF2-40B4-BE49-F238E27FC236}">
                    <a16:creationId xmlns:a16="http://schemas.microsoft.com/office/drawing/2014/main" id="{2AD901D3-FDA8-DB4E-9EF4-24DA3D2263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5" y="1665066"/>
                <a:ext cx="6168531" cy="4240848"/>
              </a:xfrm>
              <a:blipFill>
                <a:blip r:embed="rId3"/>
                <a:stretch>
                  <a:fillRect l="-2875" t="-2985" b="-149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A238AC-2ED4-3646-B876-24CB12C685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50B6ED-E7EE-982A-B47E-E43D6EF392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E2D25C-DF13-A744-8AEC-36A0F2388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14</a:t>
            </a:fld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3AB8AC-4E63-D240-A752-1067D8F1FE80}"/>
              </a:ext>
            </a:extLst>
          </p:cNvPr>
          <p:cNvSpPr/>
          <p:nvPr/>
        </p:nvSpPr>
        <p:spPr>
          <a:xfrm>
            <a:off x="6528156" y="4520919"/>
            <a:ext cx="5303519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938">
              <a:tabLst>
                <a:tab pos="1027113" algn="l"/>
              </a:tabLst>
            </a:pPr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Stack element</a:t>
            </a:r>
            <a:r>
              <a:rPr lang="pt-BR" sz="1400" b="1" dirty="0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(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𝜏</a:t>
            </a:r>
            <a:r>
              <a:rPr lang="pt-BR" sz="1400" b="1" i="1" dirty="0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,</a:t>
            </a:r>
            <a:r>
              <a:rPr lang="pt-BR" sz="1400" b="1" i="1" dirty="0" err="1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m,i,tried</a:t>
            </a:r>
            <a:r>
              <a:rPr lang="pt-BR" sz="1400" b="1" dirty="0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)</a:t>
            </a:r>
            <a:endParaRPr lang="en-US" sz="1400" b="1" dirty="0">
              <a:solidFill>
                <a:schemeClr val="bg1"/>
              </a:solidFill>
              <a:latin typeface="Courier New" panose="02070309020205020404" pitchFamily="49" charset="0"/>
              <a:ea typeface="Times New Roman" charset="0"/>
              <a:cs typeface="Courier New" panose="02070309020205020404" pitchFamily="49" charset="0"/>
            </a:endParaRPr>
          </a:p>
          <a:p>
            <a:pPr lvl="1">
              <a:tabLst>
                <a:tab pos="1639888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𝜏</a:t>
            </a:r>
            <a:r>
              <a:rPr lang="en-US" sz="1400" i="1" dirty="0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task</a:t>
            </a:r>
          </a:p>
          <a:p>
            <a:pPr lvl="1">
              <a:tabLst>
                <a:tab pos="1639888" algn="l"/>
              </a:tabLst>
            </a:pPr>
            <a:r>
              <a:rPr lang="mr-IN" sz="1400" i="1" dirty="0" err="1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Times New Roman" charset="0"/>
              </a:rPr>
              <a:t>m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	instance of a method in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ℳ</a:t>
            </a:r>
            <a:endParaRPr lang="en-US" sz="1400" dirty="0">
              <a:solidFill>
                <a:schemeClr val="bg1"/>
              </a:solidFill>
              <a:latin typeface="Courier New" panose="02070309020205020404" pitchFamily="49" charset="0"/>
              <a:ea typeface="Times New Roman" charset="0"/>
              <a:cs typeface="Courier New" panose="02070309020205020404" pitchFamily="49" charset="0"/>
            </a:endParaRPr>
          </a:p>
          <a:p>
            <a:pPr lvl="1">
              <a:tabLst>
                <a:tab pos="1639888" algn="l"/>
                <a:tab pos="2487613" algn="l"/>
              </a:tabLst>
            </a:pPr>
            <a:r>
              <a:rPr lang="mr-IN" sz="1400" i="1" dirty="0" err="1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Times New Roman" charset="0"/>
              </a:rPr>
              <a:t>i</a:t>
            </a:r>
            <a:r>
              <a:rPr lang="en-US" sz="1400" i="1" dirty="0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instruction pointer to </a:t>
            </a:r>
            <a:b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		step in body of </a:t>
            </a:r>
            <a:r>
              <a:rPr lang="en-US" sz="1400" i="1" dirty="0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m</a:t>
            </a:r>
          </a:p>
          <a:p>
            <a:pPr lvl="1">
              <a:tabLst>
                <a:tab pos="1639888" algn="l"/>
              </a:tabLst>
            </a:pPr>
            <a:r>
              <a:rPr lang="mr-IN" sz="1400" i="1" dirty="0" err="1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Times New Roman" charset="0"/>
              </a:rPr>
              <a:t>tried</a:t>
            </a:r>
            <a:r>
              <a:rPr lang="en-US" sz="1400" i="1" dirty="0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method instances already tried</a:t>
            </a:r>
            <a:endParaRPr lang="mr-IN" sz="1400" dirty="0">
              <a:solidFill>
                <a:schemeClr val="bg1"/>
              </a:solidFill>
              <a:latin typeface="Courier New" panose="02070309020205020404" pitchFamily="49" charset="0"/>
              <a:ea typeface="Times New Roman" charset="0"/>
              <a:cs typeface="Times New Roman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4D6B0A-002D-C948-A0E7-2E0677BAFBA3}"/>
              </a:ext>
            </a:extLst>
          </p:cNvPr>
          <p:cNvSpPr/>
          <p:nvPr/>
        </p:nvSpPr>
        <p:spPr>
          <a:xfrm>
            <a:off x="6528156" y="806489"/>
            <a:ext cx="5303519" cy="35394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RAE(ℳ)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Agenda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∅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until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the input of external tasks and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	events is empty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read 𝜏 in the input stream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Instances(ℳ,𝜏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𝜉)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output(“failed to address” 𝜏)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arbitrarily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	Agenda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Agenda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 {⟨(𝜏,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,nil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,∅)⟩}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each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Agenda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Progress(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Agenda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Agenda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86888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Progress (subroutine)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C6D7C-EE76-4548-93E5-88F44BB628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1AD7A9-B26C-EDF7-7401-034DCAFDC4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DC673-0A5E-E543-BA9E-8F8B60E5B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15</a:t>
            </a:fld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451107" y="808044"/>
            <a:ext cx="2951348" cy="4783219"/>
          </a:xfrm>
          <a:prstGeom prst="rect">
            <a:avLst/>
          </a:prstGeom>
        </p:spPr>
      </p:pic>
      <p:sp>
        <p:nvSpPr>
          <p:cNvPr id="23" name="Content Placeholder 7"/>
          <p:cNvSpPr txBox="1">
            <a:spLocks/>
          </p:cNvSpPr>
          <p:nvPr/>
        </p:nvSpPr>
        <p:spPr>
          <a:xfrm>
            <a:off x="3829971" y="5591263"/>
            <a:ext cx="2193620" cy="367149"/>
          </a:xfrm>
          <a:prstGeom prst="rect">
            <a:avLst/>
          </a:prstGeom>
        </p:spPr>
        <p:txBody>
          <a:bodyPr/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kern="0" dirty="0"/>
              <a:t>Just a decision tree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BE65CF-980C-A649-97AD-F33C4CDFC354}"/>
              </a:ext>
            </a:extLst>
          </p:cNvPr>
          <p:cNvSpPr/>
          <p:nvPr/>
        </p:nvSpPr>
        <p:spPr>
          <a:xfrm>
            <a:off x="6958685" y="808044"/>
            <a:ext cx="4872990" cy="504753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Progress(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(𝜏,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i,tried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top(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≠ nil and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is a command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status(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running: return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failure: Retry(stack);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done: continue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is the last step of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pop(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nextstep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type(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assignment: update 𝜉 according 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		to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];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command: trigger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];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task or goal: continue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𝜏’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Instances(ℳ,𝜏’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𝜉)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Retry(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arbitrarily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m’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push((𝜏’,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m’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,nil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,∅),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07745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GB" dirty="0"/>
                  <a:t>Objects: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𝑅𝑜𝑏𝑜𝑡𝑠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𝑟𝑏𝑡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𝐶𝑜𝑛𝑡𝑎𝑖𝑛𝑒𝑟𝑠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3, …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𝐿𝑜𝑐𝑎𝑡𝑖𝑜𝑛𝑠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0, 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1, 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2, …}</m:t>
                    </m:r>
                  </m:oMath>
                </a14:m>
                <a:endParaRPr lang="en-GB" dirty="0"/>
              </a:p>
              <a:p>
                <a:r>
                  <a:rPr lang="en-GB" dirty="0"/>
                  <a:t>State variables: syntactic terms to which we can assign values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𝐿𝑜𝑐𝑎𝑡𝑖𝑜𝑛𝑠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𝑙𝑜𝑎𝑑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𝐶𝑜𝑛𝑡𝑎𝑖𝑛𝑒𝑟𝑠</m:t>
                    </m:r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𝑛𝑖𝑙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𝑝𝑜𝑠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𝐿𝑜𝑐𝑎𝑡𝑖𝑜𝑛𝑠</m:t>
                    </m:r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𝑅𝑜𝑏𝑜𝑡𝑠</m:t>
                    </m:r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𝑢𝑛𝑘𝑛𝑜𝑤𝑛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𝑣𝑖𝑒𝑤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)∈</m:t>
                    </m:r>
                    <m:d>
                      <m:dPr>
                        <m:begChr m:val="{"/>
                        <m:endChr m:val="}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whether robot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has looked at location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can only see what is at its current location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023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0357C32-8762-6955-F07E-73B7D92716A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257843" y="1666800"/>
                <a:ext cx="3785356" cy="4239112"/>
              </a:xfrm>
            </p:spPr>
            <p:txBody>
              <a:bodyPr/>
              <a:lstStyle/>
              <a:p>
                <a:r>
                  <a:rPr lang="en-US" dirty="0"/>
                  <a:t>Commands to the execution platform: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𝑡𝑎𝑘𝑒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/>
                  <a:t>: robot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takes object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at location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𝑝𝑢𝑡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/>
                  <a:t>: robot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puts object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at location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𝑝𝑒𝑟𝑐𝑒𝑖𝑣𝑒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/>
                  <a:t>: robot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perceives what objects are at loc.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𝑚𝑜𝑣𝑒</m:t>
                    </m:r>
                    <m:r>
                      <m:rPr>
                        <m:nor/>
                      </m:rPr>
                      <a:rPr lang="en-US" i="0" dirty="0" smtClean="0">
                        <a:latin typeface="Cambria Math" panose="02040503050406030204" pitchFamily="18" charset="0"/>
                        <a:cs typeface="Calibri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𝑡𝑜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/>
                  <a:t>: robot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moves to location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:endParaRPr lang="en-DE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0357C32-8762-6955-F07E-73B7D92716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57843" y="1666800"/>
                <a:ext cx="3785356" cy="4239112"/>
              </a:xfrm>
              <a:blipFill>
                <a:blip r:embed="rId3"/>
                <a:stretch>
                  <a:fillRect l="-4333" t="-2985" r="-533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FF424-C93B-D84A-9EBD-50816C0DA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C9139-5123-39BD-DE87-4BBA07EEF1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DF6DA5-C9B7-5E4E-A9B9-1969C8F77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16</a:t>
            </a:fld>
            <a:endParaRPr lang="en-GB"/>
          </a:p>
        </p:txBody>
      </p:sp>
      <p:sp>
        <p:nvSpPr>
          <p:cNvPr id="47" name="Rectangle 891">
            <a:extLst>
              <a:ext uri="{FF2B5EF4-FFF2-40B4-BE49-F238E27FC236}">
                <a16:creationId xmlns:a16="http://schemas.microsoft.com/office/drawing/2014/main" id="{293C318A-4971-8C44-8FDE-8FB8CCD31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7442" y="3827613"/>
            <a:ext cx="65" cy="307777"/>
          </a:xfrm>
          <a:prstGeom prst="rect">
            <a:avLst/>
          </a:prstGeom>
          <a:solidFill>
            <a:srgbClr val="FAC09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20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89" name="Line 853">
            <a:extLst>
              <a:ext uri="{FF2B5EF4-FFF2-40B4-BE49-F238E27FC236}">
                <a16:creationId xmlns:a16="http://schemas.microsoft.com/office/drawing/2014/main" id="{7F063F9D-27E5-1F44-B63F-D47D08A1FE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3807" y="3506482"/>
            <a:ext cx="1115568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soft" dir="l"/>
          </a:scene3d>
          <a:sp3d extrusionH="1117600" contourW="6350" prstMaterial="legacyPlastic">
            <a:bevelT w="13500" h="13500" prst="angle"/>
            <a:bevelB w="13500" h="13500" prst="angle"/>
            <a:extrusionClr>
              <a:srgbClr val="FBDFC1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dirty="0">
                <a:latin typeface="Calibri"/>
                <a:ea typeface="Times New Roman"/>
                <a:cs typeface="Calibri"/>
              </a:rPr>
              <a:t>        loc2</a:t>
            </a:r>
          </a:p>
        </p:txBody>
      </p:sp>
      <p:sp>
        <p:nvSpPr>
          <p:cNvPr id="90" name="Line 853">
            <a:extLst>
              <a:ext uri="{FF2B5EF4-FFF2-40B4-BE49-F238E27FC236}">
                <a16:creationId xmlns:a16="http://schemas.microsoft.com/office/drawing/2014/main" id="{7D1D6ED3-B4AB-894C-B6FE-0E0CCA15F77A}"/>
              </a:ext>
            </a:extLst>
          </p:cNvPr>
          <p:cNvSpPr>
            <a:spLocks noChangeShapeType="1"/>
          </p:cNvSpPr>
          <p:nvPr/>
        </p:nvSpPr>
        <p:spPr bwMode="auto">
          <a:xfrm>
            <a:off x="9626005" y="5901552"/>
            <a:ext cx="1609344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balanced" dir="l"/>
          </a:scene3d>
          <a:sp3d extrusionH="1587500" contourW="6350" prstMaterial="legacyPlastic">
            <a:bevelT w="13500" h="13500" prst="angle"/>
            <a:bevelB w="13500" h="13500" prst="angle"/>
            <a:extrusionClr>
              <a:srgbClr val="FFE4C1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2000" dirty="0">
                <a:latin typeface="Calibri"/>
                <a:ea typeface="Times New Roman"/>
                <a:cs typeface="Calibri"/>
              </a:rPr>
              <a:t>             loc0</a:t>
            </a:r>
          </a:p>
        </p:txBody>
      </p:sp>
      <p:sp>
        <p:nvSpPr>
          <p:cNvPr id="91" name="Line 853">
            <a:extLst>
              <a:ext uri="{FF2B5EF4-FFF2-40B4-BE49-F238E27FC236}">
                <a16:creationId xmlns:a16="http://schemas.microsoft.com/office/drawing/2014/main" id="{E27C2BE0-50A9-D349-80FC-0CB9F66F0DFC}"/>
              </a:ext>
            </a:extLst>
          </p:cNvPr>
          <p:cNvSpPr>
            <a:spLocks noChangeShapeType="1"/>
          </p:cNvSpPr>
          <p:nvPr/>
        </p:nvSpPr>
        <p:spPr bwMode="auto">
          <a:xfrm>
            <a:off x="9979357" y="4575092"/>
            <a:ext cx="1316735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balanced" dir="l"/>
          </a:scene3d>
          <a:sp3d extrusionH="1397000" contourW="6350" prstMaterial="legacyPlastic">
            <a:bevelT w="13500" h="13500" prst="angle"/>
            <a:bevelB w="13500" h="13500" prst="angle"/>
            <a:extrusionClr>
              <a:srgbClr val="F5DBBD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900" dirty="0">
                <a:latin typeface="Calibri"/>
                <a:ea typeface="Times New Roman"/>
                <a:cs typeface="Calibri"/>
              </a:rPr>
              <a:t>          loc1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BAC59F8-A632-0746-B8D5-C0B738191ADE}"/>
              </a:ext>
            </a:extLst>
          </p:cNvPr>
          <p:cNvGrpSpPr/>
          <p:nvPr/>
        </p:nvGrpSpPr>
        <p:grpSpPr>
          <a:xfrm>
            <a:off x="10253581" y="4593303"/>
            <a:ext cx="1203321" cy="1021208"/>
            <a:chOff x="3906167" y="3324390"/>
            <a:chExt cx="1671281" cy="1418344"/>
          </a:xfrm>
          <a:solidFill>
            <a:srgbClr val="93D2FE"/>
          </a:solidFill>
        </p:grpSpPr>
        <p:sp>
          <p:nvSpPr>
            <p:cNvPr id="93" name="Oval 859">
              <a:extLst>
                <a:ext uri="{FF2B5EF4-FFF2-40B4-BE49-F238E27FC236}">
                  <a16:creationId xmlns:a16="http://schemas.microsoft.com/office/drawing/2014/main" id="{DCE002B2-3F5A-4D46-9ED9-A8A8989FCF6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80464" y="4434841"/>
              <a:ext cx="137823" cy="1512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94" name="Oval 861">
              <a:extLst>
                <a:ext uri="{FF2B5EF4-FFF2-40B4-BE49-F238E27FC236}">
                  <a16:creationId xmlns:a16="http://schemas.microsoft.com/office/drawing/2014/main" id="{46F2542B-EDE8-C146-840C-D8EBF081612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06168" y="4588788"/>
              <a:ext cx="142659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95" name="Oval 862">
              <a:extLst>
                <a:ext uri="{FF2B5EF4-FFF2-40B4-BE49-F238E27FC236}">
                  <a16:creationId xmlns:a16="http://schemas.microsoft.com/office/drawing/2014/main" id="{C95C0355-1918-FD49-A1E8-F4E1969317F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21673" y="4588788"/>
              <a:ext cx="137823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96" name="Oval 863">
              <a:extLst>
                <a:ext uri="{FF2B5EF4-FFF2-40B4-BE49-F238E27FC236}">
                  <a16:creationId xmlns:a16="http://schemas.microsoft.com/office/drawing/2014/main" id="{F6A30758-59D8-BE45-AC16-15DD19D785A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81432" y="4586087"/>
              <a:ext cx="140241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97" name="Oval 863">
              <a:extLst>
                <a:ext uri="{FF2B5EF4-FFF2-40B4-BE49-F238E27FC236}">
                  <a16:creationId xmlns:a16="http://schemas.microsoft.com/office/drawing/2014/main" id="{90DFF3F4-0A5C-994E-8C67-63C1DF1EF6C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90648" y="4587968"/>
              <a:ext cx="140241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EC3F7AA2-F77C-3B45-8FFD-D4F7C18D17FE}"/>
                </a:ext>
              </a:extLst>
            </p:cNvPr>
            <p:cNvGrpSpPr/>
            <p:nvPr/>
          </p:nvGrpSpPr>
          <p:grpSpPr>
            <a:xfrm>
              <a:off x="3906167" y="4047050"/>
              <a:ext cx="1671281" cy="539042"/>
              <a:chOff x="1320274" y="4580303"/>
              <a:chExt cx="1671281" cy="467246"/>
            </a:xfrm>
            <a:grpFill/>
          </p:grpSpPr>
          <p:sp>
            <p:nvSpPr>
              <p:cNvPr id="113" name="Freeform 860">
                <a:extLst>
                  <a:ext uri="{FF2B5EF4-FFF2-40B4-BE49-F238E27FC236}">
                    <a16:creationId xmlns:a16="http://schemas.microsoft.com/office/drawing/2014/main" id="{66F858AD-25E2-5D47-9C64-495CFC5A5DF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20274" y="4580303"/>
                <a:ext cx="743865" cy="156647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4" name="Rectangle 864">
                <a:extLst>
                  <a:ext uri="{FF2B5EF4-FFF2-40B4-BE49-F238E27FC236}">
                    <a16:creationId xmlns:a16="http://schemas.microsoft.com/office/drawing/2014/main" id="{5730A417-9275-F648-86DB-33EA5567DAB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320274" y="4736954"/>
                <a:ext cx="557094" cy="31059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b"/>
              <a:lstStyle/>
              <a:p>
                <a:pPr algn="ctr"/>
                <a:r>
                  <a:rPr lang="en-US" sz="2000" dirty="0" err="1">
                    <a:latin typeface="Calibri"/>
                    <a:ea typeface="Calibri"/>
                    <a:cs typeface="Calibri"/>
                  </a:rPr>
                  <a:t>rbt</a:t>
                </a:r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5" name="Freeform 865">
                <a:extLst>
                  <a:ext uri="{FF2B5EF4-FFF2-40B4-BE49-F238E27FC236}">
                    <a16:creationId xmlns:a16="http://schemas.microsoft.com/office/drawing/2014/main" id="{E65129FF-8A17-8C4C-B9F5-05F7D3F1CA6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77368" y="4580303"/>
                <a:ext cx="186771" cy="467242"/>
              </a:xfrm>
              <a:custGeom>
                <a:avLst/>
                <a:gdLst>
                  <a:gd name="T0" fmla="*/ 0 w 48"/>
                  <a:gd name="T1" fmla="*/ 524 h 144"/>
                  <a:gd name="T2" fmla="*/ 566 w 48"/>
                  <a:gd name="T3" fmla="*/ 0 h 144"/>
                  <a:gd name="T4" fmla="*/ 566 w 48"/>
                  <a:gd name="T5" fmla="*/ 1034 h 144"/>
                  <a:gd name="T6" fmla="*/ 0 w 48"/>
                  <a:gd name="T7" fmla="*/ 1564 h 144"/>
                  <a:gd name="T8" fmla="*/ 0 w 48"/>
                  <a:gd name="T9" fmla="*/ 52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6" name="Freeform 866">
                <a:extLst>
                  <a:ext uri="{FF2B5EF4-FFF2-40B4-BE49-F238E27FC236}">
                    <a16:creationId xmlns:a16="http://schemas.microsoft.com/office/drawing/2014/main" id="{28F3E5D2-5591-F24E-9A39-449299A8AD3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77368" y="4878539"/>
                <a:ext cx="1114187" cy="168998"/>
              </a:xfrm>
              <a:custGeom>
                <a:avLst/>
                <a:gdLst>
                  <a:gd name="T0" fmla="*/ 0 w 288"/>
                  <a:gd name="T1" fmla="*/ 449 h 48"/>
                  <a:gd name="T2" fmla="*/ 2608 w 288"/>
                  <a:gd name="T3" fmla="*/ 449 h 48"/>
                  <a:gd name="T4" fmla="*/ 3133 w 288"/>
                  <a:gd name="T5" fmla="*/ 0 h 48"/>
                  <a:gd name="T6" fmla="*/ 524 w 288"/>
                  <a:gd name="T7" fmla="*/ 0 h 48"/>
                  <a:gd name="T8" fmla="*/ 0 w 288"/>
                  <a:gd name="T9" fmla="*/ 44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48"/>
                  <a:gd name="T17" fmla="*/ 288 w 28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48">
                    <a:moveTo>
                      <a:pt x="0" y="48"/>
                    </a:moveTo>
                    <a:lnTo>
                      <a:pt x="240" y="48"/>
                    </a:lnTo>
                    <a:lnTo>
                      <a:pt x="288" y="0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496A6DDF-D6C6-2F41-900B-82FBBDE36D4E}"/>
                </a:ext>
              </a:extLst>
            </p:cNvPr>
            <p:cNvGrpSpPr/>
            <p:nvPr/>
          </p:nvGrpSpPr>
          <p:grpSpPr>
            <a:xfrm>
              <a:off x="4596370" y="3324390"/>
              <a:ext cx="552654" cy="1188720"/>
              <a:chOff x="1823226" y="3235632"/>
              <a:chExt cx="552654" cy="1188720"/>
            </a:xfrm>
            <a:grpFill/>
          </p:grpSpPr>
          <p:sp>
            <p:nvSpPr>
              <p:cNvPr id="100" name="Oval 878">
                <a:extLst>
                  <a:ext uri="{FF2B5EF4-FFF2-40B4-BE49-F238E27FC236}">
                    <a16:creationId xmlns:a16="http://schemas.microsoft.com/office/drawing/2014/main" id="{C27FBCFA-C413-FC49-B194-BC32A75135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26977" y="4394101"/>
                <a:ext cx="110510" cy="30251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1" name="Rectangle 880">
                <a:extLst>
                  <a:ext uri="{FF2B5EF4-FFF2-40B4-BE49-F238E27FC236}">
                    <a16:creationId xmlns:a16="http://schemas.microsoft.com/office/drawing/2014/main" id="{A42A444D-0E82-1A4E-AAB9-507E2BB42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27548" y="3720625"/>
                <a:ext cx="109828" cy="68636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2" name="Oval 878">
                <a:extLst>
                  <a:ext uri="{FF2B5EF4-FFF2-40B4-BE49-F238E27FC236}">
                    <a16:creationId xmlns:a16="http://schemas.microsoft.com/office/drawing/2014/main" id="{B17D770E-D5CF-AB44-90B4-3916806CFD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28534" y="3708361"/>
                <a:ext cx="110510" cy="30251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3" name="Line 881">
                <a:extLst>
                  <a:ext uri="{FF2B5EF4-FFF2-40B4-BE49-F238E27FC236}">
                    <a16:creationId xmlns:a16="http://schemas.microsoft.com/office/drawing/2014/main" id="{3A31AB76-AEE0-8E41-A44F-E89D774CAC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7377" y="3720625"/>
                <a:ext cx="0" cy="68636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4" name="Line 882">
                <a:extLst>
                  <a:ext uri="{FF2B5EF4-FFF2-40B4-BE49-F238E27FC236}">
                    <a16:creationId xmlns:a16="http://schemas.microsoft.com/office/drawing/2014/main" id="{AFF9CD99-E5FF-3F4D-AFEC-891593D417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23226" y="3720625"/>
                <a:ext cx="0" cy="68636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5" name="Rectangle 880">
                <a:extLst>
                  <a:ext uri="{FF2B5EF4-FFF2-40B4-BE49-F238E27FC236}">
                    <a16:creationId xmlns:a16="http://schemas.microsoft.com/office/drawing/2014/main" id="{60E4A1E2-6A70-DB49-83F9-978B3D2DC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 flipH="1">
                <a:off x="2086553" y="3275567"/>
                <a:ext cx="66541" cy="85795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6" name="Oval 878">
                <a:extLst>
                  <a:ext uri="{FF2B5EF4-FFF2-40B4-BE49-F238E27FC236}">
                    <a16:creationId xmlns:a16="http://schemas.microsoft.com/office/drawing/2014/main" id="{FD7A0204-3602-3B48-9C81-2DA4909E05E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00000" flipH="1">
                <a:off x="2297586" y="3313681"/>
                <a:ext cx="69069" cy="3900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7" name="Line 882">
                <a:extLst>
                  <a:ext uri="{FF2B5EF4-FFF2-40B4-BE49-F238E27FC236}">
                    <a16:creationId xmlns:a16="http://schemas.microsoft.com/office/drawing/2014/main" id="{D11C3CEB-942C-FC41-A538-FF583FE779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2008380" y="3235632"/>
                <a:ext cx="166195" cy="553247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8" name="Line 882">
                <a:extLst>
                  <a:ext uri="{FF2B5EF4-FFF2-40B4-BE49-F238E27FC236}">
                    <a16:creationId xmlns:a16="http://schemas.microsoft.com/office/drawing/2014/main" id="{16E9D9D6-BDFF-5347-9A29-D3FAEEA013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2019974" y="3238739"/>
                <a:ext cx="147328" cy="57728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9" name="Line 884">
                <a:extLst>
                  <a:ext uri="{FF2B5EF4-FFF2-40B4-BE49-F238E27FC236}">
                    <a16:creationId xmlns:a16="http://schemas.microsoft.com/office/drawing/2014/main" id="{C4CAB6BF-22FA-804C-95CD-BBC98F3351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2360577" y="3338154"/>
                <a:ext cx="0" cy="103603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0" name="Oval 885">
                <a:extLst>
                  <a:ext uri="{FF2B5EF4-FFF2-40B4-BE49-F238E27FC236}">
                    <a16:creationId xmlns:a16="http://schemas.microsoft.com/office/drawing/2014/main" id="{09B76A33-AAC7-8040-B933-B93C1DF503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343884" y="3447019"/>
                <a:ext cx="31996" cy="7070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1" name="Line 881">
                <a:extLst>
                  <a:ext uri="{FF2B5EF4-FFF2-40B4-BE49-F238E27FC236}">
                    <a16:creationId xmlns:a16="http://schemas.microsoft.com/office/drawing/2014/main" id="{BDDA5DCB-5FBE-D54A-8F91-C2F8B588C3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2148636" y="3292202"/>
                <a:ext cx="0" cy="85795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2" name="Line 882">
                <a:extLst>
                  <a:ext uri="{FF2B5EF4-FFF2-40B4-BE49-F238E27FC236}">
                    <a16:creationId xmlns:a16="http://schemas.microsoft.com/office/drawing/2014/main" id="{7130A437-5FF7-5F47-9ACE-1166BCA351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H="1" flipV="1">
                <a:off x="2087266" y="3256770"/>
                <a:ext cx="0" cy="85795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4F325B5-B060-A945-875E-97E5B93A679D}"/>
              </a:ext>
            </a:extLst>
          </p:cNvPr>
          <p:cNvGrpSpPr/>
          <p:nvPr/>
        </p:nvGrpSpPr>
        <p:grpSpPr>
          <a:xfrm>
            <a:off x="11175032" y="2920408"/>
            <a:ext cx="538242" cy="357449"/>
            <a:chOff x="1012668" y="969931"/>
            <a:chExt cx="747559" cy="496456"/>
          </a:xfrm>
        </p:grpSpPr>
        <p:sp>
          <p:nvSpPr>
            <p:cNvPr id="118" name="Line 853">
              <a:extLst>
                <a:ext uri="{FF2B5EF4-FFF2-40B4-BE49-F238E27FC236}">
                  <a16:creationId xmlns:a16="http://schemas.microsoft.com/office/drawing/2014/main" id="{B6E325A3-0AC5-1440-8B73-D12A547961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2668" y="1130288"/>
              <a:ext cx="600568" cy="7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flat" dir="l"/>
            </a:scene3d>
            <a:sp3d extrusionH="266700" contourW="6350" prstMaterial="plastic">
              <a:bevelT w="13500" h="13500" prst="angle"/>
              <a:bevelB w="13500" h="13500" prst="angle"/>
              <a:extrusionClr>
                <a:srgbClr val="FDFEB5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119" name="Rectangle 876">
              <a:extLst>
                <a:ext uri="{FF2B5EF4-FFF2-40B4-BE49-F238E27FC236}">
                  <a16:creationId xmlns:a16="http://schemas.microsoft.com/office/drawing/2014/main" id="{F94676D6-F1B5-1A40-BCED-B7A68CBE7BF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59818" y="969931"/>
              <a:ext cx="90" cy="384720"/>
            </a:xfrm>
            <a:prstGeom prst="rect">
              <a:avLst/>
            </a:prstGeom>
            <a:solidFill>
              <a:srgbClr val="FDFF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120" name="Rectangle 873">
              <a:extLst>
                <a:ext uri="{FF2B5EF4-FFF2-40B4-BE49-F238E27FC236}">
                  <a16:creationId xmlns:a16="http://schemas.microsoft.com/office/drawing/2014/main" id="{735FC1D7-1608-2842-B38F-50839F833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023" y="1137440"/>
              <a:ext cx="594305" cy="327629"/>
            </a:xfrm>
            <a:prstGeom prst="rect">
              <a:avLst/>
            </a:prstGeom>
            <a:solidFill>
              <a:srgbClr val="FDFFB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3152" tIns="18288" rIns="73152" bIns="18288" anchor="b"/>
            <a:lstStyle/>
            <a:p>
              <a:pPr algn="ctr"/>
              <a:r>
                <a:rPr lang="en-GB" dirty="0">
                  <a:latin typeface="Calibri"/>
                  <a:ea typeface="Times New Roman"/>
                  <a:cs typeface="Calibri"/>
                </a:rPr>
                <a:t>c1</a:t>
              </a:r>
            </a:p>
          </p:txBody>
        </p:sp>
        <p:sp>
          <p:nvSpPr>
            <p:cNvPr id="121" name="Freeform 875">
              <a:extLst>
                <a:ext uri="{FF2B5EF4-FFF2-40B4-BE49-F238E27FC236}">
                  <a16:creationId xmlns:a16="http://schemas.microsoft.com/office/drawing/2014/main" id="{822FC8C7-F1A0-C946-B257-7C332C283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923" y="989071"/>
              <a:ext cx="146304" cy="477316"/>
            </a:xfrm>
            <a:custGeom>
              <a:avLst/>
              <a:gdLst>
                <a:gd name="T0" fmla="*/ 0 w 48"/>
                <a:gd name="T1" fmla="*/ 48 h 144"/>
                <a:gd name="T2" fmla="*/ 48 w 48"/>
                <a:gd name="T3" fmla="*/ 0 h 144"/>
                <a:gd name="T4" fmla="*/ 48 w 48"/>
                <a:gd name="T5" fmla="*/ 96 h 144"/>
                <a:gd name="T6" fmla="*/ 0 w 48"/>
                <a:gd name="T7" fmla="*/ 144 h 144"/>
                <a:gd name="T8" fmla="*/ 0 w 48"/>
                <a:gd name="T9" fmla="*/ 48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44"/>
                <a:gd name="T17" fmla="*/ 48 w 48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44">
                  <a:moveTo>
                    <a:pt x="0" y="48"/>
                  </a:moveTo>
                  <a:lnTo>
                    <a:pt x="48" y="0"/>
                  </a:lnTo>
                  <a:lnTo>
                    <a:pt x="48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D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b"/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</p:grpSp>
      <p:sp>
        <p:nvSpPr>
          <p:cNvPr id="122" name="Line 853">
            <a:extLst>
              <a:ext uri="{FF2B5EF4-FFF2-40B4-BE49-F238E27FC236}">
                <a16:creationId xmlns:a16="http://schemas.microsoft.com/office/drawing/2014/main" id="{2BAB53F4-FFE8-4A40-BB64-4B0662BCF3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13377" y="2155241"/>
            <a:ext cx="73152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soft" dir="l"/>
          </a:scene3d>
          <a:sp3d extrusionH="800100" contourW="6350" prstMaterial="legacyPlastic">
            <a:bevelT w="13500" h="13500" prst="angle"/>
            <a:bevelB w="13500" h="13500" prst="angle"/>
            <a:extrusionClr>
              <a:srgbClr val="D0B39A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400" dirty="0">
                <a:latin typeface="Calibri"/>
                <a:ea typeface="Times New Roman"/>
                <a:cs typeface="Calibri"/>
              </a:rPr>
              <a:t>         loc4</a:t>
            </a:r>
          </a:p>
        </p:txBody>
      </p:sp>
      <p:sp>
        <p:nvSpPr>
          <p:cNvPr id="123" name="Line 853">
            <a:extLst>
              <a:ext uri="{FF2B5EF4-FFF2-40B4-BE49-F238E27FC236}">
                <a16:creationId xmlns:a16="http://schemas.microsoft.com/office/drawing/2014/main" id="{FBB54689-928B-FA4D-8248-1C259C9147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24022" y="2756596"/>
            <a:ext cx="91440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soft" dir="l"/>
          </a:scene3d>
          <a:sp3d extrusionH="914400" contourW="6350" prstMaterial="legacyPlastic">
            <a:bevelT w="13500" h="13500" prst="angle"/>
            <a:bevelB w="13500" h="13500" prst="angle"/>
            <a:extrusionClr>
              <a:srgbClr val="ECD1B9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600" dirty="0">
                <a:latin typeface="Calibri"/>
                <a:ea typeface="Times New Roman"/>
                <a:cs typeface="Calibri"/>
              </a:rPr>
              <a:t>         loc3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7755510-5E6F-0F42-902E-284F707722C0}"/>
              </a:ext>
            </a:extLst>
          </p:cNvPr>
          <p:cNvGrpSpPr/>
          <p:nvPr/>
        </p:nvGrpSpPr>
        <p:grpSpPr>
          <a:xfrm>
            <a:off x="11444141" y="1701341"/>
            <a:ext cx="387534" cy="273368"/>
            <a:chOff x="7930394" y="2452696"/>
            <a:chExt cx="387534" cy="273368"/>
          </a:xfrm>
        </p:grpSpPr>
        <p:sp>
          <p:nvSpPr>
            <p:cNvPr id="125" name="Line 853">
              <a:extLst>
                <a:ext uri="{FF2B5EF4-FFF2-40B4-BE49-F238E27FC236}">
                  <a16:creationId xmlns:a16="http://schemas.microsoft.com/office/drawing/2014/main" id="{54035F15-2434-274A-8A94-8571850315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0394" y="2551830"/>
              <a:ext cx="311334" cy="37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flat" dir="l"/>
            </a:scene3d>
            <a:sp3d extrusionH="190500" contourW="6350" prstMaterial="plastic">
              <a:bevelT w="13500" h="13500" prst="angle"/>
              <a:bevelB w="13500" h="13500" prst="angle"/>
              <a:extrusionClr>
                <a:srgbClr val="CED286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sz="1400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126" name="Rectangle 876">
              <a:extLst>
                <a:ext uri="{FF2B5EF4-FFF2-40B4-BE49-F238E27FC236}">
                  <a16:creationId xmlns:a16="http://schemas.microsoft.com/office/drawing/2014/main" id="{78E14645-3CAC-AC4A-B638-68387B4BD6F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954837" y="2452696"/>
              <a:ext cx="65" cy="215444"/>
            </a:xfrm>
            <a:prstGeom prst="rect">
              <a:avLst/>
            </a:prstGeom>
            <a:solidFill>
              <a:srgbClr val="FDFF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endParaRPr lang="en-US" sz="1400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127" name="Rectangle 873">
              <a:extLst>
                <a:ext uri="{FF2B5EF4-FFF2-40B4-BE49-F238E27FC236}">
                  <a16:creationId xmlns:a16="http://schemas.microsoft.com/office/drawing/2014/main" id="{4166CB15-6271-0C40-8683-CADE022EB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1096" y="2555538"/>
              <a:ext cx="308087" cy="169843"/>
            </a:xfrm>
            <a:prstGeom prst="rect">
              <a:avLst/>
            </a:prstGeom>
            <a:solidFill>
              <a:srgbClr val="CED28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3152" tIns="18288" rIns="73152" bIns="18288" anchor="b"/>
            <a:lstStyle/>
            <a:p>
              <a:pPr algn="ctr"/>
              <a:r>
                <a:rPr lang="en-GB" sz="1400" dirty="0">
                  <a:latin typeface="Calibri"/>
                  <a:ea typeface="Times New Roman"/>
                  <a:cs typeface="Calibri"/>
                </a:rPr>
                <a:t>c3</a:t>
              </a:r>
            </a:p>
          </p:txBody>
        </p:sp>
        <p:sp>
          <p:nvSpPr>
            <p:cNvPr id="128" name="Freeform 875">
              <a:extLst>
                <a:ext uri="{FF2B5EF4-FFF2-40B4-BE49-F238E27FC236}">
                  <a16:creationId xmlns:a16="http://schemas.microsoft.com/office/drawing/2014/main" id="{9E9F3EC1-14FE-7648-82D8-85584A474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2084" y="2478623"/>
              <a:ext cx="75844" cy="247441"/>
            </a:xfrm>
            <a:custGeom>
              <a:avLst/>
              <a:gdLst>
                <a:gd name="T0" fmla="*/ 0 w 48"/>
                <a:gd name="T1" fmla="*/ 48 h 144"/>
                <a:gd name="T2" fmla="*/ 48 w 48"/>
                <a:gd name="T3" fmla="*/ 0 h 144"/>
                <a:gd name="T4" fmla="*/ 48 w 48"/>
                <a:gd name="T5" fmla="*/ 96 h 144"/>
                <a:gd name="T6" fmla="*/ 0 w 48"/>
                <a:gd name="T7" fmla="*/ 144 h 144"/>
                <a:gd name="T8" fmla="*/ 0 w 48"/>
                <a:gd name="T9" fmla="*/ 48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44"/>
                <a:gd name="T17" fmla="*/ 48 w 48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44">
                  <a:moveTo>
                    <a:pt x="0" y="48"/>
                  </a:moveTo>
                  <a:lnTo>
                    <a:pt x="48" y="0"/>
                  </a:lnTo>
                  <a:lnTo>
                    <a:pt x="48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CED28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b"/>
            <a:lstStyle/>
            <a:p>
              <a:endParaRPr lang="en-US" sz="1400" dirty="0">
                <a:latin typeface="Calibri"/>
                <a:ea typeface="Times New Roman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1864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599" y="1145678"/>
            <a:ext cx="4237434" cy="506505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1DEE7-0F8F-E04B-8D18-B816AF37FE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17</a:t>
            </a:fld>
            <a:endParaRPr lang="en-GB"/>
          </a:p>
        </p:txBody>
      </p:sp>
      <p:sp>
        <p:nvSpPr>
          <p:cNvPr id="13" name="Title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8839200" cy="622300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80531" y="1891713"/>
            <a:ext cx="4967941" cy="4333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614555" y="1535651"/>
            <a:ext cx="935331" cy="5828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935883" y="2283010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06916" y="1840276"/>
            <a:ext cx="291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?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89D6DE-8922-8548-9C60-57BBC8E46A1E}"/>
              </a:ext>
            </a:extLst>
          </p:cNvPr>
          <p:cNvSpPr/>
          <p:nvPr/>
        </p:nvSpPr>
        <p:spPr>
          <a:xfrm>
            <a:off x="5296333" y="2339229"/>
            <a:ext cx="1953163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𝜏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?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84B53F-6C9B-C84B-9E57-632677B69365}"/>
              </a:ext>
            </a:extLst>
          </p:cNvPr>
          <p:cNvSpPr/>
          <p:nvPr/>
        </p:nvSpPr>
        <p:spPr>
          <a:xfrm>
            <a:off x="5298124" y="3664180"/>
            <a:ext cx="1788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latin typeface="Calibri"/>
                <a:cs typeface="Calibri"/>
              </a:rPr>
              <a:t>Refinement stack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3B827BF1-2A31-CE4D-B699-9314AD901F9D}"/>
              </a:ext>
            </a:extLst>
          </p:cNvPr>
          <p:cNvSpPr/>
          <p:nvPr/>
        </p:nvSpPr>
        <p:spPr>
          <a:xfrm rot="16200000">
            <a:off x="6217497" y="2548270"/>
            <a:ext cx="195369" cy="2207824"/>
          </a:xfrm>
          <a:prstGeom prst="lef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80DF206-1B4F-4C41-BE09-A825A050E131}"/>
              </a:ext>
            </a:extLst>
          </p:cNvPr>
          <p:cNvSpPr txBox="1">
            <a:spLocks/>
          </p:cNvSpPr>
          <p:nvPr/>
        </p:nvSpPr>
        <p:spPr>
          <a:xfrm>
            <a:off x="1774490" y="3353051"/>
            <a:ext cx="3059620" cy="2834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m-search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task: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pre: 	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unknown</a:t>
            </a:r>
          </a:p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/>
              <a:t>body:	</a:t>
            </a:r>
          </a:p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    if ∃</a:t>
            </a:r>
            <a:r>
              <a:rPr lang="en-US" sz="1800" i="1" dirty="0"/>
              <a:t>l</a:t>
            </a:r>
            <a:r>
              <a:rPr lang="en-US" sz="1800" dirty="0"/>
              <a:t> (</a:t>
            </a:r>
            <a:r>
              <a:rPr lang="en-US" sz="1800" dirty="0">
                <a:cs typeface="Calibri"/>
              </a:rPr>
              <a:t>view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</a:t>
            </a:r>
            <a:r>
              <a:rPr lang="en-US" sz="1800" dirty="0" err="1">
                <a:cs typeface="Calibri"/>
              </a:rPr>
              <a:t>,</a:t>
            </a:r>
            <a:r>
              <a:rPr lang="en-US" sz="1800" i="1" dirty="0" err="1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F</a:t>
            </a:r>
            <a:r>
              <a:rPr lang="en-US" sz="1800" dirty="0">
                <a:cs typeface="Times New Roman"/>
              </a:rPr>
              <a:t>) then</a:t>
            </a:r>
          </a:p>
          <a:p>
            <a:pPr marL="403225" lvl="1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perceive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/>
            </a:br>
            <a:r>
              <a:rPr lang="en-US" sz="1800" dirty="0"/>
              <a:t>		if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i="1" dirty="0"/>
              <a:t>l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r,c,l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	else 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    else </a:t>
            </a:r>
            <a:r>
              <a:rPr lang="en-US" sz="1800" dirty="0">
                <a:cs typeface="Calibri"/>
              </a:rPr>
              <a:t>fail</a:t>
            </a:r>
            <a:endParaRPr lang="en-US" sz="1800" dirty="0">
              <a:cs typeface="Times New Roman"/>
            </a:endParaRP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FA98AA38-E5A7-1045-B62A-9F811836FB2E}"/>
              </a:ext>
            </a:extLst>
          </p:cNvPr>
          <p:cNvSpPr txBox="1">
            <a:spLocks/>
          </p:cNvSpPr>
          <p:nvPr/>
        </p:nvSpPr>
        <p:spPr bwMode="auto">
          <a:xfrm>
            <a:off x="1774490" y="132739"/>
            <a:ext cx="3351114" cy="3136757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cs typeface="Calibri"/>
              </a:rPr>
              <a:t>m-fetch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  </a:t>
            </a:r>
            <a:r>
              <a:rPr lang="en-US" sz="1800" dirty="0"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 err="1"/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dirty="0">
                <a:cs typeface="Calibri"/>
              </a:rPr>
              <a:t>unknown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	else if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</p:spTree>
    <p:extLst>
      <p:ext uri="{BB962C8B-B14F-4D97-AF65-F5344CB8AC3E}">
        <p14:creationId xmlns:p14="http://schemas.microsoft.com/office/powerpoint/2010/main" val="970830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83F18A5-03CB-5B4E-9265-029B01D65BA2}"/>
              </a:ext>
            </a:extLst>
          </p:cNvPr>
          <p:cNvSpPr txBox="1">
            <a:spLocks/>
          </p:cNvSpPr>
          <p:nvPr/>
        </p:nvSpPr>
        <p:spPr>
          <a:xfrm>
            <a:off x="1774490" y="3353051"/>
            <a:ext cx="3059620" cy="2834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m-search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task: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pre: 	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unknown</a:t>
            </a:r>
          </a:p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/>
              <a:t>body:	</a:t>
            </a:r>
          </a:p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    if ∃</a:t>
            </a:r>
            <a:r>
              <a:rPr lang="en-US" sz="1800" i="1" dirty="0"/>
              <a:t>l</a:t>
            </a:r>
            <a:r>
              <a:rPr lang="en-US" sz="1800" dirty="0"/>
              <a:t> (</a:t>
            </a:r>
            <a:r>
              <a:rPr lang="en-US" sz="1800" dirty="0">
                <a:cs typeface="Calibri"/>
              </a:rPr>
              <a:t>view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</a:t>
            </a:r>
            <a:r>
              <a:rPr lang="en-US" sz="1800" dirty="0" err="1">
                <a:cs typeface="Calibri"/>
              </a:rPr>
              <a:t>,</a:t>
            </a:r>
            <a:r>
              <a:rPr lang="en-US" sz="1800" i="1" dirty="0" err="1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F</a:t>
            </a:r>
            <a:r>
              <a:rPr lang="en-US" sz="1800" dirty="0">
                <a:cs typeface="Times New Roman"/>
              </a:rPr>
              <a:t>) then</a:t>
            </a:r>
          </a:p>
          <a:p>
            <a:pPr marL="403225" lvl="1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perceive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/>
            </a:br>
            <a:r>
              <a:rPr lang="en-US" sz="1800" dirty="0"/>
              <a:t>		if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i="1" dirty="0"/>
              <a:t>l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r,c,l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	else 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    else </a:t>
            </a:r>
            <a:r>
              <a:rPr lang="en-US" sz="1800" dirty="0">
                <a:cs typeface="Calibri"/>
              </a:rPr>
              <a:t>fail</a:t>
            </a:r>
            <a:endParaRPr lang="en-US" sz="1800" dirty="0">
              <a:cs typeface="Times New Roman"/>
            </a:endParaRP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4A712A2E-6671-BC4E-BEAA-8C401CFC194D}"/>
              </a:ext>
            </a:extLst>
          </p:cNvPr>
          <p:cNvSpPr txBox="1">
            <a:spLocks/>
          </p:cNvSpPr>
          <p:nvPr/>
        </p:nvSpPr>
        <p:spPr bwMode="auto">
          <a:xfrm>
            <a:off x="1774490" y="132739"/>
            <a:ext cx="3351114" cy="3136757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cs typeface="Calibri"/>
              </a:rPr>
              <a:t>m-fetch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  </a:t>
            </a:r>
            <a:r>
              <a:rPr lang="en-US" sz="1800" dirty="0"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 err="1"/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dirty="0">
                <a:cs typeface="Calibri"/>
              </a:rPr>
              <a:t>unknown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	else if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599" y="1145678"/>
            <a:ext cx="4237434" cy="506505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E3824-47C0-9A4A-8B92-75C8D12847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18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8839200" cy="622300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80531" y="2258335"/>
            <a:ext cx="4967941" cy="39591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622115" y="1534145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935883" y="1815952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817821" y="176237"/>
            <a:ext cx="1868128" cy="83626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92837D-2DFD-5646-9880-952EA91D017F}"/>
              </a:ext>
            </a:extLst>
          </p:cNvPr>
          <p:cNvSpPr/>
          <p:nvPr/>
        </p:nvSpPr>
        <p:spPr>
          <a:xfrm>
            <a:off x="5296332" y="2339229"/>
            <a:ext cx="2033890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𝜏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</a:t>
            </a:r>
            <a:r>
              <a:rPr lang="en-US" b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m-</a:t>
            </a:r>
            <a:r>
              <a:rPr lang="en-US" b="1" dirty="0">
                <a:solidFill>
                  <a:schemeClr val="bg1"/>
                </a:solidFill>
                <a:cs typeface="Calibri"/>
              </a:rPr>
              <a:t>fetch(r1,c2)</a:t>
            </a:r>
            <a:endParaRPr lang="en-US" b="1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0D47E8-52D8-144A-B2EF-9BE1AB0DCC5C}"/>
              </a:ext>
            </a:extLst>
          </p:cNvPr>
          <p:cNvSpPr/>
          <p:nvPr/>
        </p:nvSpPr>
        <p:spPr>
          <a:xfrm>
            <a:off x="5298124" y="3664180"/>
            <a:ext cx="1788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latin typeface="Calibri"/>
                <a:cs typeface="Calibri"/>
              </a:rPr>
              <a:t>Refinement stack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200149D3-CE62-644D-B527-BEB2F10F29B9}"/>
              </a:ext>
            </a:extLst>
          </p:cNvPr>
          <p:cNvSpPr/>
          <p:nvPr/>
        </p:nvSpPr>
        <p:spPr>
          <a:xfrm rot="16200000">
            <a:off x="6217497" y="2548270"/>
            <a:ext cx="195369" cy="2207824"/>
          </a:xfrm>
          <a:prstGeom prst="lef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63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A3F881D5-B082-7D49-B1FB-2EDB9481BE66}"/>
              </a:ext>
            </a:extLst>
          </p:cNvPr>
          <p:cNvSpPr txBox="1">
            <a:spLocks/>
          </p:cNvSpPr>
          <p:nvPr/>
        </p:nvSpPr>
        <p:spPr>
          <a:xfrm>
            <a:off x="1774490" y="3353051"/>
            <a:ext cx="3059620" cy="2834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m-search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task: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pre: 	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unknown</a:t>
            </a:r>
          </a:p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/>
              <a:t>body:	</a:t>
            </a:r>
          </a:p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    if ∃</a:t>
            </a:r>
            <a:r>
              <a:rPr lang="en-US" sz="1800" i="1" dirty="0"/>
              <a:t>l</a:t>
            </a:r>
            <a:r>
              <a:rPr lang="en-US" sz="1800" dirty="0"/>
              <a:t> (</a:t>
            </a:r>
            <a:r>
              <a:rPr lang="en-US" sz="1800" dirty="0">
                <a:cs typeface="Calibri"/>
              </a:rPr>
              <a:t>view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</a:t>
            </a:r>
            <a:r>
              <a:rPr lang="en-US" sz="1800" dirty="0" err="1">
                <a:cs typeface="Calibri"/>
              </a:rPr>
              <a:t>,</a:t>
            </a:r>
            <a:r>
              <a:rPr lang="en-US" sz="1800" i="1" dirty="0" err="1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F</a:t>
            </a:r>
            <a:r>
              <a:rPr lang="en-US" sz="1800" dirty="0">
                <a:cs typeface="Times New Roman"/>
              </a:rPr>
              <a:t>) then</a:t>
            </a:r>
          </a:p>
          <a:p>
            <a:pPr marL="403225" lvl="1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perceive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/>
            </a:br>
            <a:r>
              <a:rPr lang="en-US" sz="1800" dirty="0"/>
              <a:t>		if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i="1" dirty="0"/>
              <a:t>l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r,c,l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	else 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    else </a:t>
            </a:r>
            <a:r>
              <a:rPr lang="en-US" sz="1800" dirty="0">
                <a:cs typeface="Calibri"/>
              </a:rPr>
              <a:t>fail</a:t>
            </a:r>
            <a:endParaRPr lang="en-US" sz="1800" dirty="0">
              <a:cs typeface="Times New Roman"/>
            </a:endParaRP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CF3063A4-D683-CE4D-B783-24705D9A25A5}"/>
              </a:ext>
            </a:extLst>
          </p:cNvPr>
          <p:cNvSpPr txBox="1">
            <a:spLocks/>
          </p:cNvSpPr>
          <p:nvPr/>
        </p:nvSpPr>
        <p:spPr bwMode="auto">
          <a:xfrm>
            <a:off x="1774490" y="132739"/>
            <a:ext cx="3351114" cy="3136757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cs typeface="Calibri"/>
              </a:rPr>
              <a:t>m-fetch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  </a:t>
            </a:r>
            <a:r>
              <a:rPr lang="en-US" sz="1800" dirty="0"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 err="1"/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dirty="0">
                <a:cs typeface="Calibri"/>
              </a:rPr>
              <a:t>unknown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	else if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2599" y="1145678"/>
            <a:ext cx="4237434" cy="506505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90BA84-F34B-534F-A320-E8BD83B66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19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8839200" cy="622300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80531" y="3001368"/>
            <a:ext cx="4967941" cy="32009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622115" y="1534145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935883" y="1815952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265791" y="3001368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9587753" y="3283175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EF5345-9588-1B4E-8528-D219DE26E5DE}"/>
              </a:ext>
            </a:extLst>
          </p:cNvPr>
          <p:cNvSpPr/>
          <p:nvPr/>
        </p:nvSpPr>
        <p:spPr>
          <a:xfrm>
            <a:off x="5296332" y="2339229"/>
            <a:ext cx="2033890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𝜏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m-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9681876-8E37-7340-8269-9695719BDDC7}"/>
              </a:ext>
            </a:extLst>
          </p:cNvPr>
          <p:cNvSpPr/>
          <p:nvPr/>
        </p:nvSpPr>
        <p:spPr>
          <a:xfrm>
            <a:off x="5298124" y="3664180"/>
            <a:ext cx="1788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latin typeface="Calibri"/>
                <a:cs typeface="Calibri"/>
              </a:rPr>
              <a:t>Refinement stack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65A7BC77-4987-2144-BF90-2735726F04B1}"/>
              </a:ext>
            </a:extLst>
          </p:cNvPr>
          <p:cNvSpPr/>
          <p:nvPr/>
        </p:nvSpPr>
        <p:spPr>
          <a:xfrm rot="16200000">
            <a:off x="6217497" y="2548270"/>
            <a:ext cx="195369" cy="2207824"/>
          </a:xfrm>
          <a:prstGeom prst="lef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02551A-841C-5D4B-AB9D-368CBD5A10C4}"/>
              </a:ext>
            </a:extLst>
          </p:cNvPr>
          <p:cNvSpPr/>
          <p:nvPr/>
        </p:nvSpPr>
        <p:spPr>
          <a:xfrm>
            <a:off x="5296333" y="1010391"/>
            <a:ext cx="1953163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𝜏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b="1" dirty="0">
                <a:solidFill>
                  <a:schemeClr val="bg1"/>
                </a:solidFill>
                <a:cs typeface="Calibri"/>
              </a:rPr>
              <a:t>search(r1,c2)</a:t>
            </a:r>
            <a:endParaRPr lang="en-US" b="1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?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63DFA70-BDBE-8F45-AD49-043B624A140F}"/>
              </a:ext>
            </a:extLst>
          </p:cNvPr>
          <p:cNvSpPr/>
          <p:nvPr/>
        </p:nvSpPr>
        <p:spPr>
          <a:xfrm>
            <a:off x="2805642" y="1561056"/>
            <a:ext cx="1095798" cy="28390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1642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4DB7-1721-854C-ADF4-AB78FE27E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Content: Planning and Acting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15E46-B17A-B04B-8AF8-A99F45794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180000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With </a:t>
            </a:r>
            <a:r>
              <a:rPr lang="en-GB" b="1" dirty="0"/>
              <a:t>Deterministic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accent1"/>
                </a:solidFill>
              </a:rPr>
              <a:t>With </a:t>
            </a:r>
            <a:r>
              <a:rPr lang="en-GB" b="1" dirty="0">
                <a:solidFill>
                  <a:schemeClr val="accent1"/>
                </a:solidFill>
              </a:rPr>
              <a:t>Refinement Methods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Operational Models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Refinement-Acting Machine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Refinement Planning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Acting and Refinement Planning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With </a:t>
            </a:r>
            <a:r>
              <a:rPr lang="en-GB" b="1" dirty="0"/>
              <a:t>Temporal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With </a:t>
            </a:r>
            <a:r>
              <a:rPr lang="en-GB" b="1" dirty="0"/>
              <a:t>Nondeterministic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With </a:t>
            </a:r>
            <a:r>
              <a:rPr lang="en-GB" b="1" dirty="0"/>
              <a:t>Probabilistic  Models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 By </a:t>
            </a:r>
            <a:r>
              <a:rPr lang="en-GB" b="1" dirty="0"/>
              <a:t>Decision Making</a:t>
            </a:r>
          </a:p>
          <a:p>
            <a:pPr marL="715703" lvl="1" indent="-457200">
              <a:buFont typeface="+mj-lt"/>
              <a:buAutoNum type="alphaUcPeriod"/>
            </a:pPr>
            <a:r>
              <a:rPr lang="en-GB" dirty="0"/>
              <a:t>Foundations</a:t>
            </a:r>
          </a:p>
          <a:p>
            <a:pPr marL="715703" lvl="1" indent="-457200">
              <a:buFont typeface="+mj-lt"/>
              <a:buAutoNum type="alphaUcPeriod"/>
            </a:pPr>
            <a:r>
              <a:rPr lang="en-GB" dirty="0"/>
              <a:t>Extensions</a:t>
            </a:r>
          </a:p>
          <a:p>
            <a:pPr marL="715703" lvl="1" indent="-457200">
              <a:buFont typeface="+mj-lt"/>
              <a:buAutoNum type="alphaUcPeriod"/>
            </a:pPr>
            <a:r>
              <a:rPr lang="en-GB" dirty="0"/>
              <a:t>Structure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With </a:t>
            </a:r>
            <a:r>
              <a:rPr lang="en-GB" b="1" dirty="0"/>
              <a:t>human-awareness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3FD5D-0CCA-7841-B17A-570695C5451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E4893B-69FE-AB32-53FF-8DEA0A3D1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77E24-98B7-0140-8C11-B451867D0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14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67913D8-ECDC-1047-9D1A-251B22949F92}"/>
              </a:ext>
            </a:extLst>
          </p:cNvPr>
          <p:cNvSpPr txBox="1">
            <a:spLocks/>
          </p:cNvSpPr>
          <p:nvPr/>
        </p:nvSpPr>
        <p:spPr>
          <a:xfrm>
            <a:off x="1774490" y="3353051"/>
            <a:ext cx="3059620" cy="2834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m-search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task: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pre: 	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unknown</a:t>
            </a:r>
          </a:p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/>
              <a:t>body:	</a:t>
            </a:r>
          </a:p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    if ∃</a:t>
            </a:r>
            <a:r>
              <a:rPr lang="en-US" sz="1800" i="1" dirty="0"/>
              <a:t>l</a:t>
            </a:r>
            <a:r>
              <a:rPr lang="en-US" sz="1800" dirty="0"/>
              <a:t> (</a:t>
            </a:r>
            <a:r>
              <a:rPr lang="en-US" sz="1800" dirty="0">
                <a:cs typeface="Calibri"/>
              </a:rPr>
              <a:t>view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</a:t>
            </a:r>
            <a:r>
              <a:rPr lang="en-US" sz="1800" dirty="0" err="1">
                <a:cs typeface="Calibri"/>
              </a:rPr>
              <a:t>,</a:t>
            </a:r>
            <a:r>
              <a:rPr lang="en-US" sz="1800" i="1" dirty="0" err="1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F</a:t>
            </a:r>
            <a:r>
              <a:rPr lang="en-US" sz="1800" dirty="0">
                <a:cs typeface="Times New Roman"/>
              </a:rPr>
              <a:t>) then</a:t>
            </a:r>
          </a:p>
          <a:p>
            <a:pPr marL="403225" lvl="1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perceive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/>
            </a:br>
            <a:r>
              <a:rPr lang="en-US" sz="1800" dirty="0"/>
              <a:t>		if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i="1" dirty="0"/>
              <a:t>l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r,c,l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	else 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    else </a:t>
            </a:r>
            <a:r>
              <a:rPr lang="en-US" sz="1800" dirty="0">
                <a:cs typeface="Calibri"/>
              </a:rPr>
              <a:t>fail</a:t>
            </a:r>
            <a:endParaRPr lang="en-US" sz="1800" dirty="0">
              <a:cs typeface="Times New Roman"/>
            </a:endParaRP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FCA093-D90C-A04C-B208-C3ACEFCD1DDA}"/>
              </a:ext>
            </a:extLst>
          </p:cNvPr>
          <p:cNvSpPr txBox="1">
            <a:spLocks/>
          </p:cNvSpPr>
          <p:nvPr/>
        </p:nvSpPr>
        <p:spPr bwMode="auto">
          <a:xfrm>
            <a:off x="1774490" y="132739"/>
            <a:ext cx="3351114" cy="3136757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cs typeface="Calibri"/>
              </a:rPr>
              <a:t>m-fetch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  </a:t>
            </a:r>
            <a:r>
              <a:rPr lang="en-US" sz="1800" dirty="0"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 err="1"/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dirty="0">
                <a:cs typeface="Calibri"/>
              </a:rPr>
              <a:t>unknown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	else if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2599" y="1145678"/>
            <a:ext cx="4237434" cy="506505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322D4-85CA-ED46-A5AC-48AEFF743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20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8839200" cy="622300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80531" y="3724980"/>
            <a:ext cx="4967941" cy="25006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622115" y="1534145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935883" y="1815952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265791" y="3001368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587753" y="3283175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492B0AA-AF5E-AB41-A662-328DE5500672}"/>
              </a:ext>
            </a:extLst>
          </p:cNvPr>
          <p:cNvSpPr/>
          <p:nvPr/>
        </p:nvSpPr>
        <p:spPr>
          <a:xfrm>
            <a:off x="5296332" y="2339229"/>
            <a:ext cx="2033890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𝜏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m-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67957C-E515-644C-9197-809FFE20DD18}"/>
              </a:ext>
            </a:extLst>
          </p:cNvPr>
          <p:cNvSpPr/>
          <p:nvPr/>
        </p:nvSpPr>
        <p:spPr>
          <a:xfrm>
            <a:off x="5298124" y="3664180"/>
            <a:ext cx="1788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latin typeface="Calibri"/>
                <a:cs typeface="Calibri"/>
              </a:rPr>
              <a:t>Refinement stack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2D5C3A83-B603-6A4D-8CC1-F18847496A66}"/>
              </a:ext>
            </a:extLst>
          </p:cNvPr>
          <p:cNvSpPr/>
          <p:nvPr/>
        </p:nvSpPr>
        <p:spPr>
          <a:xfrm rot="16200000">
            <a:off x="6217497" y="2548270"/>
            <a:ext cx="195369" cy="2207824"/>
          </a:xfrm>
          <a:prstGeom prst="lef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44D5140-670E-A44F-970B-E19F0042B70B}"/>
              </a:ext>
            </a:extLst>
          </p:cNvPr>
          <p:cNvSpPr/>
          <p:nvPr/>
        </p:nvSpPr>
        <p:spPr>
          <a:xfrm>
            <a:off x="5296332" y="1010391"/>
            <a:ext cx="2178802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𝜏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search(r1,c2)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</a:t>
            </a:r>
            <a:r>
              <a:rPr lang="en-US" b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m-</a:t>
            </a:r>
            <a:r>
              <a:rPr lang="en-US" b="1" dirty="0">
                <a:solidFill>
                  <a:schemeClr val="bg1"/>
                </a:solidFill>
                <a:cs typeface="Calibri"/>
              </a:rPr>
              <a:t>search(r1,c2)</a:t>
            </a:r>
            <a:endParaRPr lang="en-US" b="1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3094FB-4CED-1E44-B50F-B0800EB29121}"/>
              </a:ext>
            </a:extLst>
          </p:cNvPr>
          <p:cNvSpPr/>
          <p:nvPr/>
        </p:nvSpPr>
        <p:spPr>
          <a:xfrm>
            <a:off x="1811708" y="3391121"/>
            <a:ext cx="2927985" cy="74901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9942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C010A1AD-2978-4A4D-A76D-B1AF65EB9CBD}"/>
              </a:ext>
            </a:extLst>
          </p:cNvPr>
          <p:cNvSpPr txBox="1">
            <a:spLocks/>
          </p:cNvSpPr>
          <p:nvPr/>
        </p:nvSpPr>
        <p:spPr>
          <a:xfrm>
            <a:off x="1774490" y="3353051"/>
            <a:ext cx="3059620" cy="2834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m-search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task: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pre: 	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unknown</a:t>
            </a:r>
          </a:p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/>
              <a:t>body:	</a:t>
            </a:r>
          </a:p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    if ∃</a:t>
            </a:r>
            <a:r>
              <a:rPr lang="en-US" sz="1800" i="1" dirty="0"/>
              <a:t>l</a:t>
            </a:r>
            <a:r>
              <a:rPr lang="en-US" sz="1800" dirty="0"/>
              <a:t> (</a:t>
            </a:r>
            <a:r>
              <a:rPr lang="en-US" sz="1800" dirty="0">
                <a:cs typeface="Calibri"/>
              </a:rPr>
              <a:t>view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</a:t>
            </a:r>
            <a:r>
              <a:rPr lang="en-US" sz="1800" dirty="0" err="1">
                <a:cs typeface="Calibri"/>
              </a:rPr>
              <a:t>,</a:t>
            </a:r>
            <a:r>
              <a:rPr lang="en-US" sz="1800" i="1" dirty="0" err="1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F</a:t>
            </a:r>
            <a:r>
              <a:rPr lang="en-US" sz="1800" dirty="0">
                <a:cs typeface="Times New Roman"/>
              </a:rPr>
              <a:t>) then</a:t>
            </a:r>
          </a:p>
          <a:p>
            <a:pPr marL="403225" lvl="1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perceive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/>
            </a:br>
            <a:r>
              <a:rPr lang="en-US" sz="1800" dirty="0"/>
              <a:t>		if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i="1" dirty="0"/>
              <a:t>l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r,c,l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	else 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    else </a:t>
            </a:r>
            <a:r>
              <a:rPr lang="en-US" sz="1800" dirty="0">
                <a:cs typeface="Calibri"/>
              </a:rPr>
              <a:t>fail</a:t>
            </a:r>
            <a:endParaRPr lang="en-US" sz="1800" dirty="0">
              <a:cs typeface="Times New Roman"/>
            </a:endParaRP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8254B7B4-4503-7C4B-8E78-EDD267B38AED}"/>
              </a:ext>
            </a:extLst>
          </p:cNvPr>
          <p:cNvSpPr txBox="1">
            <a:spLocks/>
          </p:cNvSpPr>
          <p:nvPr/>
        </p:nvSpPr>
        <p:spPr bwMode="auto">
          <a:xfrm>
            <a:off x="1774490" y="132739"/>
            <a:ext cx="3351114" cy="3136757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cs typeface="Calibri"/>
              </a:rPr>
              <a:t>m-fetch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  </a:t>
            </a:r>
            <a:r>
              <a:rPr lang="en-US" sz="1800" dirty="0"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 err="1"/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dirty="0">
                <a:cs typeface="Calibri"/>
              </a:rPr>
              <a:t>unknown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	else if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599" y="1145678"/>
            <a:ext cx="4237434" cy="506505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914970" y="4242595"/>
            <a:ext cx="1334705" cy="718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580531" y="4612028"/>
            <a:ext cx="4967941" cy="16136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622115" y="1534145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935883" y="1815952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265791" y="3001368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587753" y="3283175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193161" y="4235036"/>
            <a:ext cx="1347117" cy="1012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29" name="Rectangle 28"/>
          <p:cNvSpPr/>
          <p:nvPr/>
        </p:nvSpPr>
        <p:spPr>
          <a:xfrm rot="17700000">
            <a:off x="9227992" y="3603300"/>
            <a:ext cx="258429" cy="104982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914970" y="3988441"/>
            <a:ext cx="1334705" cy="760615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7F8931-1FD4-8E43-BC98-CD2CC712458A}"/>
              </a:ext>
            </a:extLst>
          </p:cNvPr>
          <p:cNvSpPr/>
          <p:nvPr/>
        </p:nvSpPr>
        <p:spPr>
          <a:xfrm>
            <a:off x="5296332" y="2339229"/>
            <a:ext cx="2033890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𝜏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m-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8DBCD86-A0D6-724A-A387-5DB1A8484681}"/>
              </a:ext>
            </a:extLst>
          </p:cNvPr>
          <p:cNvSpPr/>
          <p:nvPr/>
        </p:nvSpPr>
        <p:spPr>
          <a:xfrm>
            <a:off x="5298124" y="3664180"/>
            <a:ext cx="1788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latin typeface="Calibri"/>
                <a:cs typeface="Calibri"/>
              </a:rPr>
              <a:t>Refinement stack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361F3095-4261-7B43-86DF-373E18828BED}"/>
              </a:ext>
            </a:extLst>
          </p:cNvPr>
          <p:cNvSpPr/>
          <p:nvPr/>
        </p:nvSpPr>
        <p:spPr>
          <a:xfrm rot="16200000">
            <a:off x="6217497" y="2548270"/>
            <a:ext cx="195369" cy="2207824"/>
          </a:xfrm>
          <a:prstGeom prst="lef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8511646-94D4-E049-8F88-2A634E5BABAB}"/>
              </a:ext>
            </a:extLst>
          </p:cNvPr>
          <p:cNvSpPr/>
          <p:nvPr/>
        </p:nvSpPr>
        <p:spPr>
          <a:xfrm>
            <a:off x="5296332" y="1010391"/>
            <a:ext cx="2178802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𝜏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search(r1,c2)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m-</a:t>
            </a:r>
            <a:r>
              <a:rPr lang="en-US" dirty="0">
                <a:solidFill>
                  <a:schemeClr val="bg1"/>
                </a:solidFill>
                <a:cs typeface="Calibri"/>
              </a:rPr>
              <a:t>search(r1,c2)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17973E0-C128-8A48-A6B1-20817D2C7417}"/>
              </a:ext>
            </a:extLst>
          </p:cNvPr>
          <p:cNvSpPr/>
          <p:nvPr/>
        </p:nvSpPr>
        <p:spPr>
          <a:xfrm>
            <a:off x="5296333" y="499588"/>
            <a:ext cx="2178801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9525" algn="ctr">
              <a:tabLst>
                <a:tab pos="508000" algn="l"/>
              </a:tabLst>
            </a:pPr>
            <a:r>
              <a:rPr lang="en-US" b="1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…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              </a:t>
            </a:r>
            <a:endParaRPr lang="mr-IN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78901A3-02FF-5941-87C1-D721FFBA1F1B}"/>
              </a:ext>
            </a:extLst>
          </p:cNvPr>
          <p:cNvSpPr/>
          <p:nvPr/>
        </p:nvSpPr>
        <p:spPr>
          <a:xfrm>
            <a:off x="2972469" y="4627276"/>
            <a:ext cx="1127091" cy="25714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60E2FC7-9A6D-E943-89DD-C74B46053033}"/>
              </a:ext>
            </a:extLst>
          </p:cNvPr>
          <p:cNvSpPr/>
          <p:nvPr/>
        </p:nvSpPr>
        <p:spPr>
          <a:xfrm>
            <a:off x="2805642" y="1561056"/>
            <a:ext cx="1095798" cy="28390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2775C8-066D-5E49-A3FF-CC0B0E04C5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21</a:t>
            </a:fld>
            <a:endParaRPr lang="en-GB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FC94416A-6B31-EC47-940E-F75465BCE3F1}"/>
              </a:ext>
            </a:extLst>
          </p:cNvPr>
          <p:cNvSpPr txBox="1">
            <a:spLocks/>
          </p:cNvSpPr>
          <p:nvPr/>
        </p:nvSpPr>
        <p:spPr>
          <a:xfrm>
            <a:off x="1524000" y="11113"/>
            <a:ext cx="8839200" cy="6223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i="0" kern="1200" baseline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US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698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451B823A-7FCA-7F4A-810B-DF140AF238A0}"/>
              </a:ext>
            </a:extLst>
          </p:cNvPr>
          <p:cNvSpPr txBox="1">
            <a:spLocks/>
          </p:cNvSpPr>
          <p:nvPr/>
        </p:nvSpPr>
        <p:spPr>
          <a:xfrm>
            <a:off x="1774490" y="3353051"/>
            <a:ext cx="3059620" cy="2834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m-search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task: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pre: 	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unknown</a:t>
            </a:r>
          </a:p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/>
              <a:t>body:	</a:t>
            </a:r>
          </a:p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    if ∃</a:t>
            </a:r>
            <a:r>
              <a:rPr lang="en-US" sz="1800" i="1" dirty="0"/>
              <a:t>l</a:t>
            </a:r>
            <a:r>
              <a:rPr lang="en-US" sz="1800" dirty="0"/>
              <a:t> (</a:t>
            </a:r>
            <a:r>
              <a:rPr lang="en-US" sz="1800" dirty="0">
                <a:cs typeface="Calibri"/>
              </a:rPr>
              <a:t>view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</a:t>
            </a:r>
            <a:r>
              <a:rPr lang="en-US" sz="1800" dirty="0" err="1">
                <a:cs typeface="Calibri"/>
              </a:rPr>
              <a:t>,</a:t>
            </a:r>
            <a:r>
              <a:rPr lang="en-US" sz="1800" i="1" dirty="0" err="1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F</a:t>
            </a:r>
            <a:r>
              <a:rPr lang="en-US" sz="1800" dirty="0">
                <a:cs typeface="Times New Roman"/>
              </a:rPr>
              <a:t>) then</a:t>
            </a:r>
          </a:p>
          <a:p>
            <a:pPr marL="403225" lvl="1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perceive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/>
            </a:br>
            <a:r>
              <a:rPr lang="en-US" sz="1800" dirty="0"/>
              <a:t>		if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i="1" dirty="0"/>
              <a:t>l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r,c,l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	else 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    else </a:t>
            </a:r>
            <a:r>
              <a:rPr lang="en-US" sz="1800" dirty="0">
                <a:cs typeface="Calibri"/>
              </a:rPr>
              <a:t>fail</a:t>
            </a:r>
            <a:endParaRPr lang="en-US" sz="1800" dirty="0">
              <a:cs typeface="Times New Roman"/>
            </a:endParaRPr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6A66CE0A-94AF-F94A-9CF2-DA8D9B5AEDEA}"/>
              </a:ext>
            </a:extLst>
          </p:cNvPr>
          <p:cNvSpPr txBox="1">
            <a:spLocks/>
          </p:cNvSpPr>
          <p:nvPr/>
        </p:nvSpPr>
        <p:spPr bwMode="auto">
          <a:xfrm>
            <a:off x="1774490" y="132739"/>
            <a:ext cx="3351114" cy="3136757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cs typeface="Calibri"/>
              </a:rPr>
              <a:t>m-fetch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  </a:t>
            </a:r>
            <a:r>
              <a:rPr lang="en-US" sz="1800" dirty="0"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 err="1"/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dirty="0">
                <a:cs typeface="Calibri"/>
              </a:rPr>
              <a:t>unknown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	else if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599" y="1145678"/>
            <a:ext cx="4237434" cy="506505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580531" y="4612028"/>
            <a:ext cx="4967941" cy="16136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622115" y="1534145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935883" y="1815952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265791" y="3001368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587753" y="3283175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9193161" y="4235036"/>
            <a:ext cx="1347117" cy="1012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30" name="Rectangle 29"/>
          <p:cNvSpPr/>
          <p:nvPr/>
        </p:nvSpPr>
        <p:spPr>
          <a:xfrm rot="17700000">
            <a:off x="9227992" y="3603300"/>
            <a:ext cx="258429" cy="104982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DB84FD3-9BFE-2946-B2D7-37F22F7BCE84}"/>
              </a:ext>
            </a:extLst>
          </p:cNvPr>
          <p:cNvSpPr/>
          <p:nvPr/>
        </p:nvSpPr>
        <p:spPr>
          <a:xfrm>
            <a:off x="5296332" y="2339229"/>
            <a:ext cx="2033890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𝜏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m-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022EA76-89FC-1747-9D65-3E0DF9241109}"/>
              </a:ext>
            </a:extLst>
          </p:cNvPr>
          <p:cNvSpPr/>
          <p:nvPr/>
        </p:nvSpPr>
        <p:spPr>
          <a:xfrm>
            <a:off x="5298124" y="3664180"/>
            <a:ext cx="1788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latin typeface="Calibri"/>
                <a:cs typeface="Calibri"/>
              </a:rPr>
              <a:t>Refinement stack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A66063BF-D613-D545-9FF2-DA8ABF29DA66}"/>
              </a:ext>
            </a:extLst>
          </p:cNvPr>
          <p:cNvSpPr/>
          <p:nvPr/>
        </p:nvSpPr>
        <p:spPr>
          <a:xfrm rot="16200000">
            <a:off x="6217497" y="2548270"/>
            <a:ext cx="195369" cy="2207824"/>
          </a:xfrm>
          <a:prstGeom prst="lef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BA3683B-82BD-074A-B9DA-750FF9956EDE}"/>
              </a:ext>
            </a:extLst>
          </p:cNvPr>
          <p:cNvSpPr/>
          <p:nvPr/>
        </p:nvSpPr>
        <p:spPr>
          <a:xfrm>
            <a:off x="5296332" y="1010391"/>
            <a:ext cx="2178802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𝜏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search(r1,c2)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m-</a:t>
            </a:r>
            <a:r>
              <a:rPr lang="en-US" dirty="0">
                <a:solidFill>
                  <a:schemeClr val="bg1"/>
                </a:solidFill>
                <a:cs typeface="Calibri"/>
              </a:rPr>
              <a:t>search(r1,c2)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4E8380-5CFF-E24C-9AC1-5A839BA172AB}"/>
              </a:ext>
            </a:extLst>
          </p:cNvPr>
          <p:cNvSpPr/>
          <p:nvPr/>
        </p:nvSpPr>
        <p:spPr>
          <a:xfrm>
            <a:off x="5296333" y="499588"/>
            <a:ext cx="2178801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9525" algn="ctr">
              <a:tabLst>
                <a:tab pos="508000" algn="l"/>
              </a:tabLst>
            </a:pPr>
            <a:r>
              <a:rPr lang="en-US" b="1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…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              </a:t>
            </a:r>
            <a:endParaRPr lang="mr-IN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1CE6396-1508-F44F-988E-F8B9849D5E90}"/>
              </a:ext>
            </a:extLst>
          </p:cNvPr>
          <p:cNvSpPr/>
          <p:nvPr/>
        </p:nvSpPr>
        <p:spPr>
          <a:xfrm>
            <a:off x="2972469" y="4878736"/>
            <a:ext cx="1031356" cy="25714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553639E-8144-5847-B5A8-AD68BBD9CDD5}"/>
              </a:ext>
            </a:extLst>
          </p:cNvPr>
          <p:cNvSpPr/>
          <p:nvPr/>
        </p:nvSpPr>
        <p:spPr>
          <a:xfrm>
            <a:off x="2805642" y="1561056"/>
            <a:ext cx="1095798" cy="28390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4CE9F-02F0-E747-9CE9-E91F0E919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22</a:t>
            </a:fld>
            <a:endParaRPr lang="en-GB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67ADC44-B87F-9E49-B122-51F2CDFAEE5F}"/>
              </a:ext>
            </a:extLst>
          </p:cNvPr>
          <p:cNvSpPr txBox="1">
            <a:spLocks/>
          </p:cNvSpPr>
          <p:nvPr/>
        </p:nvSpPr>
        <p:spPr>
          <a:xfrm>
            <a:off x="1524000" y="11113"/>
            <a:ext cx="8839200" cy="6223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i="0" kern="1200" baseline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US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707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C73ADE99-46E5-3B40-AAD1-B1EFB54D88C2}"/>
              </a:ext>
            </a:extLst>
          </p:cNvPr>
          <p:cNvSpPr txBox="1">
            <a:spLocks/>
          </p:cNvSpPr>
          <p:nvPr/>
        </p:nvSpPr>
        <p:spPr>
          <a:xfrm>
            <a:off x="1774490" y="3353051"/>
            <a:ext cx="3059620" cy="2834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m-search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task: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pre: 	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unknown</a:t>
            </a:r>
          </a:p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/>
              <a:t>body:	</a:t>
            </a:r>
          </a:p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    if ∃</a:t>
            </a:r>
            <a:r>
              <a:rPr lang="en-US" sz="1800" i="1" dirty="0"/>
              <a:t>l</a:t>
            </a:r>
            <a:r>
              <a:rPr lang="en-US" sz="1800" dirty="0"/>
              <a:t> (</a:t>
            </a:r>
            <a:r>
              <a:rPr lang="en-US" sz="1800" dirty="0">
                <a:cs typeface="Calibri"/>
              </a:rPr>
              <a:t>view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</a:t>
            </a:r>
            <a:r>
              <a:rPr lang="en-US" sz="1800" dirty="0" err="1">
                <a:cs typeface="Calibri"/>
              </a:rPr>
              <a:t>,</a:t>
            </a:r>
            <a:r>
              <a:rPr lang="en-US" sz="1800" i="1" dirty="0" err="1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F</a:t>
            </a:r>
            <a:r>
              <a:rPr lang="en-US" sz="1800" dirty="0">
                <a:cs typeface="Times New Roman"/>
              </a:rPr>
              <a:t>) then</a:t>
            </a:r>
          </a:p>
          <a:p>
            <a:pPr marL="403225" lvl="1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perceive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/>
            </a:br>
            <a:r>
              <a:rPr lang="en-US" sz="1800" dirty="0"/>
              <a:t>		if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i="1" dirty="0"/>
              <a:t>l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r,c,l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	else 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    else </a:t>
            </a:r>
            <a:r>
              <a:rPr lang="en-US" sz="1800" dirty="0">
                <a:cs typeface="Calibri"/>
              </a:rPr>
              <a:t>fail</a:t>
            </a:r>
            <a:endParaRPr lang="en-US" sz="1800" dirty="0">
              <a:cs typeface="Times New Roman"/>
            </a:endParaRPr>
          </a:p>
        </p:txBody>
      </p: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F7F3BD34-925D-F249-A286-C1CE4C7CFD2F}"/>
              </a:ext>
            </a:extLst>
          </p:cNvPr>
          <p:cNvSpPr txBox="1">
            <a:spLocks/>
          </p:cNvSpPr>
          <p:nvPr/>
        </p:nvSpPr>
        <p:spPr bwMode="auto">
          <a:xfrm>
            <a:off x="1774490" y="132739"/>
            <a:ext cx="3351114" cy="3136757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cs typeface="Calibri"/>
              </a:rPr>
              <a:t>m-fetch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  </a:t>
            </a:r>
            <a:r>
              <a:rPr lang="en-US" sz="1800" dirty="0"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 err="1"/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dirty="0">
                <a:cs typeface="Calibri"/>
              </a:rPr>
              <a:t>unknown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	else if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599" y="1145678"/>
            <a:ext cx="4237434" cy="506505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580531" y="4612028"/>
            <a:ext cx="4967941" cy="16136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622115" y="1534145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935883" y="1815952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265791" y="3001368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587753" y="3283175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7928565" y="4447148"/>
            <a:ext cx="1245318" cy="8246"/>
          </a:xfrm>
          <a:prstGeom prst="straightConnector1">
            <a:avLst/>
          </a:prstGeom>
          <a:ln w="28575" cmpd="sng">
            <a:solidFill>
              <a:srgbClr val="FFC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9193161" y="4235036"/>
            <a:ext cx="1347117" cy="1012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>
                <a:solidFill>
                  <a:srgbClr val="404040"/>
                </a:solidFill>
              </a:rPr>
              <a:t>…</a:t>
            </a:r>
          </a:p>
        </p:txBody>
      </p:sp>
      <p:sp>
        <p:nvSpPr>
          <p:cNvPr id="31" name="Rectangle 30"/>
          <p:cNvSpPr/>
          <p:nvPr/>
        </p:nvSpPr>
        <p:spPr>
          <a:xfrm rot="17700000">
            <a:off x="9227992" y="3603300"/>
            <a:ext cx="258429" cy="104982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D2A36E7-EDFD-E14E-9B27-3EB90AB712BE}"/>
              </a:ext>
            </a:extLst>
          </p:cNvPr>
          <p:cNvSpPr/>
          <p:nvPr/>
        </p:nvSpPr>
        <p:spPr>
          <a:xfrm>
            <a:off x="5296332" y="2339229"/>
            <a:ext cx="2033890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𝜏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m-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702505-30D4-7344-B3A8-1EFB5E930C19}"/>
              </a:ext>
            </a:extLst>
          </p:cNvPr>
          <p:cNvSpPr/>
          <p:nvPr/>
        </p:nvSpPr>
        <p:spPr>
          <a:xfrm>
            <a:off x="5298124" y="3664180"/>
            <a:ext cx="1788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latin typeface="Calibri"/>
                <a:cs typeface="Calibri"/>
              </a:rPr>
              <a:t>Refinement stack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F441A246-4A32-1647-ACE9-1002090DF2DE}"/>
              </a:ext>
            </a:extLst>
          </p:cNvPr>
          <p:cNvSpPr/>
          <p:nvPr/>
        </p:nvSpPr>
        <p:spPr>
          <a:xfrm rot="16200000">
            <a:off x="6217497" y="2548270"/>
            <a:ext cx="195369" cy="2207824"/>
          </a:xfrm>
          <a:prstGeom prst="lef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9420DE5-3144-F74C-B01A-4023594A7DC2}"/>
              </a:ext>
            </a:extLst>
          </p:cNvPr>
          <p:cNvSpPr/>
          <p:nvPr/>
        </p:nvSpPr>
        <p:spPr>
          <a:xfrm>
            <a:off x="5296332" y="1010391"/>
            <a:ext cx="2178802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𝜏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search(r1,c2)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m-</a:t>
            </a:r>
            <a:r>
              <a:rPr lang="en-US" dirty="0">
                <a:solidFill>
                  <a:schemeClr val="bg1"/>
                </a:solidFill>
                <a:cs typeface="Calibri"/>
              </a:rPr>
              <a:t>search(r1,c2)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55A46C-7A5E-E243-BAB3-9A0CD62CF736}"/>
              </a:ext>
            </a:extLst>
          </p:cNvPr>
          <p:cNvSpPr/>
          <p:nvPr/>
        </p:nvSpPr>
        <p:spPr>
          <a:xfrm>
            <a:off x="5296332" y="499588"/>
            <a:ext cx="2178802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9525" algn="ctr">
              <a:tabLst>
                <a:tab pos="508000" algn="l"/>
              </a:tabLst>
            </a:pPr>
            <a:r>
              <a:rPr lang="en-US" b="1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…</a:t>
            </a:r>
            <a:endParaRPr lang="mr-IN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9916BB5-D664-8444-A06A-550D11DD1CED}"/>
              </a:ext>
            </a:extLst>
          </p:cNvPr>
          <p:cNvSpPr/>
          <p:nvPr/>
        </p:nvSpPr>
        <p:spPr>
          <a:xfrm>
            <a:off x="2805642" y="1561056"/>
            <a:ext cx="1095798" cy="28390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15145" y="4711006"/>
            <a:ext cx="1470804" cy="3693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cs typeface="Times New Roman"/>
              </a:rPr>
              <a:t>sensor failure</a:t>
            </a:r>
            <a:endParaRPr lang="en-US" dirty="0">
              <a:solidFill>
                <a:schemeClr val="bg1"/>
              </a:solidFill>
              <a:cs typeface="Times New Roman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A5A8FFB-33FC-AB44-9E3D-18EFA7DE732B}"/>
              </a:ext>
            </a:extLst>
          </p:cNvPr>
          <p:cNvCxnSpPr>
            <a:cxnSpLocks/>
          </p:cNvCxnSpPr>
          <p:nvPr/>
        </p:nvCxnSpPr>
        <p:spPr>
          <a:xfrm flipH="1">
            <a:off x="2899513" y="5011669"/>
            <a:ext cx="1156558" cy="0"/>
          </a:xfrm>
          <a:prstGeom prst="straightConnector1">
            <a:avLst/>
          </a:prstGeom>
          <a:ln w="28575" cmpd="sng">
            <a:solidFill>
              <a:srgbClr val="FFC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ACA41F-A7C9-8B43-9CF5-2F087D71D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23</a:t>
            </a:fld>
            <a:endParaRPr lang="en-GB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242BBC4B-9A03-8843-92A1-8094CC759003}"/>
              </a:ext>
            </a:extLst>
          </p:cNvPr>
          <p:cNvSpPr txBox="1">
            <a:spLocks/>
          </p:cNvSpPr>
          <p:nvPr/>
        </p:nvSpPr>
        <p:spPr>
          <a:xfrm>
            <a:off x="1524000" y="11113"/>
            <a:ext cx="8839200" cy="6223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i="0" kern="1200" baseline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US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768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C83D7966-4B53-DA4D-ADF8-D4C9DA86B129}"/>
              </a:ext>
            </a:extLst>
          </p:cNvPr>
          <p:cNvSpPr txBox="1">
            <a:spLocks/>
          </p:cNvSpPr>
          <p:nvPr/>
        </p:nvSpPr>
        <p:spPr>
          <a:xfrm>
            <a:off x="1774490" y="3353051"/>
            <a:ext cx="3059620" cy="2834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m-search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task: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pre: 	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unknown</a:t>
            </a:r>
          </a:p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/>
              <a:t>body:	</a:t>
            </a:r>
          </a:p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    if ∃</a:t>
            </a:r>
            <a:r>
              <a:rPr lang="en-US" sz="1800" i="1" dirty="0"/>
              <a:t>l</a:t>
            </a:r>
            <a:r>
              <a:rPr lang="en-US" sz="1800" dirty="0"/>
              <a:t> (</a:t>
            </a:r>
            <a:r>
              <a:rPr lang="en-US" sz="1800" dirty="0">
                <a:cs typeface="Calibri"/>
              </a:rPr>
              <a:t>view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</a:t>
            </a:r>
            <a:r>
              <a:rPr lang="en-US" sz="1800" dirty="0" err="1">
                <a:cs typeface="Calibri"/>
              </a:rPr>
              <a:t>,</a:t>
            </a:r>
            <a:r>
              <a:rPr lang="en-US" sz="1800" i="1" dirty="0" err="1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F</a:t>
            </a:r>
            <a:r>
              <a:rPr lang="en-US" sz="1800" dirty="0">
                <a:cs typeface="Times New Roman"/>
              </a:rPr>
              <a:t>) then</a:t>
            </a:r>
          </a:p>
          <a:p>
            <a:pPr marL="403225" lvl="1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perceive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/>
            </a:br>
            <a:r>
              <a:rPr lang="en-US" sz="1800" dirty="0"/>
              <a:t>		if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i="1" dirty="0"/>
              <a:t>l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r,c,l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	else 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    else </a:t>
            </a:r>
            <a:r>
              <a:rPr lang="en-US" sz="1800" dirty="0">
                <a:cs typeface="Calibri"/>
              </a:rPr>
              <a:t>fail</a:t>
            </a:r>
            <a:endParaRPr lang="en-US" sz="1800" dirty="0">
              <a:cs typeface="Times New Roman"/>
            </a:endParaRPr>
          </a:p>
        </p:txBody>
      </p:sp>
      <p:sp>
        <p:nvSpPr>
          <p:cNvPr id="40" name="Content Placeholder 3">
            <a:extLst>
              <a:ext uri="{FF2B5EF4-FFF2-40B4-BE49-F238E27FC236}">
                <a16:creationId xmlns:a16="http://schemas.microsoft.com/office/drawing/2014/main" id="{90FA7D1E-7CEE-8C41-B987-A3404D0F6481}"/>
              </a:ext>
            </a:extLst>
          </p:cNvPr>
          <p:cNvSpPr txBox="1">
            <a:spLocks/>
          </p:cNvSpPr>
          <p:nvPr/>
        </p:nvSpPr>
        <p:spPr bwMode="auto">
          <a:xfrm>
            <a:off x="1774490" y="132739"/>
            <a:ext cx="3351114" cy="3136757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cs typeface="Calibri"/>
              </a:rPr>
              <a:t>m-fetch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  </a:t>
            </a:r>
            <a:r>
              <a:rPr lang="en-US" sz="1800" dirty="0"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 err="1"/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dirty="0">
                <a:cs typeface="Calibri"/>
              </a:rPr>
              <a:t>unknown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	else if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599" y="1145678"/>
            <a:ext cx="4237434" cy="506505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F3D616-7642-9841-BAB9-F48BC033E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24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8839200" cy="622300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80531" y="4612028"/>
            <a:ext cx="4967941" cy="16136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622115" y="1534145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935883" y="1815952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7994307" y="3571617"/>
            <a:ext cx="1371600" cy="8246"/>
          </a:xfrm>
          <a:prstGeom prst="straightConnector1">
            <a:avLst/>
          </a:prstGeom>
          <a:ln w="28575" cmpd="sng">
            <a:solidFill>
              <a:srgbClr val="FFC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4"/>
          <p:cNvSpPr txBox="1">
            <a:spLocks/>
          </p:cNvSpPr>
          <p:nvPr/>
        </p:nvSpPr>
        <p:spPr bwMode="auto">
          <a:xfrm>
            <a:off x="5512984" y="5782114"/>
            <a:ext cx="4526367" cy="366767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4450" rIns="91440" bIns="44450" numCol="1" anchor="b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400"/>
              </a:spcBef>
              <a:buNone/>
              <a:tabLst>
                <a:tab pos="1262063" algn="l"/>
                <a:tab pos="1546225" algn="l"/>
              </a:tabLst>
            </a:pPr>
            <a:r>
              <a:rPr lang="en-US" sz="1800" dirty="0">
                <a:solidFill>
                  <a:schemeClr val="bg1"/>
                </a:solidFill>
                <a:cs typeface="Times New Roman"/>
              </a:rPr>
              <a:t>If other candidates for </a:t>
            </a:r>
            <a:r>
              <a:rPr lang="en-US" sz="1800" i="1" dirty="0">
                <a:solidFill>
                  <a:schemeClr val="bg1"/>
                </a:solidFill>
                <a:cs typeface="Calibri"/>
              </a:rPr>
              <a:t>search(r1,c2)</a:t>
            </a:r>
            <a:r>
              <a:rPr lang="en-US" sz="1800" dirty="0">
                <a:solidFill>
                  <a:schemeClr val="bg1"/>
                </a:solidFill>
                <a:cs typeface="Times New Roman"/>
              </a:rPr>
              <a:t>, try them.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193161" y="4235036"/>
            <a:ext cx="1347117" cy="1012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>
                <a:solidFill>
                  <a:srgbClr val="404040"/>
                </a:solidFill>
              </a:rPr>
              <a:t>…</a:t>
            </a:r>
          </a:p>
        </p:txBody>
      </p:sp>
      <p:sp>
        <p:nvSpPr>
          <p:cNvPr id="28" name="Rectangle 27"/>
          <p:cNvSpPr/>
          <p:nvPr/>
        </p:nvSpPr>
        <p:spPr>
          <a:xfrm rot="17700000">
            <a:off x="9227992" y="3603300"/>
            <a:ext cx="258429" cy="104982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012266" y="3282016"/>
            <a:ext cx="32389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>
                <a:latin typeface="Calibri"/>
                <a:cs typeface="Calibri"/>
              </a:rPr>
              <a:t>?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F223FA-837E-7B49-9DF7-7CAD8332378C}"/>
              </a:ext>
            </a:extLst>
          </p:cNvPr>
          <p:cNvSpPr/>
          <p:nvPr/>
        </p:nvSpPr>
        <p:spPr>
          <a:xfrm>
            <a:off x="5296332" y="2339229"/>
            <a:ext cx="2033890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𝜏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m-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EF43C4-2ED3-B845-BAA9-F61386B102CC}"/>
              </a:ext>
            </a:extLst>
          </p:cNvPr>
          <p:cNvSpPr/>
          <p:nvPr/>
        </p:nvSpPr>
        <p:spPr>
          <a:xfrm>
            <a:off x="5298124" y="3664180"/>
            <a:ext cx="1788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latin typeface="Calibri"/>
                <a:cs typeface="Calibri"/>
              </a:rPr>
              <a:t>Refinement stack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00818B0D-B7D6-A044-B619-1F1A89C6B74C}"/>
              </a:ext>
            </a:extLst>
          </p:cNvPr>
          <p:cNvSpPr/>
          <p:nvPr/>
        </p:nvSpPr>
        <p:spPr>
          <a:xfrm rot="16200000">
            <a:off x="6217497" y="2548270"/>
            <a:ext cx="195369" cy="2207824"/>
          </a:xfrm>
          <a:prstGeom prst="lef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27A7E05-27C6-4A48-A2E2-0AF0FBF634DB}"/>
              </a:ext>
            </a:extLst>
          </p:cNvPr>
          <p:cNvSpPr/>
          <p:nvPr/>
        </p:nvSpPr>
        <p:spPr>
          <a:xfrm>
            <a:off x="5296332" y="1010391"/>
            <a:ext cx="2316468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𝜏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search(r1,c2)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?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{m-</a:t>
            </a:r>
            <a:r>
              <a:rPr lang="en-US" dirty="0">
                <a:solidFill>
                  <a:schemeClr val="bg1"/>
                </a:solidFill>
                <a:cs typeface="Calibri"/>
              </a:rPr>
              <a:t>search(r1,c2)}</a:t>
            </a:r>
            <a:endParaRPr lang="mr-IN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DBD4FD2-AD87-7440-BE6F-8A3EAFF1E6A6}"/>
              </a:ext>
            </a:extLst>
          </p:cNvPr>
          <p:cNvCxnSpPr/>
          <p:nvPr/>
        </p:nvCxnSpPr>
        <p:spPr>
          <a:xfrm flipH="1" flipV="1">
            <a:off x="7928565" y="4447148"/>
            <a:ext cx="1245318" cy="8246"/>
          </a:xfrm>
          <a:prstGeom prst="straightConnector1">
            <a:avLst/>
          </a:prstGeom>
          <a:ln w="28575" cmpd="sng">
            <a:solidFill>
              <a:srgbClr val="FFC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BB70FE39-3987-1649-B68C-5BC89F7919E8}"/>
              </a:ext>
            </a:extLst>
          </p:cNvPr>
          <p:cNvSpPr/>
          <p:nvPr/>
        </p:nvSpPr>
        <p:spPr>
          <a:xfrm>
            <a:off x="2805642" y="1561056"/>
            <a:ext cx="1095798" cy="28390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F5BB0AC-7365-2648-A043-FD8D3FA1F377}"/>
              </a:ext>
            </a:extLst>
          </p:cNvPr>
          <p:cNvCxnSpPr>
            <a:cxnSpLocks/>
          </p:cNvCxnSpPr>
          <p:nvPr/>
        </p:nvCxnSpPr>
        <p:spPr>
          <a:xfrm flipH="1">
            <a:off x="1825094" y="3522566"/>
            <a:ext cx="1268627" cy="0"/>
          </a:xfrm>
          <a:prstGeom prst="straightConnector1">
            <a:avLst/>
          </a:prstGeom>
          <a:ln w="28575" cmpd="sng">
            <a:solidFill>
              <a:srgbClr val="FFC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742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Retry (subroutine)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9A3D5-C70D-D045-8E75-9ECC8F68DF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167124-12A3-A5B9-5D69-540BD46C9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33653E-9D1C-0C4A-A589-56AD75B24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25</a:t>
            </a:fld>
            <a:endParaRPr lang="en-GB"/>
          </a:p>
        </p:txBody>
      </p:sp>
      <p:sp>
        <p:nvSpPr>
          <p:cNvPr id="23" name="Content Placeholder 7"/>
          <p:cNvSpPr txBox="1">
            <a:spLocks/>
          </p:cNvSpPr>
          <p:nvPr/>
        </p:nvSpPr>
        <p:spPr>
          <a:xfrm>
            <a:off x="3858608" y="4708636"/>
            <a:ext cx="2437459" cy="367149"/>
          </a:xfrm>
          <a:prstGeom prst="rect">
            <a:avLst/>
          </a:prstGeom>
        </p:spPr>
        <p:txBody>
          <a:bodyPr/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kern="0" dirty="0"/>
              <a:t>Another decision tree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BE65CF-980C-A649-97AD-F33C4CDFC354}"/>
              </a:ext>
            </a:extLst>
          </p:cNvPr>
          <p:cNvSpPr/>
          <p:nvPr/>
        </p:nvSpPr>
        <p:spPr>
          <a:xfrm>
            <a:off x="6958685" y="878365"/>
            <a:ext cx="4872990" cy="28931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Retry(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(𝜏,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i,tried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pop(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tried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tried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∪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Instances(ℳ,𝜏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𝜉)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tried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arbitrarily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m’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push((𝜏,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m’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,nil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,∅),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Retry(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output(“failed to accomplish” 𝜏)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Agenda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Agenda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B84124-B48D-5649-8A23-744F39E2EB0C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596254" y="888551"/>
            <a:ext cx="2962166" cy="380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31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1B3BB4E0-00B3-8346-B4DF-788EBECBED0E}"/>
              </a:ext>
            </a:extLst>
          </p:cNvPr>
          <p:cNvSpPr txBox="1">
            <a:spLocks/>
          </p:cNvSpPr>
          <p:nvPr/>
        </p:nvSpPr>
        <p:spPr>
          <a:xfrm>
            <a:off x="1774490" y="3353051"/>
            <a:ext cx="3059620" cy="2834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m-search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task: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pre: 	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unknown</a:t>
            </a:r>
          </a:p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/>
              <a:t>body:	</a:t>
            </a:r>
          </a:p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    if ∃</a:t>
            </a:r>
            <a:r>
              <a:rPr lang="en-US" sz="1800" i="1" dirty="0"/>
              <a:t>l</a:t>
            </a:r>
            <a:r>
              <a:rPr lang="en-US" sz="1800" dirty="0"/>
              <a:t> (</a:t>
            </a:r>
            <a:r>
              <a:rPr lang="en-US" sz="1800" dirty="0">
                <a:cs typeface="Calibri"/>
              </a:rPr>
              <a:t>view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</a:t>
            </a:r>
            <a:r>
              <a:rPr lang="en-US" sz="1800" dirty="0" err="1">
                <a:cs typeface="Calibri"/>
              </a:rPr>
              <a:t>,</a:t>
            </a:r>
            <a:r>
              <a:rPr lang="en-US" sz="1800" i="1" dirty="0" err="1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F</a:t>
            </a:r>
            <a:r>
              <a:rPr lang="en-US" sz="1800" dirty="0">
                <a:cs typeface="Times New Roman"/>
              </a:rPr>
              <a:t>) then</a:t>
            </a:r>
          </a:p>
          <a:p>
            <a:pPr marL="403225" lvl="1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perceive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/>
            </a:br>
            <a:r>
              <a:rPr lang="en-US" sz="1800" dirty="0"/>
              <a:t>		if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i="1" dirty="0"/>
              <a:t>l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r,c,l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	else 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    else </a:t>
            </a:r>
            <a:r>
              <a:rPr lang="en-US" sz="1800" dirty="0">
                <a:cs typeface="Calibri"/>
              </a:rPr>
              <a:t>fail</a:t>
            </a:r>
            <a:endParaRPr lang="en-US" sz="1800" dirty="0">
              <a:cs typeface="Times New Roman"/>
            </a:endParaRPr>
          </a:p>
        </p:txBody>
      </p: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C649BBB0-B594-BE4A-A035-C5D7980762BA}"/>
              </a:ext>
            </a:extLst>
          </p:cNvPr>
          <p:cNvSpPr txBox="1">
            <a:spLocks/>
          </p:cNvSpPr>
          <p:nvPr/>
        </p:nvSpPr>
        <p:spPr bwMode="auto">
          <a:xfrm>
            <a:off x="1774490" y="132739"/>
            <a:ext cx="3351114" cy="3136757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cs typeface="Calibri"/>
              </a:rPr>
              <a:t>m-fetch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  </a:t>
            </a:r>
            <a:r>
              <a:rPr lang="en-US" sz="1800" dirty="0"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 err="1"/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dirty="0">
                <a:cs typeface="Calibri"/>
              </a:rPr>
              <a:t>unknown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	else if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599" y="1145678"/>
            <a:ext cx="4237434" cy="506505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DB096-9883-8945-AE51-8C78DD5F29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26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8839200" cy="622300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80531" y="4612028"/>
            <a:ext cx="4967941" cy="16136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622115" y="1534145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935883" y="1815952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8620291" y="2835788"/>
            <a:ext cx="1245318" cy="8246"/>
          </a:xfrm>
          <a:prstGeom prst="straightConnector1">
            <a:avLst/>
          </a:prstGeom>
          <a:ln w="28575" cmpd="sng">
            <a:solidFill>
              <a:srgbClr val="FFC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9193161" y="4235036"/>
            <a:ext cx="1347117" cy="1012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>
                <a:solidFill>
                  <a:srgbClr val="404040"/>
                </a:solidFill>
              </a:rPr>
              <a:t>…</a:t>
            </a:r>
          </a:p>
        </p:txBody>
      </p:sp>
      <p:sp>
        <p:nvSpPr>
          <p:cNvPr id="31" name="Rectangle 30"/>
          <p:cNvSpPr/>
          <p:nvPr/>
        </p:nvSpPr>
        <p:spPr>
          <a:xfrm rot="17700000">
            <a:off x="9227992" y="3603300"/>
            <a:ext cx="258429" cy="104982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021043" y="3327061"/>
            <a:ext cx="57971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none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B0D12B-0DAD-594D-9604-5B8837788583}"/>
              </a:ext>
            </a:extLst>
          </p:cNvPr>
          <p:cNvSpPr/>
          <p:nvPr/>
        </p:nvSpPr>
        <p:spPr>
          <a:xfrm>
            <a:off x="5296332" y="2339229"/>
            <a:ext cx="2033890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𝜏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m-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9A7F31-81F6-3643-9E92-F49BF25F8273}"/>
              </a:ext>
            </a:extLst>
          </p:cNvPr>
          <p:cNvSpPr/>
          <p:nvPr/>
        </p:nvSpPr>
        <p:spPr>
          <a:xfrm>
            <a:off x="5298124" y="3664180"/>
            <a:ext cx="1788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latin typeface="Calibri"/>
                <a:cs typeface="Calibri"/>
              </a:rPr>
              <a:t>Refinement stack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3E5AB5CD-9D27-E842-9CE5-FC3269651B22}"/>
              </a:ext>
            </a:extLst>
          </p:cNvPr>
          <p:cNvSpPr/>
          <p:nvPr/>
        </p:nvSpPr>
        <p:spPr>
          <a:xfrm rot="16200000">
            <a:off x="6217497" y="2548270"/>
            <a:ext cx="195369" cy="2207824"/>
          </a:xfrm>
          <a:prstGeom prst="lef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0B63488-6FBC-C748-A321-500DE36EAFDF}"/>
              </a:ext>
            </a:extLst>
          </p:cNvPr>
          <p:cNvCxnSpPr>
            <a:cxnSpLocks/>
          </p:cNvCxnSpPr>
          <p:nvPr/>
        </p:nvCxnSpPr>
        <p:spPr>
          <a:xfrm flipH="1">
            <a:off x="2853794" y="1701386"/>
            <a:ext cx="1047646" cy="0"/>
          </a:xfrm>
          <a:prstGeom prst="straightConnector1">
            <a:avLst/>
          </a:prstGeom>
          <a:ln w="28575" cmpd="sng">
            <a:solidFill>
              <a:srgbClr val="FFC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C329636-20E1-7949-9D8D-2ADABE787C73}"/>
              </a:ext>
            </a:extLst>
          </p:cNvPr>
          <p:cNvCxnSpPr/>
          <p:nvPr/>
        </p:nvCxnSpPr>
        <p:spPr>
          <a:xfrm flipH="1" flipV="1">
            <a:off x="7994307" y="3571617"/>
            <a:ext cx="1371600" cy="8246"/>
          </a:xfrm>
          <a:prstGeom prst="straightConnector1">
            <a:avLst/>
          </a:prstGeom>
          <a:ln w="28575" cmpd="sng">
            <a:solidFill>
              <a:srgbClr val="FFC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6BBCAD4-764F-8C4B-A8F4-80BAAE9EB03E}"/>
              </a:ext>
            </a:extLst>
          </p:cNvPr>
          <p:cNvCxnSpPr/>
          <p:nvPr/>
        </p:nvCxnSpPr>
        <p:spPr>
          <a:xfrm flipH="1" flipV="1">
            <a:off x="7928565" y="4447148"/>
            <a:ext cx="1245318" cy="8246"/>
          </a:xfrm>
          <a:prstGeom prst="straightConnector1">
            <a:avLst/>
          </a:prstGeom>
          <a:ln w="28575" cmpd="sng">
            <a:solidFill>
              <a:srgbClr val="FFC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93FBEC5B-6A6D-5643-A0DD-9BE0DA24F0F8}"/>
              </a:ext>
            </a:extLst>
          </p:cNvPr>
          <p:cNvSpPr/>
          <p:nvPr/>
        </p:nvSpPr>
        <p:spPr>
          <a:xfrm>
            <a:off x="7810876" y="4647719"/>
            <a:ext cx="1470804" cy="3693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cs typeface="Times New Roman"/>
              </a:rPr>
              <a:t>sensor failure</a:t>
            </a:r>
            <a:endParaRPr lang="en-US" dirty="0">
              <a:solidFill>
                <a:schemeClr val="bg1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9167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3D31AC84-A884-DF43-9F9C-368EADB5EF18}"/>
              </a:ext>
            </a:extLst>
          </p:cNvPr>
          <p:cNvSpPr txBox="1">
            <a:spLocks/>
          </p:cNvSpPr>
          <p:nvPr/>
        </p:nvSpPr>
        <p:spPr>
          <a:xfrm>
            <a:off x="1774490" y="3353051"/>
            <a:ext cx="3059620" cy="2834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m-search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task: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pre: 	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unknown</a:t>
            </a:r>
          </a:p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/>
              <a:t>body:	</a:t>
            </a:r>
          </a:p>
          <a:p>
            <a:pPr marL="9525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    if ∃</a:t>
            </a:r>
            <a:r>
              <a:rPr lang="en-US" sz="1800" i="1" dirty="0"/>
              <a:t>l</a:t>
            </a:r>
            <a:r>
              <a:rPr lang="en-US" sz="1800" dirty="0"/>
              <a:t> (</a:t>
            </a:r>
            <a:r>
              <a:rPr lang="en-US" sz="1800" dirty="0">
                <a:cs typeface="Calibri"/>
              </a:rPr>
              <a:t>view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</a:t>
            </a:r>
            <a:r>
              <a:rPr lang="en-US" sz="1800" dirty="0" err="1">
                <a:cs typeface="Calibri"/>
              </a:rPr>
              <a:t>,</a:t>
            </a:r>
            <a:r>
              <a:rPr lang="en-US" sz="1800" i="1" dirty="0" err="1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F</a:t>
            </a:r>
            <a:r>
              <a:rPr lang="en-US" sz="1800" dirty="0">
                <a:cs typeface="Times New Roman"/>
              </a:rPr>
              <a:t>) then</a:t>
            </a:r>
          </a:p>
          <a:p>
            <a:pPr marL="403225" lvl="1" indent="0">
              <a:spcBef>
                <a:spcPts val="0"/>
              </a:spcBef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perceive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/>
            </a:br>
            <a:r>
              <a:rPr lang="en-US" sz="1800" dirty="0"/>
              <a:t>		if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i="1" dirty="0"/>
              <a:t>l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r,c,l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	else 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    else </a:t>
            </a:r>
            <a:r>
              <a:rPr lang="en-US" sz="1800" dirty="0">
                <a:cs typeface="Calibri"/>
              </a:rPr>
              <a:t>fail</a:t>
            </a:r>
            <a:endParaRPr lang="en-US" sz="1800" dirty="0">
              <a:cs typeface="Times New Roman"/>
            </a:endParaRP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B2041015-A5F6-B245-87BC-AA0C502551BB}"/>
              </a:ext>
            </a:extLst>
          </p:cNvPr>
          <p:cNvSpPr txBox="1">
            <a:spLocks/>
          </p:cNvSpPr>
          <p:nvPr/>
        </p:nvSpPr>
        <p:spPr bwMode="auto">
          <a:xfrm>
            <a:off x="1774490" y="132739"/>
            <a:ext cx="3351114" cy="3136757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cs typeface="Calibri"/>
              </a:rPr>
              <a:t>m-fetch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  </a:t>
            </a:r>
            <a:r>
              <a:rPr lang="en-US" sz="1800" dirty="0"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 err="1"/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dirty="0">
                <a:cs typeface="Calibri"/>
              </a:rPr>
              <a:t>unknown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	else if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599" y="1145678"/>
            <a:ext cx="4237434" cy="506505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1E083A-5BFE-1C42-9361-64DF178F5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27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8839200" cy="622300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80531" y="4612028"/>
            <a:ext cx="4967941" cy="16136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8642703" y="2096199"/>
            <a:ext cx="1245318" cy="8246"/>
          </a:xfrm>
          <a:prstGeom prst="straightConnector1">
            <a:avLst/>
          </a:prstGeom>
          <a:ln w="28575" cmpd="sng">
            <a:solidFill>
              <a:srgbClr val="FFC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9193161" y="4011752"/>
            <a:ext cx="1347117" cy="12362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18180000">
            <a:off x="9032988" y="3709180"/>
            <a:ext cx="258429" cy="5847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176096" y="1914226"/>
            <a:ext cx="32389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>
                <a:latin typeface="Calibri"/>
                <a:cs typeface="Calibri"/>
              </a:rPr>
              <a:t>?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021043" y="3327061"/>
            <a:ext cx="57971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>
                <a:latin typeface="Calibri"/>
                <a:cs typeface="Calibri"/>
              </a:rPr>
              <a:t>none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9836F7-2842-284B-9792-F192B107D4AC}"/>
              </a:ext>
            </a:extLst>
          </p:cNvPr>
          <p:cNvSpPr/>
          <p:nvPr/>
        </p:nvSpPr>
        <p:spPr>
          <a:xfrm>
            <a:off x="5296332" y="2339229"/>
            <a:ext cx="2208618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𝜏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?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{m-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fetch(r1,c2)}</a:t>
            </a:r>
            <a:endParaRPr lang="mr-IN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2B001B-DE25-1849-98F8-3688E7D7C146}"/>
              </a:ext>
            </a:extLst>
          </p:cNvPr>
          <p:cNvSpPr/>
          <p:nvPr/>
        </p:nvSpPr>
        <p:spPr>
          <a:xfrm>
            <a:off x="5298124" y="3664180"/>
            <a:ext cx="1788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latin typeface="Calibri"/>
                <a:cs typeface="Calibri"/>
              </a:rPr>
              <a:t>Refinement stack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B0C34C22-8588-5E46-A5F2-89F779F6A21B}"/>
              </a:ext>
            </a:extLst>
          </p:cNvPr>
          <p:cNvSpPr/>
          <p:nvPr/>
        </p:nvSpPr>
        <p:spPr>
          <a:xfrm rot="16200000">
            <a:off x="6291282" y="2474485"/>
            <a:ext cx="195369" cy="2355394"/>
          </a:xfrm>
          <a:prstGeom prst="lef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06DBA6B-F765-464F-BD2D-28FD917D68B7}"/>
              </a:ext>
            </a:extLst>
          </p:cNvPr>
          <p:cNvCxnSpPr/>
          <p:nvPr/>
        </p:nvCxnSpPr>
        <p:spPr>
          <a:xfrm flipH="1" flipV="1">
            <a:off x="8620291" y="2835788"/>
            <a:ext cx="1245318" cy="8246"/>
          </a:xfrm>
          <a:prstGeom prst="straightConnector1">
            <a:avLst/>
          </a:prstGeom>
          <a:ln w="28575" cmpd="sng">
            <a:solidFill>
              <a:srgbClr val="FFC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296C811-F25D-1F41-841B-0037D85D30F2}"/>
              </a:ext>
            </a:extLst>
          </p:cNvPr>
          <p:cNvCxnSpPr/>
          <p:nvPr/>
        </p:nvCxnSpPr>
        <p:spPr>
          <a:xfrm flipH="1" flipV="1">
            <a:off x="7994307" y="3571617"/>
            <a:ext cx="1371600" cy="8246"/>
          </a:xfrm>
          <a:prstGeom prst="straightConnector1">
            <a:avLst/>
          </a:prstGeom>
          <a:ln w="28575" cmpd="sng">
            <a:solidFill>
              <a:srgbClr val="FFC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B7CCDD5-709B-D445-85A6-8AB888DE5E78}"/>
              </a:ext>
            </a:extLst>
          </p:cNvPr>
          <p:cNvCxnSpPr/>
          <p:nvPr/>
        </p:nvCxnSpPr>
        <p:spPr>
          <a:xfrm flipH="1" flipV="1">
            <a:off x="7928565" y="4447148"/>
            <a:ext cx="1245318" cy="8246"/>
          </a:xfrm>
          <a:prstGeom prst="straightConnector1">
            <a:avLst/>
          </a:prstGeom>
          <a:ln w="28575" cmpd="sng">
            <a:solidFill>
              <a:srgbClr val="FFC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A16F350A-D12D-ED43-BB33-08F30CAC957A}"/>
              </a:ext>
            </a:extLst>
          </p:cNvPr>
          <p:cNvSpPr/>
          <p:nvPr/>
        </p:nvSpPr>
        <p:spPr>
          <a:xfrm>
            <a:off x="7810876" y="4647719"/>
            <a:ext cx="1470804" cy="3693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cs typeface="Times New Roman"/>
              </a:rPr>
              <a:t>sensor failure</a:t>
            </a:r>
            <a:endParaRPr lang="en-US" dirty="0">
              <a:solidFill>
                <a:schemeClr val="bg1"/>
              </a:solidFill>
              <a:cs typeface="Times New Roman"/>
            </a:endParaRPr>
          </a:p>
        </p:txBody>
      </p:sp>
      <p:sp>
        <p:nvSpPr>
          <p:cNvPr id="36" name="Content Placeholder 4">
            <a:extLst>
              <a:ext uri="{FF2B5EF4-FFF2-40B4-BE49-F238E27FC236}">
                <a16:creationId xmlns:a16="http://schemas.microsoft.com/office/drawing/2014/main" id="{C1D0E7B2-1516-AF48-B089-E451F95D589E}"/>
              </a:ext>
            </a:extLst>
          </p:cNvPr>
          <p:cNvSpPr txBox="1">
            <a:spLocks/>
          </p:cNvSpPr>
          <p:nvPr/>
        </p:nvSpPr>
        <p:spPr bwMode="auto">
          <a:xfrm>
            <a:off x="5512984" y="5782114"/>
            <a:ext cx="4376519" cy="366767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4450" rIns="91440" bIns="44450" numCol="1" anchor="b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400"/>
              </a:spcBef>
              <a:buNone/>
              <a:tabLst>
                <a:tab pos="1262063" algn="l"/>
                <a:tab pos="1546225" algn="l"/>
              </a:tabLst>
            </a:pPr>
            <a:r>
              <a:rPr lang="en-US" sz="1800" dirty="0">
                <a:solidFill>
                  <a:schemeClr val="bg1"/>
                </a:solidFill>
                <a:cs typeface="Times New Roman"/>
              </a:rPr>
              <a:t>If other candidates for </a:t>
            </a:r>
            <a:r>
              <a:rPr lang="en-US" sz="1800" i="1" dirty="0">
                <a:solidFill>
                  <a:schemeClr val="bg1"/>
                </a:solidFill>
                <a:cs typeface="Calibri"/>
              </a:rPr>
              <a:t>fetch(r1,c2)</a:t>
            </a:r>
            <a:r>
              <a:rPr lang="en-US" sz="1800" dirty="0">
                <a:solidFill>
                  <a:schemeClr val="bg1"/>
                </a:solidFill>
                <a:cs typeface="Times New Roman"/>
              </a:rPr>
              <a:t>, try them.</a:t>
            </a:r>
          </a:p>
        </p:txBody>
      </p:sp>
    </p:spTree>
    <p:extLst>
      <p:ext uri="{BB962C8B-B14F-4D97-AF65-F5344CB8AC3E}">
        <p14:creationId xmlns:p14="http://schemas.microsoft.com/office/powerpoint/2010/main" val="3724586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/>
          <a:p>
            <a:r>
              <a:rPr lang="en-US" dirty="0"/>
              <a:t>Extensions to RAE: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58527D2-4381-3C48-921B-4CDC4CB42E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625" y="1665066"/>
                <a:ext cx="6014671" cy="4240848"/>
              </a:xfrm>
            </p:spPr>
            <p:txBody>
              <a:bodyPr/>
              <a:lstStyle/>
              <a:p>
                <a:pPr>
                  <a:tabLst>
                    <a:tab pos="681038" algn="l"/>
                    <a:tab pos="1368425" algn="l"/>
                    <a:tab pos="1544638" algn="l"/>
                  </a:tabLst>
                </a:pPr>
                <a:r>
                  <a:rPr lang="en-US" dirty="0"/>
                  <a:t>Example: an emergency</a:t>
                </a:r>
              </a:p>
              <a:p>
                <a:pPr lvl="1">
                  <a:tabLst>
                    <a:tab pos="681038" algn="l"/>
                    <a:tab pos="1368425" algn="l"/>
                    <a:tab pos="1544638" algn="l"/>
                  </a:tabLst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not already handling another emergency, then</a:t>
                </a:r>
              </a:p>
              <a:p>
                <a:pPr lvl="2">
                  <a:tabLst>
                    <a:tab pos="681038" algn="l"/>
                    <a:tab pos="1368425" algn="l"/>
                    <a:tab pos="1544638" algn="l"/>
                  </a:tabLst>
                </a:pPr>
                <a:r>
                  <a:rPr lang="en-US" dirty="0"/>
                  <a:t>Stop what it is doing</a:t>
                </a:r>
              </a:p>
              <a:p>
                <a:pPr lvl="2">
                  <a:tabLst>
                    <a:tab pos="681038" algn="l"/>
                    <a:tab pos="1368425" algn="l"/>
                    <a:tab pos="1544638" algn="l"/>
                  </a:tabLst>
                </a:pPr>
                <a:r>
                  <a:rPr lang="en-US" dirty="0"/>
                  <a:t>Go handle the emergency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58527D2-4381-3C48-921B-4CDC4CB42E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5" y="1665066"/>
                <a:ext cx="6014671" cy="4240848"/>
              </a:xfrm>
              <a:blipFill>
                <a:blip r:embed="rId2"/>
                <a:stretch>
                  <a:fillRect l="-2947" t="-2985" r="-105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5F576-08A9-514E-835D-A6DD1B92A0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B20A5E-82FC-4444-A575-42B1BE585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670D73-50D3-BD47-AED2-368E47628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28</a:t>
            </a:fld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CFB383-509F-0A40-837F-B884AA389EBF}"/>
              </a:ext>
            </a:extLst>
          </p:cNvPr>
          <p:cNvSpPr/>
          <p:nvPr/>
        </p:nvSpPr>
        <p:spPr>
          <a:xfrm>
            <a:off x="6703416" y="758007"/>
            <a:ext cx="5128259" cy="35394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RAE(ℳ)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Agenda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∅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until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the input of external tasks and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	events is empty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read 𝜏 in the input stream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Instances(ℳ,𝜏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𝜉)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output(“failed to address” 𝜏)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arbitrarily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	Agenda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Agenda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 {⟨(𝜏,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,nil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,∅)⟩}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each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Agenda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Progress(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Agenda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Agenda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F29D62-53DF-7E43-8DE6-AE1D388FE01F}"/>
              </a:ext>
            </a:extLst>
          </p:cNvPr>
          <p:cNvSpPr/>
          <p:nvPr/>
        </p:nvSpPr>
        <p:spPr>
          <a:xfrm>
            <a:off x="8585181" y="1653075"/>
            <a:ext cx="709035" cy="226245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13" name="Content Placeholder 7"/>
          <p:cNvSpPr txBox="1">
            <a:spLocks/>
          </p:cNvSpPr>
          <p:nvPr/>
        </p:nvSpPr>
        <p:spPr bwMode="auto">
          <a:xfrm>
            <a:off x="359624" y="3487796"/>
            <a:ext cx="3769665" cy="241811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300"/>
              </a:spcBef>
              <a:buNone/>
              <a:tabLst>
                <a:tab pos="342900" algn="l"/>
                <a:tab pos="912813" algn="l"/>
                <a:tab pos="1544638" algn="l"/>
              </a:tabLst>
            </a:pPr>
            <a:r>
              <a:rPr lang="en-US" sz="1800" kern="0" dirty="0">
                <a:latin typeface="Calibri"/>
                <a:cs typeface="Calibri"/>
              </a:rPr>
              <a:t>m-emergency</a:t>
            </a:r>
            <a:r>
              <a:rPr lang="en-US" sz="1800" kern="0" dirty="0"/>
              <a:t>(</a:t>
            </a:r>
            <a:r>
              <a:rPr lang="en-US" sz="1800" i="1" kern="0" dirty="0" err="1"/>
              <a:t>r,l,i</a:t>
            </a:r>
            <a:r>
              <a:rPr lang="en-US" sz="1800" kern="0" dirty="0"/>
              <a:t>)</a:t>
            </a:r>
          </a:p>
          <a:p>
            <a:pPr marL="4763" indent="0">
              <a:spcBef>
                <a:spcPts val="300"/>
              </a:spcBef>
              <a:buNone/>
              <a:tabLst>
                <a:tab pos="342900" algn="l"/>
                <a:tab pos="1017588" algn="l"/>
                <a:tab pos="1303338" algn="l"/>
              </a:tabLst>
            </a:pPr>
            <a:r>
              <a:rPr lang="en-US" sz="1800" kern="0" dirty="0"/>
              <a:t>	event:	</a:t>
            </a:r>
            <a:r>
              <a:rPr lang="en-US" sz="1800" kern="0" dirty="0">
                <a:latin typeface="Calibri"/>
                <a:cs typeface="Calibri"/>
              </a:rPr>
              <a:t>emergency</a:t>
            </a:r>
            <a:r>
              <a:rPr lang="en-US" sz="1800" kern="0" dirty="0"/>
              <a:t>(</a:t>
            </a:r>
            <a:r>
              <a:rPr lang="en-US" sz="1800" i="1" kern="0" dirty="0" err="1"/>
              <a:t>l,i</a:t>
            </a:r>
            <a:r>
              <a:rPr lang="en-US" sz="1800" kern="0" dirty="0"/>
              <a:t>) </a:t>
            </a:r>
          </a:p>
          <a:p>
            <a:pPr marL="4763" indent="0">
              <a:spcBef>
                <a:spcPts val="300"/>
              </a:spcBef>
              <a:buNone/>
              <a:tabLst>
                <a:tab pos="342900" algn="l"/>
                <a:tab pos="1017588" algn="l"/>
                <a:tab pos="1303338" algn="l"/>
              </a:tabLst>
            </a:pPr>
            <a:r>
              <a:rPr lang="en-US" sz="1800" kern="0" dirty="0"/>
              <a:t>	pre:	</a:t>
            </a:r>
            <a:r>
              <a:rPr lang="en-US" sz="1800" kern="0" dirty="0">
                <a:latin typeface="Calibri"/>
                <a:cs typeface="Calibri"/>
              </a:rPr>
              <a:t>emergency-handling</a:t>
            </a:r>
            <a:r>
              <a:rPr lang="en-US" sz="1800" kern="0" dirty="0"/>
              <a:t>(</a:t>
            </a:r>
            <a:r>
              <a:rPr lang="en-US" sz="1800" i="1" kern="0" dirty="0"/>
              <a:t>r</a:t>
            </a:r>
            <a:r>
              <a:rPr lang="en-US" sz="1800" kern="0" dirty="0"/>
              <a:t>) = </a:t>
            </a:r>
            <a:r>
              <a:rPr lang="en-US" sz="1800" kern="0" dirty="0">
                <a:latin typeface="Calibri"/>
                <a:cs typeface="Calibri"/>
              </a:rPr>
              <a:t>F</a:t>
            </a:r>
          </a:p>
          <a:p>
            <a:pPr marL="4763" indent="0">
              <a:spcBef>
                <a:spcPts val="300"/>
              </a:spcBef>
              <a:buNone/>
              <a:tabLst>
                <a:tab pos="342900" algn="l"/>
                <a:tab pos="1017588" algn="l"/>
                <a:tab pos="1303338" algn="l"/>
              </a:tabLst>
            </a:pPr>
            <a:r>
              <a:rPr lang="en-US" sz="1800" kern="0" dirty="0"/>
              <a:t>	body:	</a:t>
            </a:r>
            <a:r>
              <a:rPr lang="en-US" sz="1800" kern="0" dirty="0">
                <a:latin typeface="Calibri"/>
                <a:cs typeface="Calibri"/>
              </a:rPr>
              <a:t>emergency-handling</a:t>
            </a:r>
            <a:r>
              <a:rPr lang="en-US" sz="1800" kern="0" dirty="0"/>
              <a:t>(</a:t>
            </a:r>
            <a:r>
              <a:rPr lang="en-US" sz="1800" i="1" kern="0" dirty="0"/>
              <a:t>r</a:t>
            </a:r>
            <a:r>
              <a:rPr lang="en-US" sz="1800" kern="0" dirty="0"/>
              <a:t>)</a:t>
            </a:r>
            <a:r>
              <a:rPr lang="fr-FR" sz="1800" kern="0" dirty="0"/>
              <a:t> ← </a:t>
            </a:r>
            <a:r>
              <a:rPr lang="en-US" sz="1800" kern="0" dirty="0">
                <a:latin typeface="Calibri"/>
                <a:cs typeface="Calibri"/>
              </a:rPr>
              <a:t>T</a:t>
            </a:r>
            <a:br>
              <a:rPr lang="en-US" sz="1800" kern="0" dirty="0">
                <a:latin typeface="Calibri"/>
                <a:cs typeface="Calibri"/>
              </a:rPr>
            </a:br>
            <a:r>
              <a:rPr lang="en-US" sz="1800" kern="0" dirty="0">
                <a:latin typeface="Calibri"/>
                <a:cs typeface="Calibri"/>
              </a:rPr>
              <a:t>		</a:t>
            </a:r>
            <a:r>
              <a:rPr lang="en-US" sz="1800" kern="0" dirty="0">
                <a:cs typeface="Calibri"/>
              </a:rPr>
              <a:t>if load</a:t>
            </a:r>
            <a:r>
              <a:rPr lang="en-US" sz="1800" kern="0" dirty="0"/>
              <a:t>(</a:t>
            </a:r>
            <a:r>
              <a:rPr lang="en-US" sz="1800" i="1" kern="0" dirty="0"/>
              <a:t>r</a:t>
            </a:r>
            <a:r>
              <a:rPr lang="en-US" sz="1800" kern="0" dirty="0"/>
              <a:t>) ≠ </a:t>
            </a:r>
            <a:r>
              <a:rPr lang="en-US" sz="1800" kern="0" dirty="0">
                <a:cs typeface="Calibri"/>
              </a:rPr>
              <a:t>nil</a:t>
            </a:r>
            <a:r>
              <a:rPr lang="en-US" sz="1800" kern="0" dirty="0">
                <a:cs typeface="Times New Roman"/>
              </a:rPr>
              <a:t> then 				</a:t>
            </a:r>
            <a:r>
              <a:rPr lang="en-US" sz="1800" kern="0" dirty="0">
                <a:latin typeface="Calibri"/>
                <a:cs typeface="Calibri"/>
              </a:rPr>
              <a:t>put</a:t>
            </a:r>
            <a:r>
              <a:rPr lang="en-US" sz="1800" kern="0" dirty="0">
                <a:cs typeface="Calibri"/>
              </a:rPr>
              <a:t>(</a:t>
            </a:r>
            <a:r>
              <a:rPr lang="en-US" sz="1800" i="1" kern="0" dirty="0" err="1">
                <a:cs typeface="Calibri"/>
              </a:rPr>
              <a:t>r</a:t>
            </a:r>
            <a:r>
              <a:rPr lang="en-US" sz="1800" kern="0" dirty="0" err="1">
                <a:cs typeface="Calibri"/>
              </a:rPr>
              <a:t>,</a:t>
            </a:r>
            <a:r>
              <a:rPr lang="en-US" sz="1800" kern="0" dirty="0" err="1">
                <a:latin typeface="Calibri"/>
                <a:cs typeface="Calibri"/>
              </a:rPr>
              <a:t>load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>
                <a:cs typeface="Times New Roman"/>
              </a:rPr>
              <a:t>r</a:t>
            </a:r>
            <a:r>
              <a:rPr lang="en-US" sz="1800" kern="0" dirty="0">
                <a:cs typeface="Times New Roman"/>
              </a:rPr>
              <a:t>))</a:t>
            </a:r>
            <a:r>
              <a:rPr lang="en-US" sz="1800" kern="0" dirty="0"/>
              <a:t>  </a:t>
            </a:r>
            <a:br>
              <a:rPr lang="en-US" sz="1800" kern="0" dirty="0"/>
            </a:br>
            <a:r>
              <a:rPr lang="en-US" sz="1800" kern="0" dirty="0"/>
              <a:t>			</a:t>
            </a:r>
            <a:r>
              <a:rPr lang="en-US" sz="1800" kern="0" dirty="0">
                <a:latin typeface="Calibri"/>
                <a:cs typeface="Calibri"/>
              </a:rPr>
              <a:t>move-to</a:t>
            </a:r>
            <a:r>
              <a:rPr lang="en-US" sz="1800" kern="0" dirty="0"/>
              <a:t>(</a:t>
            </a:r>
            <a:r>
              <a:rPr lang="en-US" sz="1800" i="1" kern="0" dirty="0"/>
              <a:t>l</a:t>
            </a:r>
            <a:r>
              <a:rPr lang="en-US" sz="1800" kern="0" dirty="0"/>
              <a:t>) </a:t>
            </a:r>
            <a:br>
              <a:rPr lang="en-US" sz="1800" kern="0" dirty="0"/>
            </a:br>
            <a:r>
              <a:rPr lang="en-US" sz="1800" kern="0" dirty="0"/>
              <a:t>			</a:t>
            </a:r>
            <a:r>
              <a:rPr lang="en-US" sz="1800" kern="0" dirty="0">
                <a:latin typeface="Calibri"/>
                <a:cs typeface="Calibri"/>
              </a:rPr>
              <a:t>address-emergency</a:t>
            </a:r>
            <a:r>
              <a:rPr lang="en-US" sz="1800" kern="0" dirty="0"/>
              <a:t>(</a:t>
            </a:r>
            <a:r>
              <a:rPr lang="en-US" sz="1800" i="1" kern="0" dirty="0" err="1"/>
              <a:t>l,i</a:t>
            </a:r>
            <a:r>
              <a:rPr lang="en-US" sz="1800" kern="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D8EC13CD-481D-39D1-479B-484BB0C4830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9037293" y="4562745"/>
                <a:ext cx="2794382" cy="108153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</a:bodyPr>
              <a:lstStyle>
                <a:lvl1pPr marL="34448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Webdings" charset="2"/>
                  <a:buChar char="=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1363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Wingdings" charset="2"/>
                  <a:buChar char="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3823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547813" indent="-341313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Lucida Grande"/>
                  <a:buChar char="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944688" indent="-344488" algn="l" defTabSz="911225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341563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Lucida Grande"/>
                  <a:buChar char="›"/>
                  <a:defRPr sz="18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692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149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606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-101600">
                  <a:spcBef>
                    <a:spcPts val="0"/>
                  </a:spcBef>
                  <a:buNone/>
                  <a:tabLst>
                    <a:tab pos="457358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𝑚𝑒𝑡h𝑜𝑑</m:t>
                      </m:r>
                      <m:r>
                        <m:rPr>
                          <m:nor/>
                        </m:rPr>
                        <a:rPr lang="de-DE" sz="16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𝑛𝑎𝑚𝑒</m:t>
                      </m:r>
                      <m:d>
                        <m:dPr>
                          <m:ctrlPr>
                            <a:rPr lang="en-US" sz="1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𝑎𝑟𝑔</m:t>
                              </m:r>
                            </m:e>
                            <m:sub>
                              <m:r>
                                <a:rPr lang="de-DE" sz="16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…, </m:t>
                          </m:r>
                          <m:sSub>
                            <m:sSubPr>
                              <m:ctrlPr>
                                <a:rPr lang="de-DE" sz="16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𝑎𝑟𝑔</m:t>
                              </m:r>
                            </m:e>
                            <m:sub>
                              <m:r>
                                <a:rPr lang="de-DE" sz="16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  <a:p>
                <a:pPr marL="225425" indent="0">
                  <a:spcBef>
                    <a:spcPts val="0"/>
                  </a:spcBef>
                  <a:buNone/>
                  <a:tabLst>
                    <a:tab pos="4573588" algn="l"/>
                    <a:tab pos="485933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</a:rPr>
                  <a:t>task:   </a:t>
                </a:r>
                <a:r>
                  <a:rPr lang="en-US" sz="1600" i="1" dirty="0">
                    <a:solidFill>
                      <a:schemeClr val="bg1"/>
                    </a:solidFill>
                  </a:rPr>
                  <a:t>event-identifier</a:t>
                </a:r>
                <a:endParaRPr lang="en-US" sz="1600" i="1" dirty="0">
                  <a:solidFill>
                    <a:schemeClr val="accent3">
                      <a:lumMod val="40000"/>
                      <a:lumOff val="60000"/>
                    </a:schemeClr>
                  </a:solidFill>
                </a:endParaRPr>
              </a:p>
              <a:p>
                <a:pPr marL="225425" indent="0">
                  <a:spcBef>
                    <a:spcPts val="0"/>
                  </a:spcBef>
                  <a:buNone/>
                  <a:tabLst>
                    <a:tab pos="4573588" algn="l"/>
                    <a:tab pos="485933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</a:rPr>
                  <a:t>pre:    </a:t>
                </a:r>
                <a:r>
                  <a:rPr lang="en-US" sz="1600" i="1" dirty="0">
                    <a:solidFill>
                      <a:schemeClr val="bg1"/>
                    </a:solidFill>
                  </a:rPr>
                  <a:t>test</a:t>
                </a:r>
              </a:p>
              <a:p>
                <a:pPr marL="225425" indent="0">
                  <a:spcBef>
                    <a:spcPts val="0"/>
                  </a:spcBef>
                  <a:buNone/>
                  <a:tabLst>
                    <a:tab pos="4573588" algn="l"/>
                    <a:tab pos="485933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</a:rPr>
                  <a:t>body: </a:t>
                </a:r>
                <a:r>
                  <a:rPr lang="en-US" sz="1600" i="1" dirty="0">
                    <a:solidFill>
                      <a:schemeClr val="bg1"/>
                    </a:solidFill>
                  </a:rPr>
                  <a:t>a program</a:t>
                </a:r>
                <a:endParaRPr lang="en-US" sz="1600" baseline="-25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D8EC13CD-481D-39D1-479B-484BB0C48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37293" y="4562745"/>
                <a:ext cx="2794382" cy="10815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10940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Extensions to RAE: Goals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9625" y="1665066"/>
            <a:ext cx="6343791" cy="4240848"/>
          </a:xfrm>
        </p:spPr>
        <p:txBody>
          <a:bodyPr>
            <a:noAutofit/>
          </a:bodyPr>
          <a:lstStyle/>
          <a:p>
            <a:pPr>
              <a:tabLst>
                <a:tab pos="681038" algn="l"/>
                <a:tab pos="1368425" algn="l"/>
                <a:tab pos="1544638" algn="l"/>
              </a:tabLst>
            </a:pPr>
            <a:r>
              <a:rPr lang="en-US" dirty="0"/>
              <a:t>Write as a special task</a:t>
            </a:r>
          </a:p>
          <a:p>
            <a:pPr lvl="1">
              <a:tabLst>
                <a:tab pos="681038" algn="l"/>
                <a:tab pos="1368425" algn="l"/>
                <a:tab pos="1544638" algn="l"/>
              </a:tabLst>
            </a:pPr>
            <a:r>
              <a:rPr lang="en-US" dirty="0"/>
              <a:t>Like others, but includes monitoring: modify </a:t>
            </a:r>
            <a:r>
              <a:rPr lang="en-US" dirty="0">
                <a:solidFill>
                  <a:schemeClr val="accent1"/>
                </a:solidFill>
              </a:rPr>
              <a:t>Progress</a:t>
            </a:r>
          </a:p>
          <a:p>
            <a:pPr lvl="2">
              <a:tabLst>
                <a:tab pos="681038" algn="l"/>
                <a:tab pos="1368425" algn="l"/>
                <a:tab pos="1544638" algn="l"/>
              </a:tabLst>
            </a:pPr>
            <a:r>
              <a:rPr lang="en-US" dirty="0">
                <a:solidFill>
                  <a:schemeClr val="accent1"/>
                </a:solidFill>
              </a:rPr>
              <a:t>if </a:t>
            </a:r>
            <a:r>
              <a:rPr lang="en-US" i="1" dirty="0">
                <a:solidFill>
                  <a:schemeClr val="accent1"/>
                </a:solidFill>
              </a:rPr>
              <a:t>condition</a:t>
            </a:r>
            <a:r>
              <a:rPr lang="en-US" dirty="0">
                <a:solidFill>
                  <a:schemeClr val="accent1"/>
                </a:solidFill>
              </a:rPr>
              <a:t> becomes true before finishing body(</a:t>
            </a:r>
            <a:r>
              <a:rPr lang="en-US" i="1" dirty="0">
                <a:solidFill>
                  <a:schemeClr val="accent1"/>
                </a:solidFill>
              </a:rPr>
              <a:t>m</a:t>
            </a:r>
            <a:r>
              <a:rPr lang="en-US" dirty="0">
                <a:solidFill>
                  <a:schemeClr val="accent1"/>
                </a:solidFill>
              </a:rPr>
              <a:t>), stop early </a:t>
            </a:r>
          </a:p>
          <a:p>
            <a:pPr lvl="2">
              <a:tabLst>
                <a:tab pos="681038" algn="l"/>
                <a:tab pos="1368425" algn="l"/>
                <a:tab pos="1544638" algn="l"/>
              </a:tabLst>
            </a:pPr>
            <a:r>
              <a:rPr lang="en-US" dirty="0">
                <a:solidFill>
                  <a:schemeClr val="accent1"/>
                </a:solidFill>
              </a:rPr>
              <a:t>if </a:t>
            </a:r>
            <a:r>
              <a:rPr lang="en-US" i="1" dirty="0">
                <a:solidFill>
                  <a:schemeClr val="accent1"/>
                </a:solidFill>
              </a:rPr>
              <a:t>condition</a:t>
            </a:r>
            <a:r>
              <a:rPr lang="en-US" dirty="0">
                <a:solidFill>
                  <a:schemeClr val="accent1"/>
                </a:solidFill>
              </a:rPr>
              <a:t> isn’t true after finishing body(</a:t>
            </a:r>
            <a:r>
              <a:rPr lang="en-US" i="1" dirty="0">
                <a:solidFill>
                  <a:schemeClr val="accent1"/>
                </a:solidFill>
              </a:rPr>
              <a:t>m</a:t>
            </a:r>
            <a:r>
              <a:rPr lang="en-US" dirty="0">
                <a:solidFill>
                  <a:schemeClr val="accent1"/>
                </a:solidFill>
              </a:rPr>
              <a:t>), fail and try another method</a:t>
            </a:r>
          </a:p>
          <a:p>
            <a:pPr>
              <a:tabLst>
                <a:tab pos="681038" algn="l"/>
                <a:tab pos="1368425" algn="l"/>
                <a:tab pos="1544638" algn="l"/>
              </a:tabLst>
            </a:pPr>
            <a:endParaRPr lang="en-US" dirty="0">
              <a:solidFill>
                <a:schemeClr val="accent1"/>
              </a:solidFill>
            </a:endParaRPr>
          </a:p>
          <a:p>
            <a:pPr>
              <a:tabLst>
                <a:tab pos="681038" algn="l"/>
                <a:tab pos="1368425" algn="l"/>
                <a:tab pos="1544638" algn="l"/>
              </a:tabLst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EAA64D-FAEB-7E11-85BF-B37228C7541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CCD867-7842-19D3-391F-C17050F4AD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27040A-C3D8-E54F-A960-97388A67F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29</a:t>
            </a:fld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CFB383-509F-0A40-837F-B884AA389EBF}"/>
              </a:ext>
            </a:extLst>
          </p:cNvPr>
          <p:cNvSpPr/>
          <p:nvPr/>
        </p:nvSpPr>
        <p:spPr>
          <a:xfrm>
            <a:off x="6703416" y="761683"/>
            <a:ext cx="5128259" cy="35394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RAE(ℳ)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Agenda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∅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until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the input of external tasks and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	events is empty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read 𝜏 in the input stream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Instances(ℳ,𝜏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𝜉)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output(“failed to address” 𝜏)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arbitrarily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	Agenda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Agenda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 {⟨(𝜏,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,nil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,∅)⟩}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each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Agenda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Progress(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Agenda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Agenda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F29D62-53DF-7E43-8DE6-AE1D388FE01F}"/>
              </a:ext>
            </a:extLst>
          </p:cNvPr>
          <p:cNvSpPr/>
          <p:nvPr/>
        </p:nvSpPr>
        <p:spPr>
          <a:xfrm>
            <a:off x="7807941" y="3561751"/>
            <a:ext cx="1631055" cy="226245"/>
          </a:xfrm>
          <a:prstGeom prst="rect">
            <a:avLst/>
          </a:prstGeom>
          <a:noFill/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5443FC9-4EC7-3447-9559-4DAB4DEAED33}"/>
              </a:ext>
            </a:extLst>
          </p:cNvPr>
          <p:cNvSpPr txBox="1">
            <a:spLocks/>
          </p:cNvSpPr>
          <p:nvPr/>
        </p:nvSpPr>
        <p:spPr bwMode="auto">
          <a:xfrm>
            <a:off x="359624" y="3893593"/>
            <a:ext cx="3365985" cy="2059538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600" dirty="0">
                <a:cs typeface="Calibri"/>
              </a:rPr>
              <a:t>m-fetch</a:t>
            </a:r>
            <a:r>
              <a:rPr lang="en-US" sz="1600" dirty="0"/>
              <a:t>(</a:t>
            </a:r>
            <a:r>
              <a:rPr lang="en-US" sz="1600" i="1" dirty="0" err="1"/>
              <a:t>r,c</a:t>
            </a:r>
            <a:r>
              <a:rPr lang="en-US" sz="1600" dirty="0"/>
              <a:t>)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600" dirty="0"/>
              <a:t>	task:  </a:t>
            </a:r>
            <a:r>
              <a:rPr lang="en-US" sz="1600" dirty="0">
                <a:cs typeface="Calibri"/>
              </a:rPr>
              <a:t>fetch</a:t>
            </a:r>
            <a:r>
              <a:rPr lang="en-US" sz="1600" dirty="0"/>
              <a:t>(</a:t>
            </a:r>
            <a:r>
              <a:rPr lang="en-US" sz="1600" i="1" dirty="0" err="1"/>
              <a:t>r,c</a:t>
            </a:r>
            <a:r>
              <a:rPr lang="en-US" sz="1600" dirty="0"/>
              <a:t>) 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600" dirty="0"/>
              <a:t>	pre: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600" dirty="0"/>
              <a:t>	body:	</a:t>
            </a:r>
            <a:r>
              <a:rPr lang="en-US" sz="1600" strike="sngStrike" dirty="0"/>
              <a:t>if pos(</a:t>
            </a:r>
            <a:r>
              <a:rPr lang="en-US" sz="1600" i="1" strike="sngStrike" dirty="0"/>
              <a:t>c</a:t>
            </a:r>
            <a:r>
              <a:rPr lang="en-US" sz="1600" strike="sngStrike" dirty="0"/>
              <a:t>) = </a:t>
            </a:r>
            <a:r>
              <a:rPr lang="en-US" sz="1600" strike="sngStrike" dirty="0">
                <a:cs typeface="Calibri"/>
              </a:rPr>
              <a:t>unknown</a:t>
            </a:r>
            <a:r>
              <a:rPr lang="en-US" sz="1600" strike="sngStrike" dirty="0"/>
              <a:t> then 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600" dirty="0">
                <a:cs typeface="Calibri"/>
              </a:rPr>
              <a:t>				</a:t>
            </a:r>
            <a:r>
              <a:rPr lang="en-US" sz="1600" strike="sngStrike" dirty="0">
                <a:cs typeface="Calibri"/>
              </a:rPr>
              <a:t>search</a:t>
            </a:r>
            <a:r>
              <a:rPr lang="en-US" sz="1600" strike="sngStrike" dirty="0"/>
              <a:t>(</a:t>
            </a:r>
            <a:r>
              <a:rPr lang="en-US" sz="1600" i="1" strike="sngStrike" dirty="0" err="1"/>
              <a:t>r,c</a:t>
            </a:r>
            <a:r>
              <a:rPr lang="en-US" sz="1600" strike="sngStrike" dirty="0"/>
              <a:t>) </a:t>
            </a:r>
            <a:br>
              <a:rPr lang="en-US" sz="1600" dirty="0"/>
            </a:br>
            <a:r>
              <a:rPr lang="en-US" sz="1600" dirty="0"/>
              <a:t>			</a:t>
            </a:r>
            <a:r>
              <a:rPr lang="en-US" sz="1600" dirty="0">
                <a:solidFill>
                  <a:schemeClr val="accent1"/>
                </a:solidFill>
              </a:rPr>
              <a:t>achieve(pos(</a:t>
            </a:r>
            <a:r>
              <a:rPr lang="en-US" sz="1600" i="1" dirty="0">
                <a:solidFill>
                  <a:schemeClr val="accent1"/>
                </a:solidFill>
              </a:rPr>
              <a:t>c</a:t>
            </a:r>
            <a:r>
              <a:rPr lang="en-US" sz="1600" dirty="0">
                <a:solidFill>
                  <a:schemeClr val="accent1"/>
                </a:solidFill>
              </a:rPr>
              <a:t>)≠unknown)</a:t>
            </a:r>
            <a:br>
              <a:rPr lang="en-US" sz="1600" dirty="0"/>
            </a:br>
            <a:r>
              <a:rPr lang="en-US" sz="1600" dirty="0"/>
              <a:t>			</a:t>
            </a:r>
            <a:r>
              <a:rPr lang="en-US" sz="1600" dirty="0">
                <a:cs typeface="Calibri"/>
              </a:rPr>
              <a:t>move-to</a:t>
            </a:r>
            <a:r>
              <a:rPr lang="en-US" sz="1600" dirty="0"/>
              <a:t>(</a:t>
            </a:r>
            <a:r>
              <a:rPr lang="en-US" sz="1600" i="1" dirty="0" err="1"/>
              <a:t>r,</a:t>
            </a:r>
            <a:r>
              <a:rPr lang="en-US" sz="1600" dirty="0" err="1">
                <a:cs typeface="Calibri"/>
              </a:rPr>
              <a:t>pos</a:t>
            </a:r>
            <a:r>
              <a:rPr lang="en-US" sz="1600" dirty="0"/>
              <a:t>(</a:t>
            </a:r>
            <a:r>
              <a:rPr lang="en-US" sz="1600" i="1" dirty="0"/>
              <a:t>c</a:t>
            </a:r>
            <a:r>
              <a:rPr lang="en-US" sz="1600" dirty="0"/>
              <a:t>))</a:t>
            </a:r>
            <a:br>
              <a:rPr lang="en-US" sz="1600" dirty="0"/>
            </a:br>
            <a:r>
              <a:rPr lang="en-US" sz="1600" dirty="0"/>
              <a:t>			</a:t>
            </a:r>
            <a:r>
              <a:rPr lang="en-US" sz="1600" dirty="0">
                <a:cs typeface="Calibri"/>
              </a:rPr>
              <a:t>take</a:t>
            </a:r>
            <a:r>
              <a:rPr lang="en-US" sz="1600" dirty="0"/>
              <a:t>(</a:t>
            </a:r>
            <a:r>
              <a:rPr lang="en-US" sz="1600" i="1" dirty="0" err="1"/>
              <a:t>r,c,</a:t>
            </a:r>
            <a:r>
              <a:rPr lang="en-US" sz="1600" dirty="0" err="1">
                <a:cs typeface="Calibri"/>
              </a:rPr>
              <a:t>pos</a:t>
            </a:r>
            <a:r>
              <a:rPr lang="en-US" sz="1600" dirty="0"/>
              <a:t>(</a:t>
            </a:r>
            <a:r>
              <a:rPr lang="en-US" sz="1600" i="1" dirty="0"/>
              <a:t>c</a:t>
            </a:r>
            <a:r>
              <a:rPr lang="en-US" sz="1600" dirty="0"/>
              <a:t>))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3">
                <a:extLst>
                  <a:ext uri="{FF2B5EF4-FFF2-40B4-BE49-F238E27FC236}">
                    <a16:creationId xmlns:a16="http://schemas.microsoft.com/office/drawing/2014/main" id="{1E46AFF6-DE7D-154A-972A-9109E851189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9037293" y="4562745"/>
                <a:ext cx="2794382" cy="108153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</a:bodyPr>
              <a:lstStyle>
                <a:lvl1pPr marL="34448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Webdings" charset="2"/>
                  <a:buChar char="=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1363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Wingdings" charset="2"/>
                  <a:buChar char="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3823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547813" indent="-341313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Lucida Grande"/>
                  <a:buChar char="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944688" indent="-344488" algn="l" defTabSz="911225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341563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Lucida Grande"/>
                  <a:buChar char="›"/>
                  <a:defRPr sz="18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692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149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606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-101600">
                  <a:spcBef>
                    <a:spcPts val="0"/>
                  </a:spcBef>
                  <a:buNone/>
                  <a:tabLst>
                    <a:tab pos="457358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𝑚𝑒𝑡h𝑜𝑑</m:t>
                      </m:r>
                      <m:r>
                        <m:rPr>
                          <m:nor/>
                        </m:rPr>
                        <a:rPr lang="de-DE" sz="16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𝑛𝑎𝑚𝑒</m:t>
                      </m:r>
                      <m:d>
                        <m:dPr>
                          <m:ctrlPr>
                            <a:rPr lang="en-US" sz="1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𝑎𝑟𝑔</m:t>
                              </m:r>
                            </m:e>
                            <m:sub>
                              <m:r>
                                <a:rPr lang="de-DE" sz="16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…, </m:t>
                          </m:r>
                          <m:sSub>
                            <m:sSubPr>
                              <m:ctrlPr>
                                <a:rPr lang="de-DE" sz="16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𝑎𝑟𝑔</m:t>
                              </m:r>
                            </m:e>
                            <m:sub>
                              <m:r>
                                <a:rPr lang="de-DE" sz="16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  <a:p>
                <a:pPr marL="225425" indent="0">
                  <a:spcBef>
                    <a:spcPts val="0"/>
                  </a:spcBef>
                  <a:buNone/>
                  <a:tabLst>
                    <a:tab pos="4573588" algn="l"/>
                    <a:tab pos="485933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</a:rPr>
                  <a:t>task:   </a:t>
                </a:r>
                <a:r>
                  <a:rPr lang="en-US" sz="1600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achieve</a:t>
                </a:r>
                <a:r>
                  <a:rPr lang="en-US" sz="1600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rPr>
                  <a:t>(</a:t>
                </a:r>
                <a:r>
                  <a:rPr lang="en-US" sz="1600" i="1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rPr>
                  <a:t>condition</a:t>
                </a:r>
                <a:r>
                  <a:rPr lang="en-US" sz="1600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rPr>
                  <a:t>)</a:t>
                </a:r>
                <a:endParaRPr lang="en-US" sz="1600" i="1" dirty="0">
                  <a:solidFill>
                    <a:schemeClr val="accent3">
                      <a:lumMod val="40000"/>
                      <a:lumOff val="60000"/>
                    </a:schemeClr>
                  </a:solidFill>
                </a:endParaRPr>
              </a:p>
              <a:p>
                <a:pPr marL="225425" indent="0">
                  <a:spcBef>
                    <a:spcPts val="0"/>
                  </a:spcBef>
                  <a:buNone/>
                  <a:tabLst>
                    <a:tab pos="4573588" algn="l"/>
                    <a:tab pos="485933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</a:rPr>
                  <a:t>pre:    </a:t>
                </a:r>
                <a:r>
                  <a:rPr lang="en-US" sz="1600" i="1" dirty="0">
                    <a:solidFill>
                      <a:schemeClr val="bg1"/>
                    </a:solidFill>
                  </a:rPr>
                  <a:t>test</a:t>
                </a:r>
              </a:p>
              <a:p>
                <a:pPr marL="225425" indent="0">
                  <a:spcBef>
                    <a:spcPts val="0"/>
                  </a:spcBef>
                  <a:buNone/>
                  <a:tabLst>
                    <a:tab pos="4573588" algn="l"/>
                    <a:tab pos="485933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</a:rPr>
                  <a:t>body: </a:t>
                </a:r>
                <a:r>
                  <a:rPr lang="en-US" sz="1600" i="1" dirty="0">
                    <a:solidFill>
                      <a:schemeClr val="bg1"/>
                    </a:solidFill>
                  </a:rPr>
                  <a:t>a program</a:t>
                </a:r>
                <a:endParaRPr lang="en-US" sz="1600" baseline="-25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3">
                <a:extLst>
                  <a:ext uri="{FF2B5EF4-FFF2-40B4-BE49-F238E27FC236}">
                    <a16:creationId xmlns:a16="http://schemas.microsoft.com/office/drawing/2014/main" id="{1E46AFF6-DE7D-154A-972A-9109E8511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37293" y="4562745"/>
                <a:ext cx="2794382" cy="10815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D609FDA-693D-E2D8-BF2F-946A95D8054C}"/>
              </a:ext>
            </a:extLst>
          </p:cNvPr>
          <p:cNvSpPr txBox="1">
            <a:spLocks/>
          </p:cNvSpPr>
          <p:nvPr/>
        </p:nvSpPr>
        <p:spPr bwMode="auto">
          <a:xfrm>
            <a:off x="3806037" y="4386035"/>
            <a:ext cx="4064317" cy="156709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600" dirty="0"/>
              <a:t>m-find-where(</a:t>
            </a:r>
            <a:r>
              <a:rPr lang="en-US" sz="1600" i="1" dirty="0" err="1"/>
              <a:t>r</a:t>
            </a:r>
            <a:r>
              <a:rPr lang="en-US" sz="1600" dirty="0" err="1"/>
              <a:t>,</a:t>
            </a:r>
            <a:r>
              <a:rPr lang="en-US" sz="1600" i="1" dirty="0" err="1"/>
              <a:t>c</a:t>
            </a:r>
            <a:r>
              <a:rPr lang="en-US" sz="1600" dirty="0"/>
              <a:t>)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600" dirty="0"/>
              <a:t>	task: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1600" dirty="0">
                <a:solidFill>
                  <a:schemeClr val="accent1"/>
                </a:solidFill>
              </a:rPr>
              <a:t>achieve(</a:t>
            </a:r>
            <a:r>
              <a:rPr lang="en-US" sz="1600" dirty="0" err="1">
                <a:solidFill>
                  <a:schemeClr val="accent1"/>
                </a:solidFill>
              </a:rPr>
              <a:t>pos</a:t>
            </a:r>
            <a:r>
              <a:rPr lang="en-US" sz="1600" dirty="0">
                <a:solidFill>
                  <a:schemeClr val="accent1"/>
                </a:solidFill>
              </a:rPr>
              <a:t>(</a:t>
            </a:r>
            <a:r>
              <a:rPr lang="en-US" sz="1600" i="1" dirty="0">
                <a:solidFill>
                  <a:schemeClr val="accent1"/>
                </a:solidFill>
              </a:rPr>
              <a:t>c</a:t>
            </a:r>
            <a:r>
              <a:rPr lang="en-US" sz="1600" dirty="0">
                <a:solidFill>
                  <a:schemeClr val="accent1"/>
                </a:solidFill>
              </a:rPr>
              <a:t>)≠unknown)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600" dirty="0"/>
              <a:t>	pre: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600" dirty="0"/>
              <a:t>	body:	while exists loc. </a:t>
            </a:r>
            <a:r>
              <a:rPr lang="en-US" sz="1600" i="1" dirty="0"/>
              <a:t>l</a:t>
            </a:r>
            <a:r>
              <a:rPr lang="en-US" sz="1600" dirty="0"/>
              <a:t> </a:t>
            </a:r>
            <a:r>
              <a:rPr lang="en-US" sz="1600" dirty="0" err="1"/>
              <a:t>s.t.</a:t>
            </a:r>
            <a:r>
              <a:rPr lang="en-US" sz="1600" dirty="0"/>
              <a:t> view(</a:t>
            </a:r>
            <a:r>
              <a:rPr lang="en-US" sz="1600" i="1" dirty="0"/>
              <a:t>l</a:t>
            </a:r>
            <a:r>
              <a:rPr lang="en-US" sz="1600" dirty="0"/>
              <a:t>) = F do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600" dirty="0"/>
              <a:t>				move-to(</a:t>
            </a:r>
            <a:r>
              <a:rPr lang="en-US" sz="1600" i="1" dirty="0"/>
              <a:t>l</a:t>
            </a:r>
            <a:r>
              <a:rPr lang="en-US" sz="1600" dirty="0"/>
              <a:t>)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600" dirty="0"/>
              <a:t>				perceive(</a:t>
            </a:r>
            <a:r>
              <a:rPr lang="en-US" sz="1600" i="1" dirty="0"/>
              <a:t>l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64081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C86B306-640B-954E-81EE-795EB526D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 &amp; Assumptions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BEF976-2C8B-7141-8790-DFADAB926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ea typeface="ＭＳ Ｐゴシック" charset="0"/>
                <a:cs typeface="ＭＳ Ｐゴシック" charset="0"/>
              </a:rPr>
              <a:t>Hierarchically organised deliberation </a:t>
            </a:r>
          </a:p>
          <a:p>
            <a:pPr lvl="1"/>
            <a:r>
              <a:rPr lang="en-GB" dirty="0">
                <a:ea typeface="ＭＳ Ｐゴシック" charset="0"/>
                <a:cs typeface="ＭＳ Ｐゴシック" charset="0"/>
              </a:rPr>
              <a:t>At high levels, abstract actions </a:t>
            </a:r>
          </a:p>
          <a:p>
            <a:pPr lvl="1"/>
            <a:r>
              <a:rPr lang="en-GB" dirty="0">
                <a:ea typeface="ＭＳ Ｐゴシック" charset="0"/>
                <a:cs typeface="ＭＳ Ｐゴシック" charset="0"/>
              </a:rPr>
              <a:t>At lower levels, more detail</a:t>
            </a:r>
          </a:p>
          <a:p>
            <a:r>
              <a:rPr lang="en-GB" dirty="0">
                <a:ea typeface="ＭＳ Ｐゴシック" charset="0"/>
                <a:cs typeface="ＭＳ Ｐゴシック" charset="0"/>
              </a:rPr>
              <a:t>Refine abstract actions into ways of carrying them out</a:t>
            </a:r>
          </a:p>
          <a:p>
            <a:pPr lvl="1"/>
            <a:r>
              <a:rPr lang="en-GB" dirty="0">
                <a:ea typeface="ＭＳ Ｐゴシック" charset="0"/>
                <a:cs typeface="ＭＳ Ｐゴシック" charset="0"/>
              </a:rPr>
              <a:t>How?</a:t>
            </a:r>
            <a:endParaRPr lang="en-GB" dirty="0"/>
          </a:p>
          <a:p>
            <a:r>
              <a:rPr lang="en-GB" dirty="0"/>
              <a:t>Remove / weaken assumptions from classical planning</a:t>
            </a:r>
          </a:p>
          <a:p>
            <a:pPr lvl="1"/>
            <a:r>
              <a:rPr lang="en-GB" dirty="0"/>
              <a:t>Characteristics</a:t>
            </a:r>
          </a:p>
          <a:p>
            <a:pPr lvl="2"/>
            <a:r>
              <a:rPr lang="en-GB" dirty="0"/>
              <a:t>Dynamic environment</a:t>
            </a:r>
          </a:p>
          <a:p>
            <a:pPr lvl="2"/>
            <a:r>
              <a:rPr lang="en-GB" dirty="0"/>
              <a:t>Imperfect information</a:t>
            </a:r>
          </a:p>
          <a:p>
            <a:pPr lvl="2"/>
            <a:r>
              <a:rPr lang="en-GB" dirty="0"/>
              <a:t>Overlapping actions</a:t>
            </a:r>
          </a:p>
          <a:p>
            <a:pPr lvl="2"/>
            <a:r>
              <a:rPr lang="en-GB" dirty="0"/>
              <a:t>Nondeterminism</a:t>
            </a:r>
          </a:p>
          <a:p>
            <a:pPr lvl="2"/>
            <a:r>
              <a:rPr lang="en-GB" dirty="0"/>
              <a:t>Hierarchy</a:t>
            </a:r>
          </a:p>
          <a:p>
            <a:pPr lvl="2"/>
            <a:r>
              <a:rPr lang="en-GB" dirty="0"/>
              <a:t>Discrete and continuous variables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7359C2-C03B-0A42-B2FB-F2E24DB942F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2E611E-DC31-D93F-7984-66A863D6F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DB9BC3-3F22-8A48-99E8-6BEE2B5BF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CA31213-AAFF-AC09-943B-23606C6031C6}"/>
              </a:ext>
            </a:extLst>
          </p:cNvPr>
          <p:cNvGrpSpPr/>
          <p:nvPr/>
        </p:nvGrpSpPr>
        <p:grpSpPr>
          <a:xfrm>
            <a:off x="7422215" y="1547842"/>
            <a:ext cx="4409460" cy="4360813"/>
            <a:chOff x="4572612" y="1683937"/>
            <a:chExt cx="4409460" cy="4360813"/>
          </a:xfrm>
        </p:grpSpPr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F6BD8D95-CF86-F90F-9F05-79635F72CFAD}"/>
                </a:ext>
              </a:extLst>
            </p:cNvPr>
            <p:cNvSpPr txBox="1">
              <a:spLocks/>
            </p:cNvSpPr>
            <p:nvPr/>
          </p:nvSpPr>
          <p:spPr>
            <a:xfrm rot="5400000">
              <a:off x="6618786" y="3681465"/>
              <a:ext cx="4360811" cy="365760"/>
            </a:xfrm>
            <a:prstGeom prst="rect">
              <a:avLst/>
            </a:prstGeom>
            <a:gradFill flip="none" rotWithShape="1">
              <a:gsLst>
                <a:gs pos="0">
                  <a:srgbClr val="FFC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tIns="0" bIns="45720" anchor="ctr"/>
            <a:lstStyle>
              <a:lvl1pPr marL="288925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85000"/>
                <a:buFont typeface="Webdings" charset="2"/>
                <a:buChar char="=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30238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85000"/>
                <a:buFont typeface="Wingdings" charset="2"/>
                <a:buChar char="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71550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Lucida Grande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22388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LucidaGrande" charset="0"/>
                <a:buChar char="–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663700" indent="-288925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LucidaGrande" charset="0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005013" indent="-2809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LucidaGrande" charset="0"/>
                <a:buChar char="–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346325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Times-Roman" charset="0"/>
                <a:buChar char="•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687638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Times-Roman" charset="0"/>
                <a:buChar char="-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2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indent="0" algn="ctr">
                <a:buNone/>
                <a:tabLst>
                  <a:tab pos="4528800" algn="r"/>
                </a:tabLst>
              </a:pPr>
              <a:r>
                <a:rPr lang="en-GB" kern="0" dirty="0">
                  <a:latin typeface="Calibri" charset="0"/>
                  <a:ea typeface="Calibri" charset="0"/>
                  <a:cs typeface="Calibri" charset="0"/>
                </a:rPr>
                <a:t>Planning	Acting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5675985-008C-33C8-19E7-FF33DB219A23}"/>
                </a:ext>
              </a:extLst>
            </p:cNvPr>
            <p:cNvGrpSpPr/>
            <p:nvPr/>
          </p:nvGrpSpPr>
          <p:grpSpPr>
            <a:xfrm>
              <a:off x="4572612" y="1683937"/>
              <a:ext cx="3906155" cy="4360813"/>
              <a:chOff x="3937725" y="1602568"/>
              <a:chExt cx="3906155" cy="4360813"/>
            </a:xfrm>
          </p:grpSpPr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01B0AFA0-8933-B95C-A2FD-9F2B74FCDD01}"/>
                  </a:ext>
                </a:extLst>
              </p:cNvPr>
              <p:cNvSpPr/>
              <p:nvPr/>
            </p:nvSpPr>
            <p:spPr>
              <a:xfrm>
                <a:off x="4217155" y="2986026"/>
                <a:ext cx="3452141" cy="516297"/>
              </a:xfrm>
              <a:prstGeom prst="roundRect">
                <a:avLst/>
              </a:prstGeom>
              <a:noFill/>
              <a:ln w="12700">
                <a:solidFill>
                  <a:schemeClr val="accent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5C86F7-B8AB-0878-AA75-D035E5D719FE}"/>
                  </a:ext>
                </a:extLst>
              </p:cNvPr>
              <p:cNvSpPr txBox="1"/>
              <p:nvPr/>
            </p:nvSpPr>
            <p:spPr>
              <a:xfrm>
                <a:off x="5015569" y="1602568"/>
                <a:ext cx="1855311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r>
                  <a:rPr lang="en-GB" sz="1400"/>
                  <a:t>respond to user requests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E65D19-11BF-72C2-573D-725664B4EB00}"/>
                  </a:ext>
                </a:extLst>
              </p:cNvPr>
              <p:cNvSpPr txBox="1"/>
              <p:nvPr/>
            </p:nvSpPr>
            <p:spPr>
              <a:xfrm>
                <a:off x="5282700" y="2246284"/>
                <a:ext cx="1333053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r>
                  <a:rPr lang="en-GB" sz="1400"/>
                  <a:t>bring </a:t>
                </a:r>
                <a:r>
                  <a:rPr lang="en-GB" sz="1400">
                    <a:latin typeface="Courier" pitchFamily="2" charset="0"/>
                  </a:rPr>
                  <a:t>o7</a:t>
                </a:r>
                <a:r>
                  <a:rPr lang="en-GB" sz="1400"/>
                  <a:t> to </a:t>
                </a:r>
                <a:r>
                  <a:rPr lang="en-GB" sz="1400">
                    <a:latin typeface="Courier" pitchFamily="2" charset="0"/>
                  </a:rPr>
                  <a:t>loc2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9A2DDA5-9251-CD98-8FD9-BE6FDEA76743}"/>
                  </a:ext>
                </a:extLst>
              </p:cNvPr>
              <p:cNvSpPr txBox="1"/>
              <p:nvPr/>
            </p:nvSpPr>
            <p:spPr>
              <a:xfrm>
                <a:off x="4284166" y="3030978"/>
                <a:ext cx="592080" cy="430887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/>
                  <a:t>go to </a:t>
                </a:r>
              </a:p>
              <a:p>
                <a:pPr algn="ctr"/>
                <a:r>
                  <a:rPr lang="en-GB" sz="1400"/>
                  <a:t>hallway</a:t>
                </a:r>
                <a:endParaRPr lang="en-GB" sz="1400">
                  <a:latin typeface="Courier" pitchFamily="2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7939C55-47C5-9784-132A-D695C35FF193}"/>
                  </a:ext>
                </a:extLst>
              </p:cNvPr>
              <p:cNvSpPr txBox="1"/>
              <p:nvPr/>
            </p:nvSpPr>
            <p:spPr>
              <a:xfrm>
                <a:off x="4923973" y="3030978"/>
                <a:ext cx="727117" cy="430887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/>
                  <a:t>navigate </a:t>
                </a:r>
              </a:p>
              <a:p>
                <a:pPr algn="ctr"/>
                <a:r>
                  <a:rPr lang="en-GB" sz="1400"/>
                  <a:t>to</a:t>
                </a:r>
                <a:r>
                  <a:rPr lang="en-GB" sz="1400">
                    <a:latin typeface="Courier" pitchFamily="2" charset="0"/>
                  </a:rPr>
                  <a:t> loc1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AF743F4-D068-6719-1172-C0365D5389D0}"/>
                  </a:ext>
                </a:extLst>
              </p:cNvPr>
              <p:cNvSpPr txBox="1"/>
              <p:nvPr/>
            </p:nvSpPr>
            <p:spPr>
              <a:xfrm>
                <a:off x="5700702" y="3030978"/>
                <a:ext cx="443899" cy="430887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/>
                  <a:t>fetch </a:t>
                </a:r>
              </a:p>
              <a:p>
                <a:pPr algn="ctr"/>
                <a:r>
                  <a:rPr lang="en-GB" sz="1400">
                    <a:latin typeface="Courier" pitchFamily="2" charset="0"/>
                  </a:rPr>
                  <a:t>o7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CDE61B7-21D2-B5E6-8040-29A33F392627}"/>
                  </a:ext>
                </a:extLst>
              </p:cNvPr>
              <p:cNvSpPr txBox="1"/>
              <p:nvPr/>
            </p:nvSpPr>
            <p:spPr>
              <a:xfrm>
                <a:off x="6214782" y="3030978"/>
                <a:ext cx="727117" cy="430887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/>
                  <a:t>navigate </a:t>
                </a:r>
              </a:p>
              <a:p>
                <a:pPr algn="ctr"/>
                <a:r>
                  <a:rPr lang="en-GB" sz="1400"/>
                  <a:t>to</a:t>
                </a:r>
                <a:r>
                  <a:rPr lang="en-GB" sz="1400">
                    <a:latin typeface="Courier" pitchFamily="2" charset="0"/>
                  </a:rPr>
                  <a:t> loc2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CE11013-4E25-34D2-F3C7-A7880B828E37}"/>
                  </a:ext>
                </a:extLst>
              </p:cNvPr>
              <p:cNvSpPr txBox="1"/>
              <p:nvPr/>
            </p:nvSpPr>
            <p:spPr>
              <a:xfrm>
                <a:off x="7015338" y="3030978"/>
                <a:ext cx="576436" cy="430887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/>
                  <a:t>deliver </a:t>
                </a:r>
              </a:p>
              <a:p>
                <a:pPr algn="ctr"/>
                <a:r>
                  <a:rPr lang="en-GB" sz="1400">
                    <a:latin typeface="Courier" pitchFamily="2" charset="0"/>
                  </a:rPr>
                  <a:t>o7</a:t>
                </a: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3D71106A-2CE3-6D4E-9C73-BD5B1CBC15C1}"/>
                  </a:ext>
                </a:extLst>
              </p:cNvPr>
              <p:cNvSpPr/>
              <p:nvPr/>
            </p:nvSpPr>
            <p:spPr>
              <a:xfrm>
                <a:off x="4244587" y="3970843"/>
                <a:ext cx="3494109" cy="427340"/>
              </a:xfrm>
              <a:prstGeom prst="roundRect">
                <a:avLst/>
              </a:prstGeom>
              <a:noFill/>
              <a:ln w="12700">
                <a:solidFill>
                  <a:schemeClr val="accent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3F63ED-FC54-12F0-E4C8-D3171AF14C59}"/>
                  </a:ext>
                </a:extLst>
              </p:cNvPr>
              <p:cNvSpPr txBox="1"/>
              <p:nvPr/>
            </p:nvSpPr>
            <p:spPr>
              <a:xfrm>
                <a:off x="4335015" y="4089832"/>
                <a:ext cx="1022775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r>
                  <a:rPr lang="en-GB" sz="1400"/>
                  <a:t>move to door</a:t>
                </a:r>
                <a:endParaRPr lang="en-GB" sz="1400">
                  <a:latin typeface="Courier" pitchFamily="2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BF09290-C0A0-E760-7DDC-0B73471723CD}"/>
                  </a:ext>
                </a:extLst>
              </p:cNvPr>
              <p:cNvSpPr txBox="1"/>
              <p:nvPr/>
            </p:nvSpPr>
            <p:spPr>
              <a:xfrm>
                <a:off x="5404119" y="4089832"/>
                <a:ext cx="796175" cy="215444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r>
                  <a:rPr lang="en-GB" sz="1400" dirty="0"/>
                  <a:t>open door</a:t>
                </a:r>
                <a:endParaRPr lang="en-GB" sz="1400" dirty="0">
                  <a:latin typeface="Courier" pitchFamily="2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AE27643-B79B-D9B4-2FB1-9F595DC6FC0F}"/>
                  </a:ext>
                </a:extLst>
              </p:cNvPr>
              <p:cNvSpPr txBox="1"/>
              <p:nvPr/>
            </p:nvSpPr>
            <p:spPr>
              <a:xfrm>
                <a:off x="6852651" y="4089832"/>
                <a:ext cx="794572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r>
                  <a:rPr lang="en-GB" sz="1400"/>
                  <a:t>close door</a:t>
                </a:r>
                <a:endParaRPr lang="en-GB" sz="1400">
                  <a:latin typeface="Courier" pitchFamily="2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99D2EB3-F01F-6D68-A768-80FB8689E6D3}"/>
                  </a:ext>
                </a:extLst>
              </p:cNvPr>
              <p:cNvSpPr txBox="1"/>
              <p:nvPr/>
            </p:nvSpPr>
            <p:spPr>
              <a:xfrm>
                <a:off x="6246622" y="4089832"/>
                <a:ext cx="559700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r>
                  <a:rPr lang="en-GB" sz="1400"/>
                  <a:t>get out</a:t>
                </a:r>
                <a:endParaRPr lang="en-GB" sz="1400">
                  <a:latin typeface="Courier" pitchFamily="2" charset="0"/>
                </a:endParaRP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32D2EE38-0959-C104-4B44-E9F421190C6E}"/>
                  </a:ext>
                </a:extLst>
              </p:cNvPr>
              <p:cNvCxnSpPr>
                <a:cxnSpLocks/>
                <a:stCxn id="13" idx="2"/>
              </p:cNvCxnSpPr>
              <p:nvPr/>
            </p:nvCxnSpPr>
            <p:spPr>
              <a:xfrm>
                <a:off x="4580206" y="3461865"/>
                <a:ext cx="0" cy="593813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0294F56-B558-6D72-C5F8-ADFC5C3407E9}"/>
                  </a:ext>
                </a:extLst>
              </p:cNvPr>
              <p:cNvSpPr txBox="1"/>
              <p:nvPr/>
            </p:nvSpPr>
            <p:spPr>
              <a:xfrm>
                <a:off x="3937725" y="5019218"/>
                <a:ext cx="635105" cy="86177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/>
                  <a:t>identify </a:t>
                </a:r>
              </a:p>
              <a:p>
                <a:pPr algn="ctr"/>
                <a:r>
                  <a:rPr lang="en-GB" sz="1400"/>
                  <a:t>type </a:t>
                </a:r>
              </a:p>
              <a:p>
                <a:pPr algn="ctr"/>
                <a:r>
                  <a:rPr lang="en-GB" sz="1400"/>
                  <a:t>of </a:t>
                </a:r>
              </a:p>
              <a:p>
                <a:pPr algn="ctr"/>
                <a:r>
                  <a:rPr lang="en-GB" sz="1400"/>
                  <a:t>door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F203097-E577-6F0E-9BF4-AE4A404CCD85}"/>
                  </a:ext>
                </a:extLst>
              </p:cNvPr>
              <p:cNvSpPr txBox="1"/>
              <p:nvPr/>
            </p:nvSpPr>
            <p:spPr>
              <a:xfrm>
                <a:off x="4608497" y="5019218"/>
                <a:ext cx="448323" cy="86177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/>
                  <a:t>move</a:t>
                </a:r>
              </a:p>
              <a:p>
                <a:pPr algn="ctr"/>
                <a:r>
                  <a:rPr lang="en-GB" sz="1400"/>
                  <a:t>close </a:t>
                </a:r>
              </a:p>
              <a:p>
                <a:pPr algn="ctr"/>
                <a:r>
                  <a:rPr lang="en-GB" sz="1400"/>
                  <a:t>to </a:t>
                </a:r>
              </a:p>
              <a:p>
                <a:pPr algn="ctr"/>
                <a:r>
                  <a:rPr lang="en-GB" sz="1400"/>
                  <a:t>knob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5311653-65B0-F56E-84E9-06E99D7B0998}"/>
                  </a:ext>
                </a:extLst>
              </p:cNvPr>
              <p:cNvSpPr txBox="1"/>
              <p:nvPr/>
            </p:nvSpPr>
            <p:spPr>
              <a:xfrm>
                <a:off x="5092490" y="5019218"/>
                <a:ext cx="431844" cy="430887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/>
                  <a:t>grasp</a:t>
                </a:r>
              </a:p>
              <a:p>
                <a:pPr algn="ctr"/>
                <a:r>
                  <a:rPr lang="en-GB" sz="1400"/>
                  <a:t>knob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B0BB61E-8844-6904-B673-2FAAF2F93A9A}"/>
                  </a:ext>
                </a:extLst>
              </p:cNvPr>
              <p:cNvSpPr txBox="1"/>
              <p:nvPr/>
            </p:nvSpPr>
            <p:spPr>
              <a:xfrm>
                <a:off x="5562856" y="5019218"/>
                <a:ext cx="401836" cy="430887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/>
                  <a:t>turn</a:t>
                </a:r>
              </a:p>
              <a:p>
                <a:pPr algn="ctr"/>
                <a:r>
                  <a:rPr lang="en-GB" sz="1400"/>
                  <a:t>knob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E1903EB-1007-6DC5-03B5-1415D592D6F6}"/>
                  </a:ext>
                </a:extLst>
              </p:cNvPr>
              <p:cNvSpPr txBox="1"/>
              <p:nvPr/>
            </p:nvSpPr>
            <p:spPr>
              <a:xfrm>
                <a:off x="6003213" y="5019218"/>
                <a:ext cx="681721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/>
                  <a:t>maintain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5DD0E98-4134-9D50-81F6-678429FC792D}"/>
                  </a:ext>
                </a:extLst>
              </p:cNvPr>
              <p:cNvSpPr txBox="1"/>
              <p:nvPr/>
            </p:nvSpPr>
            <p:spPr>
              <a:xfrm>
                <a:off x="6003213" y="5277276"/>
                <a:ext cx="308862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/>
                  <a:t>pull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9BEEC83-97E5-D214-02DD-B9EF4F26365E}"/>
                  </a:ext>
                </a:extLst>
              </p:cNvPr>
              <p:cNvSpPr txBox="1"/>
              <p:nvPr/>
            </p:nvSpPr>
            <p:spPr>
              <a:xfrm>
                <a:off x="6732599" y="5490492"/>
                <a:ext cx="308862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/>
                  <a:t>pull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F44604E-45AA-38CF-FF70-797A42B4AE48}"/>
                  </a:ext>
                </a:extLst>
              </p:cNvPr>
              <p:cNvSpPr txBox="1"/>
              <p:nvPr/>
            </p:nvSpPr>
            <p:spPr>
              <a:xfrm>
                <a:off x="6729403" y="5747937"/>
                <a:ext cx="626128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/>
                  <a:t>monitor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A68FD04-8635-2CC4-69B8-0FBA148190B0}"/>
                  </a:ext>
                </a:extLst>
              </p:cNvPr>
              <p:cNvSpPr txBox="1"/>
              <p:nvPr/>
            </p:nvSpPr>
            <p:spPr>
              <a:xfrm>
                <a:off x="6006257" y="5535334"/>
                <a:ext cx="626128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/>
                  <a:t>monitor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5580E23-7C18-D61B-3BAC-7A9355E2621B}"/>
                  </a:ext>
                </a:extLst>
              </p:cNvPr>
              <p:cNvSpPr txBox="1"/>
              <p:nvPr/>
            </p:nvSpPr>
            <p:spPr>
              <a:xfrm>
                <a:off x="7222881" y="5019218"/>
                <a:ext cx="620999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/>
                  <a:t>ungrasp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23D6CD-B4AC-2977-46C8-A975F4B1F824}"/>
                  </a:ext>
                </a:extLst>
              </p:cNvPr>
              <p:cNvSpPr txBox="1"/>
              <p:nvPr/>
            </p:nvSpPr>
            <p:spPr>
              <a:xfrm>
                <a:off x="6732599" y="5019218"/>
                <a:ext cx="442617" cy="430887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/>
                  <a:t>move</a:t>
                </a:r>
              </a:p>
              <a:p>
                <a:pPr algn="ctr"/>
                <a:r>
                  <a:rPr lang="en-GB" sz="1400"/>
                  <a:t>back</a:t>
                </a:r>
              </a:p>
            </p:txBody>
          </p: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CDF5732F-E403-F1B0-67CD-0D75BF9E990F}"/>
                  </a:ext>
                </a:extLst>
              </p:cNvPr>
              <p:cNvCxnSpPr>
                <a:stCxn id="11" idx="2"/>
                <a:endCxn id="12" idx="0"/>
              </p:cNvCxnSpPr>
              <p:nvPr/>
            </p:nvCxnSpPr>
            <p:spPr>
              <a:xfrm>
                <a:off x="5943225" y="1818012"/>
                <a:ext cx="6002" cy="428272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4B0FBC34-D8BA-1FC2-6CB7-EE944CB6B425}"/>
                  </a:ext>
                </a:extLst>
              </p:cNvPr>
              <p:cNvCxnSpPr>
                <a:cxnSpLocks/>
                <a:stCxn id="11" idx="2"/>
                <a:endCxn id="38" idx="0"/>
              </p:cNvCxnSpPr>
              <p:nvPr/>
            </p:nvCxnSpPr>
            <p:spPr>
              <a:xfrm flipH="1">
                <a:off x="5053130" y="1818012"/>
                <a:ext cx="890095" cy="428272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8CA975D6-EF82-0B0D-6976-305A429469B4}"/>
                  </a:ext>
                </a:extLst>
              </p:cNvPr>
              <p:cNvCxnSpPr>
                <a:cxnSpLocks/>
                <a:stCxn id="11" idx="2"/>
                <a:endCxn id="39" idx="0"/>
              </p:cNvCxnSpPr>
              <p:nvPr/>
            </p:nvCxnSpPr>
            <p:spPr>
              <a:xfrm>
                <a:off x="5943225" y="1818012"/>
                <a:ext cx="902085" cy="433566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D3A9883-511E-24F1-A894-3AC3221A66D9}"/>
                  </a:ext>
                </a:extLst>
              </p:cNvPr>
              <p:cNvSpPr txBox="1"/>
              <p:nvPr/>
            </p:nvSpPr>
            <p:spPr>
              <a:xfrm>
                <a:off x="4881448" y="2246284"/>
                <a:ext cx="343364" cy="276999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r>
                  <a:rPr lang="en-GB">
                    <a:solidFill>
                      <a:schemeClr val="accent5"/>
                    </a:solidFill>
                  </a:rPr>
                  <a:t>…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FB3CE0A-4E9D-FED2-64E9-DF6AFE7B19A2}"/>
                  </a:ext>
                </a:extLst>
              </p:cNvPr>
              <p:cNvSpPr txBox="1"/>
              <p:nvPr/>
            </p:nvSpPr>
            <p:spPr>
              <a:xfrm>
                <a:off x="6673628" y="2251578"/>
                <a:ext cx="343364" cy="276999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r>
                  <a:rPr lang="en-GB">
                    <a:solidFill>
                      <a:schemeClr val="accent5"/>
                    </a:solidFill>
                  </a:rPr>
                  <a:t>…</a:t>
                </a:r>
              </a:p>
            </p:txBody>
          </p: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2EE0636F-AF73-0FEA-486C-0BF903DEE742}"/>
                  </a:ext>
                </a:extLst>
              </p:cNvPr>
              <p:cNvCxnSpPr>
                <a:cxnSpLocks/>
                <a:stCxn id="14" idx="2"/>
                <a:endCxn id="42" idx="1"/>
              </p:cNvCxnSpPr>
              <p:nvPr/>
            </p:nvCxnSpPr>
            <p:spPr>
              <a:xfrm flipH="1">
                <a:off x="5098928" y="3461865"/>
                <a:ext cx="188604" cy="342755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6370012B-2C97-767E-DFCE-D7844A10018E}"/>
                  </a:ext>
                </a:extLst>
              </p:cNvPr>
              <p:cNvCxnSpPr>
                <a:cxnSpLocks/>
                <a:stCxn id="14" idx="2"/>
                <a:endCxn id="42" idx="3"/>
              </p:cNvCxnSpPr>
              <p:nvPr/>
            </p:nvCxnSpPr>
            <p:spPr>
              <a:xfrm>
                <a:off x="5287532" y="3461865"/>
                <a:ext cx="154760" cy="342755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E218883-94C8-2358-C9D4-AF39A2F0E142}"/>
                  </a:ext>
                </a:extLst>
              </p:cNvPr>
              <p:cNvSpPr txBox="1"/>
              <p:nvPr/>
            </p:nvSpPr>
            <p:spPr>
              <a:xfrm>
                <a:off x="5098928" y="3666120"/>
                <a:ext cx="343364" cy="276999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pPr algn="ctr"/>
                <a:r>
                  <a:rPr lang="en-GB">
                    <a:solidFill>
                      <a:schemeClr val="accent5"/>
                    </a:solidFill>
                  </a:rPr>
                  <a:t>…</a:t>
                </a:r>
              </a:p>
            </p:txBody>
          </p: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465D07DB-100A-FFE0-DAFB-209388645081}"/>
                  </a:ext>
                </a:extLst>
              </p:cNvPr>
              <p:cNvCxnSpPr>
                <a:cxnSpLocks/>
                <a:stCxn id="20" idx="2"/>
                <a:endCxn id="25" idx="0"/>
              </p:cNvCxnSpPr>
              <p:nvPr/>
            </p:nvCxnSpPr>
            <p:spPr>
              <a:xfrm flipH="1">
                <a:off x="4832659" y="4305276"/>
                <a:ext cx="969548" cy="713942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59FED84D-7E51-0FB2-35E8-52ACC4BE244A}"/>
                  </a:ext>
                </a:extLst>
              </p:cNvPr>
              <p:cNvCxnSpPr>
                <a:cxnSpLocks/>
                <a:stCxn id="20" idx="2"/>
                <a:endCxn id="24" idx="0"/>
              </p:cNvCxnSpPr>
              <p:nvPr/>
            </p:nvCxnSpPr>
            <p:spPr>
              <a:xfrm flipH="1">
                <a:off x="4255278" y="4305276"/>
                <a:ext cx="1546929" cy="713942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E22A30BC-C100-2B6C-30D9-3B0B26F13ADD}"/>
                  </a:ext>
                </a:extLst>
              </p:cNvPr>
              <p:cNvCxnSpPr>
                <a:cxnSpLocks/>
                <a:stCxn id="20" idx="2"/>
                <a:endCxn id="26" idx="0"/>
              </p:cNvCxnSpPr>
              <p:nvPr/>
            </p:nvCxnSpPr>
            <p:spPr>
              <a:xfrm flipH="1">
                <a:off x="5308412" y="4305276"/>
                <a:ext cx="493795" cy="713942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7F2CD1FB-2BAD-FCF4-9DEA-E2503D4DF00F}"/>
                  </a:ext>
                </a:extLst>
              </p:cNvPr>
              <p:cNvCxnSpPr>
                <a:cxnSpLocks/>
                <a:stCxn id="20" idx="2"/>
                <a:endCxn id="34" idx="0"/>
              </p:cNvCxnSpPr>
              <p:nvPr/>
            </p:nvCxnSpPr>
            <p:spPr>
              <a:xfrm>
                <a:off x="5802207" y="4305276"/>
                <a:ext cx="1151701" cy="713942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E8009140-79F8-D6BE-8671-327AE0AD254B}"/>
                  </a:ext>
                </a:extLst>
              </p:cNvPr>
              <p:cNvCxnSpPr>
                <a:cxnSpLocks/>
                <a:stCxn id="20" idx="2"/>
                <a:endCxn id="28" idx="0"/>
              </p:cNvCxnSpPr>
              <p:nvPr/>
            </p:nvCxnSpPr>
            <p:spPr>
              <a:xfrm>
                <a:off x="5802207" y="4305276"/>
                <a:ext cx="541867" cy="713942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C715E0CD-3707-6FD1-281E-F55FF4160F98}"/>
                  </a:ext>
                </a:extLst>
              </p:cNvPr>
              <p:cNvCxnSpPr>
                <a:cxnSpLocks/>
                <a:stCxn id="20" idx="2"/>
                <a:endCxn id="33" idx="0"/>
              </p:cNvCxnSpPr>
              <p:nvPr/>
            </p:nvCxnSpPr>
            <p:spPr>
              <a:xfrm>
                <a:off x="5802207" y="4305276"/>
                <a:ext cx="1731174" cy="713942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CD2FA321-6FE7-93DE-9440-1DB644B1A42B}"/>
                  </a:ext>
                </a:extLst>
              </p:cNvPr>
              <p:cNvCxnSpPr>
                <a:cxnSpLocks/>
                <a:stCxn id="20" idx="2"/>
                <a:endCxn id="27" idx="0"/>
              </p:cNvCxnSpPr>
              <p:nvPr/>
            </p:nvCxnSpPr>
            <p:spPr>
              <a:xfrm flipH="1">
                <a:off x="5763774" y="4305276"/>
                <a:ext cx="38433" cy="713942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27A76FAE-AEA4-BD36-4AF1-A6194FA6ABF9}"/>
                  </a:ext>
                </a:extLst>
              </p:cNvPr>
              <p:cNvSpPr/>
              <p:nvPr/>
            </p:nvSpPr>
            <p:spPr>
              <a:xfrm>
                <a:off x="5204516" y="3624050"/>
                <a:ext cx="168166" cy="48179"/>
              </a:xfrm>
              <a:custGeom>
                <a:avLst/>
                <a:gdLst>
                  <a:gd name="connsiteX0" fmla="*/ 0 w 168166"/>
                  <a:gd name="connsiteY0" fmla="*/ 0 h 48179"/>
                  <a:gd name="connsiteX1" fmla="*/ 78828 w 168166"/>
                  <a:gd name="connsiteY1" fmla="*/ 47297 h 48179"/>
                  <a:gd name="connsiteX2" fmla="*/ 168166 w 168166"/>
                  <a:gd name="connsiteY2" fmla="*/ 26276 h 48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166" h="48179">
                    <a:moveTo>
                      <a:pt x="0" y="0"/>
                    </a:moveTo>
                    <a:cubicBezTo>
                      <a:pt x="25400" y="21459"/>
                      <a:pt x="50800" y="42918"/>
                      <a:pt x="78828" y="47297"/>
                    </a:cubicBezTo>
                    <a:cubicBezTo>
                      <a:pt x="106856" y="51676"/>
                      <a:pt x="137511" y="38976"/>
                      <a:pt x="168166" y="26276"/>
                    </a:cubicBezTo>
                  </a:path>
                </a:pathLst>
              </a:custGeom>
              <a:noFill/>
              <a:ln w="127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91E81469-88DF-9A20-EC07-DC9E64D683FD}"/>
                  </a:ext>
                </a:extLst>
              </p:cNvPr>
              <p:cNvCxnSpPr>
                <a:cxnSpLocks/>
                <a:endCxn id="53" idx="1"/>
              </p:cNvCxnSpPr>
              <p:nvPr/>
            </p:nvCxnSpPr>
            <p:spPr>
              <a:xfrm flipH="1">
                <a:off x="5721829" y="3451415"/>
                <a:ext cx="188606" cy="350438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33753CBA-266E-CE3D-8DCA-E041A0817564}"/>
                  </a:ext>
                </a:extLst>
              </p:cNvPr>
              <p:cNvCxnSpPr>
                <a:cxnSpLocks/>
                <a:endCxn id="53" idx="3"/>
              </p:cNvCxnSpPr>
              <p:nvPr/>
            </p:nvCxnSpPr>
            <p:spPr>
              <a:xfrm>
                <a:off x="5910434" y="3451415"/>
                <a:ext cx="154759" cy="350438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5031424-E619-F601-0FBC-DBE076412FD6}"/>
                  </a:ext>
                </a:extLst>
              </p:cNvPr>
              <p:cNvSpPr txBox="1"/>
              <p:nvPr/>
            </p:nvSpPr>
            <p:spPr>
              <a:xfrm>
                <a:off x="5721829" y="3663353"/>
                <a:ext cx="343364" cy="276999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pPr algn="ctr"/>
                <a:r>
                  <a:rPr lang="en-GB">
                    <a:solidFill>
                      <a:schemeClr val="accent5"/>
                    </a:solidFill>
                  </a:rPr>
                  <a:t>…</a:t>
                </a:r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0F9AA0D3-00E8-42D6-ECB1-E940F05E7FAA}"/>
                  </a:ext>
                </a:extLst>
              </p:cNvPr>
              <p:cNvSpPr/>
              <p:nvPr/>
            </p:nvSpPr>
            <p:spPr>
              <a:xfrm>
                <a:off x="5829435" y="3613876"/>
                <a:ext cx="168166" cy="48179"/>
              </a:xfrm>
              <a:custGeom>
                <a:avLst/>
                <a:gdLst>
                  <a:gd name="connsiteX0" fmla="*/ 0 w 168166"/>
                  <a:gd name="connsiteY0" fmla="*/ 0 h 48179"/>
                  <a:gd name="connsiteX1" fmla="*/ 78828 w 168166"/>
                  <a:gd name="connsiteY1" fmla="*/ 47297 h 48179"/>
                  <a:gd name="connsiteX2" fmla="*/ 168166 w 168166"/>
                  <a:gd name="connsiteY2" fmla="*/ 26276 h 48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166" h="48179">
                    <a:moveTo>
                      <a:pt x="0" y="0"/>
                    </a:moveTo>
                    <a:cubicBezTo>
                      <a:pt x="25400" y="21459"/>
                      <a:pt x="50800" y="42918"/>
                      <a:pt x="78828" y="47297"/>
                    </a:cubicBezTo>
                    <a:cubicBezTo>
                      <a:pt x="106856" y="51676"/>
                      <a:pt x="137511" y="38976"/>
                      <a:pt x="168166" y="26276"/>
                    </a:cubicBezTo>
                  </a:path>
                </a:pathLst>
              </a:custGeom>
              <a:noFill/>
              <a:ln w="127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D1F8F32B-E148-4127-3D05-FCC7772AC05A}"/>
                  </a:ext>
                </a:extLst>
              </p:cNvPr>
              <p:cNvCxnSpPr>
                <a:cxnSpLocks/>
                <a:endCxn id="57" idx="1"/>
              </p:cNvCxnSpPr>
              <p:nvPr/>
            </p:nvCxnSpPr>
            <p:spPr>
              <a:xfrm flipH="1">
                <a:off x="6392350" y="3448831"/>
                <a:ext cx="188606" cy="350438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52FE73F2-CABF-6BBD-3A6A-63D16AA27E60}"/>
                  </a:ext>
                </a:extLst>
              </p:cNvPr>
              <p:cNvCxnSpPr>
                <a:cxnSpLocks/>
                <a:endCxn id="57" idx="3"/>
              </p:cNvCxnSpPr>
              <p:nvPr/>
            </p:nvCxnSpPr>
            <p:spPr>
              <a:xfrm>
                <a:off x="6580955" y="3448831"/>
                <a:ext cx="154759" cy="350438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48FA824-5F52-30E8-A5F4-12B8470557E4}"/>
                  </a:ext>
                </a:extLst>
              </p:cNvPr>
              <p:cNvSpPr txBox="1"/>
              <p:nvPr/>
            </p:nvSpPr>
            <p:spPr>
              <a:xfrm>
                <a:off x="6392350" y="3660769"/>
                <a:ext cx="343364" cy="276999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pPr algn="ctr"/>
                <a:r>
                  <a:rPr lang="en-GB">
                    <a:solidFill>
                      <a:schemeClr val="accent5"/>
                    </a:solidFill>
                  </a:rPr>
                  <a:t>…</a:t>
                </a:r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FD615BD4-3FE1-2103-37FC-C667233865FF}"/>
                  </a:ext>
                </a:extLst>
              </p:cNvPr>
              <p:cNvSpPr/>
              <p:nvPr/>
            </p:nvSpPr>
            <p:spPr>
              <a:xfrm>
                <a:off x="6490168" y="3619763"/>
                <a:ext cx="168166" cy="48179"/>
              </a:xfrm>
              <a:custGeom>
                <a:avLst/>
                <a:gdLst>
                  <a:gd name="connsiteX0" fmla="*/ 0 w 168166"/>
                  <a:gd name="connsiteY0" fmla="*/ 0 h 48179"/>
                  <a:gd name="connsiteX1" fmla="*/ 78828 w 168166"/>
                  <a:gd name="connsiteY1" fmla="*/ 47297 h 48179"/>
                  <a:gd name="connsiteX2" fmla="*/ 168166 w 168166"/>
                  <a:gd name="connsiteY2" fmla="*/ 26276 h 48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166" h="48179">
                    <a:moveTo>
                      <a:pt x="0" y="0"/>
                    </a:moveTo>
                    <a:cubicBezTo>
                      <a:pt x="25400" y="21459"/>
                      <a:pt x="50800" y="42918"/>
                      <a:pt x="78828" y="47297"/>
                    </a:cubicBezTo>
                    <a:cubicBezTo>
                      <a:pt x="106856" y="51676"/>
                      <a:pt x="137511" y="38976"/>
                      <a:pt x="168166" y="26276"/>
                    </a:cubicBezTo>
                  </a:path>
                </a:pathLst>
              </a:custGeom>
              <a:noFill/>
              <a:ln w="127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A50D14D9-5001-99BD-9034-35F8A4FB4B95}"/>
                  </a:ext>
                </a:extLst>
              </p:cNvPr>
              <p:cNvCxnSpPr>
                <a:cxnSpLocks/>
                <a:endCxn id="61" idx="1"/>
              </p:cNvCxnSpPr>
              <p:nvPr/>
            </p:nvCxnSpPr>
            <p:spPr>
              <a:xfrm flipH="1">
                <a:off x="7130463" y="3448831"/>
                <a:ext cx="188606" cy="350438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61CC7914-DBB5-1920-6514-8991E7E7C0EE}"/>
                  </a:ext>
                </a:extLst>
              </p:cNvPr>
              <p:cNvCxnSpPr>
                <a:cxnSpLocks/>
                <a:endCxn id="61" idx="3"/>
              </p:cNvCxnSpPr>
              <p:nvPr/>
            </p:nvCxnSpPr>
            <p:spPr>
              <a:xfrm>
                <a:off x="7319068" y="3448831"/>
                <a:ext cx="154759" cy="350438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78E20E6-0E4F-877C-8C89-A6B29109F50D}"/>
                  </a:ext>
                </a:extLst>
              </p:cNvPr>
              <p:cNvSpPr txBox="1"/>
              <p:nvPr/>
            </p:nvSpPr>
            <p:spPr>
              <a:xfrm>
                <a:off x="7130463" y="3660769"/>
                <a:ext cx="343364" cy="276999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pPr algn="ctr"/>
                <a:r>
                  <a:rPr lang="en-GB">
                    <a:solidFill>
                      <a:schemeClr val="accent5"/>
                    </a:solidFill>
                  </a:rPr>
                  <a:t>…</a:t>
                </a:r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1B995D5E-7D44-7590-ACAD-8AC7C8549544}"/>
                  </a:ext>
                </a:extLst>
              </p:cNvPr>
              <p:cNvSpPr/>
              <p:nvPr/>
            </p:nvSpPr>
            <p:spPr>
              <a:xfrm>
                <a:off x="7228282" y="3618338"/>
                <a:ext cx="168166" cy="48179"/>
              </a:xfrm>
              <a:custGeom>
                <a:avLst/>
                <a:gdLst>
                  <a:gd name="connsiteX0" fmla="*/ 0 w 168166"/>
                  <a:gd name="connsiteY0" fmla="*/ 0 h 48179"/>
                  <a:gd name="connsiteX1" fmla="*/ 78828 w 168166"/>
                  <a:gd name="connsiteY1" fmla="*/ 47297 h 48179"/>
                  <a:gd name="connsiteX2" fmla="*/ 168166 w 168166"/>
                  <a:gd name="connsiteY2" fmla="*/ 26276 h 48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166" h="48179">
                    <a:moveTo>
                      <a:pt x="0" y="0"/>
                    </a:moveTo>
                    <a:cubicBezTo>
                      <a:pt x="25400" y="21459"/>
                      <a:pt x="50800" y="42918"/>
                      <a:pt x="78828" y="47297"/>
                    </a:cubicBezTo>
                    <a:cubicBezTo>
                      <a:pt x="106856" y="51676"/>
                      <a:pt x="137511" y="38976"/>
                      <a:pt x="168166" y="26276"/>
                    </a:cubicBezTo>
                  </a:path>
                </a:pathLst>
              </a:custGeom>
              <a:noFill/>
              <a:ln w="127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C7E0067C-C5DE-1DFA-76FF-FD6AC5DD9D43}"/>
                  </a:ext>
                </a:extLst>
              </p:cNvPr>
              <p:cNvCxnSpPr>
                <a:cxnSpLocks/>
                <a:endCxn id="65" idx="1"/>
              </p:cNvCxnSpPr>
              <p:nvPr/>
            </p:nvCxnSpPr>
            <p:spPr>
              <a:xfrm flipH="1">
                <a:off x="4244587" y="4309356"/>
                <a:ext cx="188606" cy="350438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12AD1757-118B-AA08-E5A5-2027AEFFC94C}"/>
                  </a:ext>
                </a:extLst>
              </p:cNvPr>
              <p:cNvCxnSpPr>
                <a:cxnSpLocks/>
                <a:endCxn id="65" idx="3"/>
              </p:cNvCxnSpPr>
              <p:nvPr/>
            </p:nvCxnSpPr>
            <p:spPr>
              <a:xfrm>
                <a:off x="4433192" y="4309356"/>
                <a:ext cx="154759" cy="350438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FAB09C2-2B3F-0D3B-A4BF-6A7597D60B41}"/>
                  </a:ext>
                </a:extLst>
              </p:cNvPr>
              <p:cNvSpPr txBox="1"/>
              <p:nvPr/>
            </p:nvSpPr>
            <p:spPr>
              <a:xfrm>
                <a:off x="4244587" y="4521294"/>
                <a:ext cx="343364" cy="276999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pPr algn="ctr"/>
                <a:r>
                  <a:rPr lang="en-GB">
                    <a:solidFill>
                      <a:schemeClr val="accent5"/>
                    </a:solidFill>
                  </a:rPr>
                  <a:t>…</a:t>
                </a:r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A04C47F1-709C-94FF-8C49-D0BE920F3B5B}"/>
                  </a:ext>
                </a:extLst>
              </p:cNvPr>
              <p:cNvSpPr/>
              <p:nvPr/>
            </p:nvSpPr>
            <p:spPr>
              <a:xfrm>
                <a:off x="4351374" y="4452672"/>
                <a:ext cx="168166" cy="48179"/>
              </a:xfrm>
              <a:custGeom>
                <a:avLst/>
                <a:gdLst>
                  <a:gd name="connsiteX0" fmla="*/ 0 w 168166"/>
                  <a:gd name="connsiteY0" fmla="*/ 0 h 48179"/>
                  <a:gd name="connsiteX1" fmla="*/ 78828 w 168166"/>
                  <a:gd name="connsiteY1" fmla="*/ 47297 h 48179"/>
                  <a:gd name="connsiteX2" fmla="*/ 168166 w 168166"/>
                  <a:gd name="connsiteY2" fmla="*/ 26276 h 48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166" h="48179">
                    <a:moveTo>
                      <a:pt x="0" y="0"/>
                    </a:moveTo>
                    <a:cubicBezTo>
                      <a:pt x="25400" y="21459"/>
                      <a:pt x="50800" y="42918"/>
                      <a:pt x="78828" y="47297"/>
                    </a:cubicBezTo>
                    <a:cubicBezTo>
                      <a:pt x="106856" y="51676"/>
                      <a:pt x="137511" y="38976"/>
                      <a:pt x="168166" y="26276"/>
                    </a:cubicBezTo>
                  </a:path>
                </a:pathLst>
              </a:custGeom>
              <a:noFill/>
              <a:ln w="127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4C7F8E18-E41E-A4F3-4A39-1EED12B3355C}"/>
                  </a:ext>
                </a:extLst>
              </p:cNvPr>
              <p:cNvCxnSpPr>
                <a:cxnSpLocks/>
                <a:stCxn id="69" idx="0"/>
                <a:endCxn id="69" idx="1"/>
              </p:cNvCxnSpPr>
              <p:nvPr/>
            </p:nvCxnSpPr>
            <p:spPr>
              <a:xfrm flipH="1">
                <a:off x="6568332" y="4309356"/>
                <a:ext cx="171682" cy="138500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D4229418-151E-4238-B85B-7AD7F18E1187}"/>
                  </a:ext>
                </a:extLst>
              </p:cNvPr>
              <p:cNvCxnSpPr>
                <a:cxnSpLocks/>
                <a:stCxn id="69" idx="0"/>
                <a:endCxn id="69" idx="3"/>
              </p:cNvCxnSpPr>
              <p:nvPr/>
            </p:nvCxnSpPr>
            <p:spPr>
              <a:xfrm>
                <a:off x="6740014" y="4309356"/>
                <a:ext cx="171682" cy="138500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21D5043-F4E4-9E29-B645-021AAB598681}"/>
                  </a:ext>
                </a:extLst>
              </p:cNvPr>
              <p:cNvSpPr txBox="1"/>
              <p:nvPr/>
            </p:nvSpPr>
            <p:spPr>
              <a:xfrm>
                <a:off x="6568332" y="4309356"/>
                <a:ext cx="343364" cy="276999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pPr algn="ctr"/>
                <a:r>
                  <a:rPr lang="en-GB">
                    <a:solidFill>
                      <a:schemeClr val="accent5"/>
                    </a:solidFill>
                  </a:rPr>
                  <a:t>…</a:t>
                </a:r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9E65047F-000B-D629-CB21-6BB944FDB217}"/>
                  </a:ext>
                </a:extLst>
              </p:cNvPr>
              <p:cNvSpPr/>
              <p:nvPr/>
            </p:nvSpPr>
            <p:spPr>
              <a:xfrm>
                <a:off x="6638156" y="4386952"/>
                <a:ext cx="168166" cy="48179"/>
              </a:xfrm>
              <a:custGeom>
                <a:avLst/>
                <a:gdLst>
                  <a:gd name="connsiteX0" fmla="*/ 0 w 168166"/>
                  <a:gd name="connsiteY0" fmla="*/ 0 h 48179"/>
                  <a:gd name="connsiteX1" fmla="*/ 78828 w 168166"/>
                  <a:gd name="connsiteY1" fmla="*/ 47297 h 48179"/>
                  <a:gd name="connsiteX2" fmla="*/ 168166 w 168166"/>
                  <a:gd name="connsiteY2" fmla="*/ 26276 h 48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166" h="48179">
                    <a:moveTo>
                      <a:pt x="0" y="0"/>
                    </a:moveTo>
                    <a:cubicBezTo>
                      <a:pt x="25400" y="21459"/>
                      <a:pt x="50800" y="42918"/>
                      <a:pt x="78828" y="47297"/>
                    </a:cubicBezTo>
                    <a:cubicBezTo>
                      <a:pt x="106856" y="51676"/>
                      <a:pt x="137511" y="38976"/>
                      <a:pt x="168166" y="26276"/>
                    </a:cubicBezTo>
                  </a:path>
                </a:pathLst>
              </a:custGeom>
              <a:noFill/>
              <a:ln w="127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CFE9ABA1-A529-BFDA-9971-5A7BF6A63546}"/>
                  </a:ext>
                </a:extLst>
              </p:cNvPr>
              <p:cNvCxnSpPr>
                <a:cxnSpLocks/>
                <a:stCxn id="21" idx="2"/>
                <a:endCxn id="73" idx="1"/>
              </p:cNvCxnSpPr>
              <p:nvPr/>
            </p:nvCxnSpPr>
            <p:spPr>
              <a:xfrm flipH="1">
                <a:off x="7082545" y="4305276"/>
                <a:ext cx="167392" cy="327894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24FE8342-77B4-2D37-A138-B6D3CE797D56}"/>
                  </a:ext>
                </a:extLst>
              </p:cNvPr>
              <p:cNvCxnSpPr>
                <a:cxnSpLocks/>
                <a:stCxn id="21" idx="2"/>
                <a:endCxn id="73" idx="3"/>
              </p:cNvCxnSpPr>
              <p:nvPr/>
            </p:nvCxnSpPr>
            <p:spPr>
              <a:xfrm>
                <a:off x="7249937" y="4305276"/>
                <a:ext cx="175972" cy="327894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D8112F9-F644-7229-3AC2-EF2441407AFB}"/>
                  </a:ext>
                </a:extLst>
              </p:cNvPr>
              <p:cNvSpPr txBox="1"/>
              <p:nvPr/>
            </p:nvSpPr>
            <p:spPr>
              <a:xfrm>
                <a:off x="7082545" y="4494670"/>
                <a:ext cx="343364" cy="276999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pPr algn="ctr"/>
                <a:r>
                  <a:rPr lang="en-GB">
                    <a:solidFill>
                      <a:schemeClr val="accent5"/>
                    </a:solidFill>
                  </a:rPr>
                  <a:t>…</a:t>
                </a:r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1B58417C-CBAE-F128-A188-257E9F88C273}"/>
                  </a:ext>
                </a:extLst>
              </p:cNvPr>
              <p:cNvSpPr/>
              <p:nvPr/>
            </p:nvSpPr>
            <p:spPr>
              <a:xfrm>
                <a:off x="7181458" y="4457725"/>
                <a:ext cx="168166" cy="48179"/>
              </a:xfrm>
              <a:custGeom>
                <a:avLst/>
                <a:gdLst>
                  <a:gd name="connsiteX0" fmla="*/ 0 w 168166"/>
                  <a:gd name="connsiteY0" fmla="*/ 0 h 48179"/>
                  <a:gd name="connsiteX1" fmla="*/ 78828 w 168166"/>
                  <a:gd name="connsiteY1" fmla="*/ 47297 h 48179"/>
                  <a:gd name="connsiteX2" fmla="*/ 168166 w 168166"/>
                  <a:gd name="connsiteY2" fmla="*/ 26276 h 48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166" h="48179">
                    <a:moveTo>
                      <a:pt x="0" y="0"/>
                    </a:moveTo>
                    <a:cubicBezTo>
                      <a:pt x="25400" y="21459"/>
                      <a:pt x="50800" y="42918"/>
                      <a:pt x="78828" y="47297"/>
                    </a:cubicBezTo>
                    <a:cubicBezTo>
                      <a:pt x="106856" y="51676"/>
                      <a:pt x="137511" y="38976"/>
                      <a:pt x="168166" y="26276"/>
                    </a:cubicBezTo>
                  </a:path>
                </a:pathLst>
              </a:custGeom>
              <a:noFill/>
              <a:ln w="127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2AA15FA2-3536-C67A-F6D5-2BC96F2A10B9}"/>
                  </a:ext>
                </a:extLst>
              </p:cNvPr>
              <p:cNvSpPr/>
              <p:nvPr/>
            </p:nvSpPr>
            <p:spPr>
              <a:xfrm>
                <a:off x="5561266" y="2002463"/>
                <a:ext cx="750136" cy="76656"/>
              </a:xfrm>
              <a:custGeom>
                <a:avLst/>
                <a:gdLst>
                  <a:gd name="connsiteX0" fmla="*/ 0 w 750136"/>
                  <a:gd name="connsiteY0" fmla="*/ 0 h 76656"/>
                  <a:gd name="connsiteX1" fmla="*/ 383281 w 750136"/>
                  <a:gd name="connsiteY1" fmla="*/ 76656 h 76656"/>
                  <a:gd name="connsiteX2" fmla="*/ 750136 w 750136"/>
                  <a:gd name="connsiteY2" fmla="*/ 0 h 7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0136" h="76656">
                    <a:moveTo>
                      <a:pt x="0" y="0"/>
                    </a:moveTo>
                    <a:cubicBezTo>
                      <a:pt x="129129" y="38328"/>
                      <a:pt x="258258" y="76656"/>
                      <a:pt x="383281" y="76656"/>
                    </a:cubicBezTo>
                    <a:cubicBezTo>
                      <a:pt x="508304" y="76656"/>
                      <a:pt x="629220" y="38328"/>
                      <a:pt x="750136" y="0"/>
                    </a:cubicBezTo>
                  </a:path>
                </a:pathLst>
              </a:cu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FC4059C3-79A2-1638-06FF-13BD05BF2702}"/>
                  </a:ext>
                </a:extLst>
              </p:cNvPr>
              <p:cNvSpPr/>
              <p:nvPr/>
            </p:nvSpPr>
            <p:spPr>
              <a:xfrm>
                <a:off x="5160305" y="4597788"/>
                <a:ext cx="1489322" cy="240918"/>
              </a:xfrm>
              <a:custGeom>
                <a:avLst/>
                <a:gdLst>
                  <a:gd name="connsiteX0" fmla="*/ 0 w 1489322"/>
                  <a:gd name="connsiteY0" fmla="*/ 0 h 240918"/>
                  <a:gd name="connsiteX1" fmla="*/ 251870 w 1489322"/>
                  <a:gd name="connsiteY1" fmla="*/ 142361 h 240918"/>
                  <a:gd name="connsiteX2" fmla="*/ 547545 w 1489322"/>
                  <a:gd name="connsiteY2" fmla="*/ 229968 h 240918"/>
                  <a:gd name="connsiteX3" fmla="*/ 996531 w 1489322"/>
                  <a:gd name="connsiteY3" fmla="*/ 229968 h 240918"/>
                  <a:gd name="connsiteX4" fmla="*/ 1325058 w 1489322"/>
                  <a:gd name="connsiteY4" fmla="*/ 142361 h 240918"/>
                  <a:gd name="connsiteX5" fmla="*/ 1489322 w 1489322"/>
                  <a:gd name="connsiteY5" fmla="*/ 49279 h 240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9322" h="240918">
                    <a:moveTo>
                      <a:pt x="0" y="0"/>
                    </a:moveTo>
                    <a:cubicBezTo>
                      <a:pt x="80306" y="52016"/>
                      <a:pt x="160613" y="104033"/>
                      <a:pt x="251870" y="142361"/>
                    </a:cubicBezTo>
                    <a:cubicBezTo>
                      <a:pt x="343127" y="180689"/>
                      <a:pt x="423435" y="215367"/>
                      <a:pt x="547545" y="229968"/>
                    </a:cubicBezTo>
                    <a:cubicBezTo>
                      <a:pt x="671655" y="244569"/>
                      <a:pt x="866946" y="244569"/>
                      <a:pt x="996531" y="229968"/>
                    </a:cubicBezTo>
                    <a:cubicBezTo>
                      <a:pt x="1126116" y="215367"/>
                      <a:pt x="1242926" y="172476"/>
                      <a:pt x="1325058" y="142361"/>
                    </a:cubicBezTo>
                    <a:cubicBezTo>
                      <a:pt x="1407190" y="112246"/>
                      <a:pt x="1448256" y="80762"/>
                      <a:pt x="1489322" y="49279"/>
                    </a:cubicBezTo>
                  </a:path>
                </a:pathLst>
              </a:cu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CDD8D0F3-2954-4A96-EA9D-02ED53F8A880}"/>
                  </a:ext>
                </a:extLst>
              </p:cNvPr>
              <p:cNvCxnSpPr>
                <a:cxnSpLocks/>
                <a:stCxn id="12" idx="2"/>
                <a:endCxn id="10" idx="0"/>
              </p:cNvCxnSpPr>
              <p:nvPr/>
            </p:nvCxnSpPr>
            <p:spPr>
              <a:xfrm flipH="1">
                <a:off x="5943226" y="2461728"/>
                <a:ext cx="6001" cy="524298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883315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Extensions to RAE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tabLst>
                    <a:tab pos="681038" algn="l"/>
                    <a:tab pos="1368425" algn="l"/>
                    <a:tab pos="1544638" algn="l"/>
                  </a:tabLst>
                </a:pPr>
                <a:r>
                  <a:rPr lang="en-US" dirty="0"/>
                  <a:t>Concurrent subtasks:</a:t>
                </a:r>
              </a:p>
              <a:p>
                <a:pPr lvl="1">
                  <a:tabLst>
                    <a:tab pos="681038" algn="l"/>
                    <a:tab pos="1368425" algn="l"/>
                    <a:tab pos="1544638" algn="l"/>
                  </a:tabLst>
                </a:pPr>
                <a:r>
                  <a:rPr lang="en-US" dirty="0"/>
                  <a:t>Refinement stack for each one</a:t>
                </a:r>
              </a:p>
              <a:p>
                <a:pPr>
                  <a:tabLst>
                    <a:tab pos="681038" algn="l"/>
                    <a:tab pos="1368425" algn="l"/>
                    <a:tab pos="1544638" algn="l"/>
                  </a:tabLst>
                </a:pPr>
                <a:endParaRPr lang="en-US" dirty="0"/>
              </a:p>
              <a:p>
                <a:pPr>
                  <a:tabLst>
                    <a:tab pos="681038" algn="l"/>
                    <a:tab pos="1368425" algn="l"/>
                    <a:tab pos="1544638" algn="l"/>
                  </a:tabLst>
                </a:pPr>
                <a:endParaRPr lang="en-US" dirty="0"/>
              </a:p>
              <a:p>
                <a:pPr>
                  <a:tabLst>
                    <a:tab pos="681038" algn="l"/>
                    <a:tab pos="1368425" algn="l"/>
                    <a:tab pos="1544638" algn="l"/>
                  </a:tabLst>
                </a:pPr>
                <a:r>
                  <a:rPr lang="en-US" dirty="0"/>
                  <a:t>Controlling the progress of tasks:</a:t>
                </a:r>
              </a:p>
              <a:p>
                <a:pPr lvl="1">
                  <a:tabLst>
                    <a:tab pos="681038" algn="l"/>
                    <a:tab pos="1368425" algn="l"/>
                    <a:tab pos="1544638" algn="l"/>
                  </a:tabLst>
                </a:pPr>
                <a:r>
                  <a:rPr lang="en-US" dirty="0"/>
                  <a:t>E.g., suspend a task for a while</a:t>
                </a:r>
              </a:p>
              <a:p>
                <a:pPr lvl="1">
                  <a:tabLst>
                    <a:tab pos="681038" algn="l"/>
                    <a:tab pos="1368425" algn="l"/>
                    <a:tab pos="1544638" algn="l"/>
                  </a:tabLst>
                </a:pPr>
                <a:r>
                  <a:rPr lang="en-US" dirty="0"/>
                  <a:t>If there are multiple stacks, which ones get higher priority?</a:t>
                </a:r>
              </a:p>
              <a:p>
                <a:pPr lvl="2">
                  <a:tabLst>
                    <a:tab pos="681038" algn="l"/>
                    <a:tab pos="1368425" algn="l"/>
                    <a:tab pos="1544638" algn="l"/>
                  </a:tabLst>
                </a:pPr>
                <a:r>
                  <a:rPr lang="en-US" dirty="0"/>
                  <a:t>Application-specific heuristics</a:t>
                </a:r>
              </a:p>
              <a:p>
                <a:pPr>
                  <a:tabLst>
                    <a:tab pos="681038" algn="l"/>
                    <a:tab pos="1368425" algn="l"/>
                    <a:tab pos="1544638" algn="l"/>
                  </a:tabLst>
                </a:pPr>
                <a:endParaRPr lang="en-US" dirty="0"/>
              </a:p>
              <a:p>
                <a:pPr>
                  <a:tabLst>
                    <a:tab pos="681038" algn="l"/>
                    <a:tab pos="1368425" algn="l"/>
                    <a:tab pos="1544638" algn="l"/>
                  </a:tabLst>
                </a:pPr>
                <a:r>
                  <a:rPr lang="en-US" dirty="0"/>
                  <a:t>For a task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l-GR" dirty="0"/>
                  <a:t>, </a:t>
                </a:r>
                <a:r>
                  <a:rPr lang="en-US" dirty="0"/>
                  <a:t>which candidate to try first?</a:t>
                </a:r>
              </a:p>
              <a:p>
                <a:pPr lvl="1">
                  <a:tabLst>
                    <a:tab pos="681038" algn="l"/>
                    <a:tab pos="1368425" algn="l"/>
                    <a:tab pos="1544638" algn="l"/>
                  </a:tabLst>
                </a:pPr>
                <a:r>
                  <a:rPr lang="en-US" dirty="0">
                    <a:solidFill>
                      <a:schemeClr val="accent1"/>
                    </a:solidFill>
                  </a:rPr>
                  <a:t>Refinement planning</a:t>
                </a:r>
              </a:p>
              <a:p>
                <a:pPr>
                  <a:tabLst>
                    <a:tab pos="681038" algn="l"/>
                    <a:tab pos="1368425" algn="l"/>
                    <a:tab pos="1544638" algn="l"/>
                  </a:tabLst>
                </a:pPr>
                <a:endParaRPr lang="en-US" dirty="0"/>
              </a:p>
              <a:p>
                <a:pPr>
                  <a:tabLst>
                    <a:tab pos="681038" algn="l"/>
                    <a:tab pos="1368425" algn="l"/>
                    <a:tab pos="1544638" algn="l"/>
                  </a:tabLst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 t="-2985" b="-29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AF7CF-62C6-E54E-9E63-569C7D442F5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A35D9D-31FB-7A26-3776-47D2E63FD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5A4E72-E34A-0840-B49A-CC41F38785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30</a:t>
            </a:fld>
            <a:endParaRPr lang="en-GB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E46AFF6-DE7D-154A-972A-9109E8511894}"/>
              </a:ext>
            </a:extLst>
          </p:cNvPr>
          <p:cNvSpPr txBox="1">
            <a:spLocks/>
          </p:cNvSpPr>
          <p:nvPr/>
        </p:nvSpPr>
        <p:spPr bwMode="auto">
          <a:xfrm>
            <a:off x="9037293" y="1665066"/>
            <a:ext cx="2794382" cy="108153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6350" indent="0">
              <a:spcBef>
                <a:spcPts val="0"/>
              </a:spcBef>
              <a:buNone/>
              <a:tabLst>
                <a:tab pos="4573588" algn="l"/>
                <a:tab pos="4859338" algn="l"/>
              </a:tabLst>
            </a:pPr>
            <a:r>
              <a:rPr lang="en-US" sz="1600" dirty="0">
                <a:solidFill>
                  <a:schemeClr val="bg1"/>
                </a:solidFill>
              </a:rPr>
              <a:t>body of a method</a:t>
            </a:r>
          </a:p>
          <a:p>
            <a:pPr marL="225425" indent="0">
              <a:spcBef>
                <a:spcPts val="0"/>
              </a:spcBef>
              <a:buNone/>
              <a:tabLst>
                <a:tab pos="4573588" algn="l"/>
                <a:tab pos="4859338" algn="l"/>
              </a:tabLst>
            </a:pPr>
            <a:r>
              <a:rPr lang="en-US" sz="1600" dirty="0">
                <a:solidFill>
                  <a:schemeClr val="bg1"/>
                </a:solidFill>
              </a:rPr>
              <a:t>...</a:t>
            </a:r>
            <a:endParaRPr lang="en-US" sz="1600" i="1" dirty="0">
              <a:solidFill>
                <a:schemeClr val="accent4"/>
              </a:solidFill>
            </a:endParaRPr>
          </a:p>
          <a:p>
            <a:pPr marL="225425" indent="0">
              <a:spcBef>
                <a:spcPts val="0"/>
              </a:spcBef>
              <a:buNone/>
              <a:tabLst>
                <a:tab pos="4573588" algn="l"/>
                <a:tab pos="4859338" algn="l"/>
              </a:tabLst>
            </a:pPr>
            <a:r>
              <a:rPr lang="en-US" sz="1600" dirty="0">
                <a:solidFill>
                  <a:schemeClr val="bg1"/>
                </a:solidFill>
              </a:rPr>
              <a:t>{concurrent: 𝜏</a:t>
            </a:r>
            <a:r>
              <a:rPr lang="en-US" sz="1600" baseline="-25000" dirty="0">
                <a:solidFill>
                  <a:schemeClr val="bg1"/>
                </a:solidFill>
              </a:rPr>
              <a:t>1</a:t>
            </a:r>
            <a:r>
              <a:rPr lang="en-US" sz="1600" dirty="0">
                <a:solidFill>
                  <a:schemeClr val="bg1"/>
                </a:solidFill>
              </a:rPr>
              <a:t>, 𝜏</a:t>
            </a:r>
            <a:r>
              <a:rPr lang="en-US" sz="1600" baseline="-25000" dirty="0">
                <a:solidFill>
                  <a:schemeClr val="bg1"/>
                </a:solidFill>
              </a:rPr>
              <a:t>2</a:t>
            </a:r>
            <a:r>
              <a:rPr lang="en-US" sz="1600" dirty="0">
                <a:solidFill>
                  <a:schemeClr val="bg1"/>
                </a:solidFill>
              </a:rPr>
              <a:t>, ..., 𝜏</a:t>
            </a:r>
            <a:r>
              <a:rPr lang="en-US" sz="1600" i="1" baseline="-25000" dirty="0">
                <a:solidFill>
                  <a:schemeClr val="bg1"/>
                </a:solidFill>
              </a:rPr>
              <a:t>n</a:t>
            </a:r>
            <a:r>
              <a:rPr lang="en-US" sz="1600" dirty="0">
                <a:solidFill>
                  <a:schemeClr val="bg1"/>
                </a:solidFill>
              </a:rPr>
              <a:t>}</a:t>
            </a:r>
            <a:endParaRPr lang="en-US" sz="1600" i="1" dirty="0">
              <a:solidFill>
                <a:schemeClr val="bg1"/>
              </a:solidFill>
            </a:endParaRPr>
          </a:p>
          <a:p>
            <a:pPr marL="225425" indent="0">
              <a:spcBef>
                <a:spcPts val="0"/>
              </a:spcBef>
              <a:buNone/>
              <a:tabLst>
                <a:tab pos="4573588" algn="l"/>
                <a:tab pos="4859338" algn="l"/>
              </a:tabLst>
            </a:pPr>
            <a:r>
              <a:rPr lang="en-US" sz="1600" dirty="0">
                <a:solidFill>
                  <a:schemeClr val="bg1"/>
                </a:solidFill>
              </a:rPr>
              <a:t>...</a:t>
            </a:r>
            <a:endParaRPr lang="en-US" sz="1600" baseline="-25000" dirty="0">
              <a:solidFill>
                <a:schemeClr val="bg1"/>
              </a:solidFill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3060E69-ADE4-CD42-8E89-4C419EFB1A6B}"/>
              </a:ext>
            </a:extLst>
          </p:cNvPr>
          <p:cNvSpPr txBox="1">
            <a:spLocks/>
          </p:cNvSpPr>
          <p:nvPr/>
        </p:nvSpPr>
        <p:spPr bwMode="auto">
          <a:xfrm>
            <a:off x="8729509" y="3142056"/>
            <a:ext cx="3102166" cy="34647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6350" indent="0">
              <a:spcBef>
                <a:spcPts val="0"/>
              </a:spcBef>
              <a:buNone/>
              <a:tabLst>
                <a:tab pos="4573588" algn="l"/>
                <a:tab pos="4859338" algn="l"/>
              </a:tabLst>
            </a:pPr>
            <a:r>
              <a:rPr lang="en-US" sz="1600" i="1" dirty="0">
                <a:solidFill>
                  <a:schemeClr val="bg1"/>
                </a:solidFill>
              </a:rPr>
              <a:t>Agenda</a:t>
            </a:r>
            <a:r>
              <a:rPr lang="en-US" sz="1600" dirty="0">
                <a:solidFill>
                  <a:schemeClr val="bg1"/>
                </a:solidFill>
              </a:rPr>
              <a:t> = {</a:t>
            </a:r>
            <a:r>
              <a:rPr lang="en-US" sz="1600" i="1" dirty="0">
                <a:solidFill>
                  <a:schemeClr val="bg1"/>
                </a:solidFill>
              </a:rPr>
              <a:t>stack</a:t>
            </a:r>
            <a:r>
              <a:rPr lang="en-US" sz="1600" baseline="-25000" dirty="0">
                <a:solidFill>
                  <a:schemeClr val="bg1"/>
                </a:solidFill>
              </a:rPr>
              <a:t>1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i="1" dirty="0">
                <a:solidFill>
                  <a:schemeClr val="bg1"/>
                </a:solidFill>
              </a:rPr>
              <a:t>stack</a:t>
            </a:r>
            <a:r>
              <a:rPr lang="en-US" sz="1600" baseline="-25000" dirty="0">
                <a:solidFill>
                  <a:schemeClr val="bg1"/>
                </a:solidFill>
              </a:rPr>
              <a:t>2</a:t>
            </a:r>
            <a:r>
              <a:rPr lang="en-US" sz="1600" dirty="0">
                <a:solidFill>
                  <a:schemeClr val="bg1"/>
                </a:solidFill>
              </a:rPr>
              <a:t>, ..., </a:t>
            </a:r>
            <a:r>
              <a:rPr lang="en-US" sz="1600" i="1" dirty="0" err="1">
                <a:solidFill>
                  <a:schemeClr val="bg1"/>
                </a:solidFill>
              </a:rPr>
              <a:t>stack</a:t>
            </a:r>
            <a:r>
              <a:rPr lang="en-US" sz="1600" i="1" baseline="-25000" dirty="0" err="1">
                <a:solidFill>
                  <a:schemeClr val="bg1"/>
                </a:solidFill>
              </a:rPr>
              <a:t>n</a:t>
            </a:r>
            <a:r>
              <a:rPr lang="en-US" sz="1600" dirty="0">
                <a:solidFill>
                  <a:schemeClr val="bg1"/>
                </a:solidFill>
              </a:rPr>
              <a:t>}</a:t>
            </a:r>
            <a:endParaRPr lang="en-US" sz="1600" baseline="-25000" dirty="0">
              <a:solidFill>
                <a:schemeClr val="bg1"/>
              </a:solidFill>
            </a:endParaRP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77DB59D1-4F00-4D4E-8481-74B9729E61F8}"/>
              </a:ext>
            </a:extLst>
          </p:cNvPr>
          <p:cNvSpPr txBox="1">
            <a:spLocks/>
          </p:cNvSpPr>
          <p:nvPr/>
        </p:nvSpPr>
        <p:spPr bwMode="auto">
          <a:xfrm>
            <a:off x="8933757" y="4875906"/>
            <a:ext cx="2897918" cy="34647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6350" indent="0">
              <a:spcBef>
                <a:spcPts val="0"/>
              </a:spcBef>
              <a:buNone/>
              <a:tabLst>
                <a:tab pos="4573588" algn="l"/>
                <a:tab pos="4859338" algn="l"/>
              </a:tabLst>
            </a:pPr>
            <a:r>
              <a:rPr lang="en-US" sz="1600" i="1" dirty="0">
                <a:solidFill>
                  <a:schemeClr val="bg1"/>
                </a:solidFill>
                <a:cs typeface="Courier New" panose="02070309020205020404" pitchFamily="49" charset="0"/>
              </a:rPr>
              <a:t>Candidates</a:t>
            </a:r>
            <a:r>
              <a:rPr lang="en-US" sz="1600" dirty="0">
                <a:solidFill>
                  <a:schemeClr val="bg1"/>
                </a:solidFill>
                <a:cs typeface="Courier New" panose="02070309020205020404" pitchFamily="49" charset="0"/>
              </a:rPr>
              <a:t> ← Instances(ℳ, </a:t>
            </a:r>
            <a:r>
              <a:rPr lang="en-US" sz="1600" dirty="0">
                <a:solidFill>
                  <a:schemeClr val="bg1"/>
                </a:solidFill>
              </a:rPr>
              <a:t>𝜏</a:t>
            </a:r>
            <a:r>
              <a:rPr lang="en-US" sz="1600" b="1" dirty="0">
                <a:solidFill>
                  <a:schemeClr val="bg1"/>
                </a:solidFill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bg1"/>
                </a:solidFill>
                <a:cs typeface="Courier New" panose="02070309020205020404" pitchFamily="49" charset="0"/>
              </a:rPr>
              <a:t>𝜉)</a:t>
            </a:r>
            <a:endParaRPr lang="en-US" sz="1600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4536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3.2 Refinement Acting Engine (</a:t>
            </a:r>
            <a:r>
              <a:rPr lang="en-US" dirty="0">
                <a:cs typeface="Calibri"/>
              </a:rPr>
              <a:t>RAE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Purely reactive: select a method and apply it</a:t>
            </a:r>
          </a:p>
          <a:p>
            <a:pPr lvl="1"/>
            <a:r>
              <a:rPr lang="en-US" dirty="0">
                <a:ea typeface="ＭＳ Ｐゴシック" charset="0"/>
                <a:cs typeface="Calibri"/>
              </a:rPr>
              <a:t>RAE</a:t>
            </a:r>
            <a:r>
              <a:rPr lang="en-US" dirty="0">
                <a:ea typeface="ＭＳ Ｐゴシック" charset="0"/>
                <a:cs typeface="ＭＳ Ｐゴシック" charset="0"/>
              </a:rPr>
              <a:t>: input stream, </a:t>
            </a:r>
            <a:r>
              <a:rPr lang="en-US" i="1" dirty="0">
                <a:ea typeface="ＭＳ Ｐゴシック" charset="0"/>
                <a:cs typeface="ＭＳ Ｐゴシック" charset="0"/>
              </a:rPr>
              <a:t>Candidates</a:t>
            </a:r>
            <a:r>
              <a:rPr lang="en-US" dirty="0">
                <a:ea typeface="ＭＳ Ｐゴシック" charset="0"/>
                <a:cs typeface="ＭＳ Ｐゴシック" charset="0"/>
              </a:rPr>
              <a:t>, </a:t>
            </a:r>
            <a:r>
              <a:rPr lang="en-US" dirty="0">
                <a:ea typeface="ＭＳ Ｐゴシック" charset="0"/>
                <a:cs typeface="Calibri"/>
              </a:rPr>
              <a:t>Instances</a:t>
            </a:r>
            <a:r>
              <a:rPr lang="en-US" dirty="0">
                <a:ea typeface="ＭＳ Ｐゴシック" charset="0"/>
                <a:cs typeface="ＭＳ Ｐゴシック" charset="0"/>
              </a:rPr>
              <a:t>, </a:t>
            </a:r>
            <a:r>
              <a:rPr lang="en-US" i="1" dirty="0">
                <a:ea typeface="ＭＳ Ｐゴシック" charset="0"/>
                <a:cs typeface="ＭＳ Ｐゴシック" charset="0"/>
              </a:rPr>
              <a:t>Agenda</a:t>
            </a:r>
            <a:r>
              <a:rPr lang="en-US" dirty="0">
                <a:ea typeface="ＭＳ Ｐゴシック" charset="0"/>
                <a:cs typeface="ＭＳ Ｐゴシック" charset="0"/>
              </a:rPr>
              <a:t>, refinement stacks</a:t>
            </a:r>
          </a:p>
          <a:p>
            <a:pPr lvl="1"/>
            <a:r>
              <a:rPr lang="en-US" dirty="0">
                <a:ea typeface="ＭＳ Ｐゴシック" charset="0"/>
                <a:cs typeface="Calibri"/>
              </a:rPr>
              <a:t>Progress</a:t>
            </a:r>
            <a:r>
              <a:rPr lang="en-US" dirty="0">
                <a:ea typeface="ＭＳ Ｐゴシック" charset="0"/>
                <a:cs typeface="Times New Roman"/>
              </a:rPr>
              <a:t>: command status, </a:t>
            </a:r>
            <a:r>
              <a:rPr lang="en-US" dirty="0" err="1">
                <a:ea typeface="ＭＳ Ｐゴシック" charset="0"/>
                <a:cs typeface="Calibri"/>
              </a:rPr>
              <a:t>nextstep</a:t>
            </a:r>
            <a:r>
              <a:rPr lang="en-US" dirty="0">
                <a:ea typeface="ＭＳ Ｐゴシック" charset="0"/>
                <a:cs typeface="Times New Roman"/>
              </a:rPr>
              <a:t>, type of step</a:t>
            </a:r>
          </a:p>
          <a:p>
            <a:pPr lvl="1"/>
            <a:r>
              <a:rPr lang="en-US" dirty="0">
                <a:ea typeface="ＭＳ Ｐゴシック" charset="0"/>
                <a:cs typeface="Calibri"/>
              </a:rPr>
              <a:t>Retry: </a:t>
            </a:r>
            <a:r>
              <a:rPr lang="en-US" i="1" dirty="0">
                <a:ea typeface="ＭＳ Ｐゴシック" charset="0"/>
                <a:cs typeface="Calibri"/>
              </a:rPr>
              <a:t>Candidates</a:t>
            </a:r>
            <a:r>
              <a:rPr lang="en-US" i="1" baseline="-25000" dirty="0">
                <a:ea typeface="ＭＳ Ｐゴシック" charset="0"/>
                <a:cs typeface="Calibri"/>
              </a:rPr>
              <a:t> </a:t>
            </a:r>
            <a:r>
              <a:rPr lang="en-US" dirty="0">
                <a:ea typeface="ＭＳ Ｐゴシック" charset="0"/>
                <a:cs typeface="Calibri"/>
              </a:rPr>
              <a:t>\</a:t>
            </a:r>
            <a:r>
              <a:rPr lang="en-US" baseline="-25000" dirty="0">
                <a:ea typeface="ＭＳ Ｐゴシック" charset="0"/>
                <a:cs typeface="Calibri"/>
              </a:rPr>
              <a:t> </a:t>
            </a:r>
            <a:r>
              <a:rPr lang="en-US" i="1" dirty="0">
                <a:ea typeface="ＭＳ Ｐゴシック" charset="0"/>
                <a:cs typeface="Calibri"/>
              </a:rPr>
              <a:t>tried, Agenda</a:t>
            </a:r>
            <a:r>
              <a:rPr lang="en-US" i="1" baseline="-25000" dirty="0">
                <a:ea typeface="ＭＳ Ｐゴシック" charset="0"/>
                <a:cs typeface="Calibri"/>
              </a:rPr>
              <a:t> </a:t>
            </a:r>
            <a:r>
              <a:rPr lang="en-US" dirty="0">
                <a:ea typeface="ＭＳ Ｐゴシック" charset="0"/>
                <a:cs typeface="Calibri"/>
              </a:rPr>
              <a:t>\</a:t>
            </a:r>
            <a:r>
              <a:rPr lang="en-US" baseline="-25000" dirty="0">
                <a:ea typeface="ＭＳ Ｐゴシック" charset="0"/>
                <a:cs typeface="Calibri"/>
              </a:rPr>
              <a:t> </a:t>
            </a:r>
            <a:r>
              <a:rPr lang="en-US" i="1" dirty="0">
                <a:ea typeface="ＭＳ Ｐゴシック" charset="0"/>
                <a:cs typeface="Calibri"/>
              </a:rPr>
              <a:t>stack</a:t>
            </a:r>
            <a:endParaRPr lang="en-US" dirty="0"/>
          </a:p>
          <a:p>
            <a:pPr lvl="1"/>
            <a:r>
              <a:rPr lang="en-US" dirty="0">
                <a:ea typeface="ＭＳ Ｐゴシック" charset="0"/>
                <a:cs typeface="ＭＳ Ｐゴシック" charset="0"/>
              </a:rPr>
              <a:t>Refinement trees</a:t>
            </a:r>
            <a:endParaRPr lang="en-US" dirty="0"/>
          </a:p>
          <a:p>
            <a:pPr lvl="1"/>
            <a:r>
              <a:rPr lang="en-US" dirty="0"/>
              <a:t>Concurrent tasks: for each, a refinement stack</a:t>
            </a:r>
          </a:p>
          <a:p>
            <a:pPr lvl="1"/>
            <a:r>
              <a:rPr lang="en-US" dirty="0">
                <a:ea typeface="ＭＳ Ｐゴシック" charset="0"/>
                <a:cs typeface="ＭＳ Ｐゴシック" charset="0"/>
              </a:rPr>
              <a:t>Goal: </a:t>
            </a:r>
            <a:r>
              <a:rPr lang="en-US" dirty="0">
                <a:ea typeface="ＭＳ Ｐゴシック" charset="0"/>
                <a:cs typeface="Calibri"/>
              </a:rPr>
              <a:t>achieve</a:t>
            </a:r>
            <a:r>
              <a:rPr lang="en-US" dirty="0">
                <a:ea typeface="ＭＳ Ｐゴシック" charset="0"/>
                <a:cs typeface="Times New Roman"/>
              </a:rPr>
              <a:t>(condition), uses monitoring</a:t>
            </a:r>
          </a:p>
          <a:p>
            <a:pPr lvl="1"/>
            <a:r>
              <a:rPr lang="en-US" dirty="0">
                <a:ea typeface="ＭＳ Ｐゴシック" charset="0"/>
                <a:cs typeface="Times New Roman"/>
              </a:rPr>
              <a:t>Controlling progress, heuristics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CEFB7E-D818-CE40-8D8C-C489543C09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3CBBB7-9855-F396-3996-3EB1AC51AE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06EB3-350A-124C-9906-A7C235D94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9264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69D0-F897-184E-BD2D-28DF1B1D6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2B57A-800D-3843-BB0A-D5DB49A38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GB" dirty="0"/>
              <a:t>3.1  </a:t>
            </a:r>
            <a:r>
              <a:rPr lang="en-GB" i="1" dirty="0"/>
              <a:t>Representation</a:t>
            </a:r>
          </a:p>
          <a:p>
            <a:pPr lvl="1"/>
            <a:r>
              <a:rPr lang="en-GB" dirty="0"/>
              <a:t>State variables, commands, refinement methods</a:t>
            </a:r>
          </a:p>
          <a:p>
            <a:pPr lvl="1"/>
            <a:r>
              <a:rPr lang="en-GB" dirty="0"/>
              <a:t>Example</a:t>
            </a:r>
          </a:p>
          <a:p>
            <a:pPr marL="0" indent="0">
              <a:buNone/>
            </a:pPr>
            <a:r>
              <a:rPr lang="en-GB" dirty="0"/>
              <a:t>3.2  </a:t>
            </a:r>
            <a:r>
              <a:rPr lang="en-GB" i="1" dirty="0"/>
              <a:t>Acting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RAE (Refinement Acting Engine)</a:t>
            </a:r>
          </a:p>
          <a:p>
            <a:pPr lvl="1"/>
            <a:r>
              <a:rPr lang="en-GB" dirty="0"/>
              <a:t>Example</a:t>
            </a:r>
          </a:p>
          <a:p>
            <a:pPr lvl="1"/>
            <a:r>
              <a:rPr lang="en-GB" dirty="0"/>
              <a:t>Extensions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3.3  </a:t>
            </a:r>
            <a:r>
              <a:rPr lang="en-GB" b="1" i="1" dirty="0">
                <a:solidFill>
                  <a:schemeClr val="accent1"/>
                </a:solidFill>
              </a:rPr>
              <a:t>Planning</a:t>
            </a:r>
            <a:r>
              <a:rPr lang="en-GB" dirty="0">
                <a:solidFill>
                  <a:schemeClr val="accent1"/>
                </a:solidFill>
              </a:rPr>
              <a:t> 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Motivation and basic ideas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Deterministic action models</a:t>
            </a:r>
          </a:p>
          <a:p>
            <a:pPr lvl="1"/>
            <a:r>
              <a:rPr lang="en-GB" dirty="0" err="1">
                <a:solidFill>
                  <a:schemeClr val="accent1"/>
                </a:solidFill>
              </a:rPr>
              <a:t>SeRPE</a:t>
            </a:r>
            <a:r>
              <a:rPr lang="en-GB" dirty="0">
                <a:solidFill>
                  <a:schemeClr val="accent1"/>
                </a:solidFill>
              </a:rPr>
              <a:t> (Sequential Refinement Planning Engine)</a:t>
            </a:r>
          </a:p>
          <a:p>
            <a:pPr marL="0" indent="0">
              <a:buNone/>
            </a:pPr>
            <a:r>
              <a:rPr lang="en-GB" dirty="0"/>
              <a:t>3.4  </a:t>
            </a:r>
            <a:r>
              <a:rPr lang="en-GB" i="1" dirty="0"/>
              <a:t>Using Planning in Acting</a:t>
            </a:r>
          </a:p>
          <a:p>
            <a:pPr lvl="1"/>
            <a:r>
              <a:rPr lang="en-GB" dirty="0"/>
              <a:t>Techniques</a:t>
            </a:r>
          </a:p>
          <a:p>
            <a:pPr lvl="1"/>
            <a:r>
              <a:rPr lang="en-GB" dirty="0"/>
              <a:t>Caveats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E396F-EE1C-494F-9B90-55ADA45B47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5DCF3A-8FB8-9CB5-B26C-3F749A89D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AB8CE-2FF2-1046-9841-5B03FA34A9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6553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/>
                  <a:t>When dealing with an event or task, </a:t>
                </a:r>
                <a:r>
                  <a:rPr lang="en-GB">
                    <a:cs typeface="Calibri"/>
                  </a:rPr>
                  <a:t>RAE </a:t>
                </a:r>
                <a:r>
                  <a:rPr lang="en-GB"/>
                  <a:t>may need to make either/or choices</a:t>
                </a:r>
              </a:p>
              <a:p>
                <a:pPr lvl="1"/>
                <a:r>
                  <a:rPr lang="en-GB" i="1"/>
                  <a:t>Agenda</a:t>
                </a:r>
                <a:r>
                  <a:rPr lang="en-GB"/>
                  <a:t>: tasks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 …,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/>
              </a:p>
              <a:p>
                <a:pPr lvl="2"/>
                <a:r>
                  <a:rPr lang="en-GB"/>
                  <a:t>Several tasks/events, how to prioritise?</a:t>
                </a:r>
              </a:p>
              <a:p>
                <a:pPr lvl="1"/>
                <a:r>
                  <a:rPr lang="en-GB"/>
                  <a:t>Candidates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 …</m:t>
                    </m:r>
                  </m:oMath>
                </a14:m>
                <a:endParaRPr lang="en-GB"/>
              </a:p>
              <a:p>
                <a:pPr lvl="2"/>
                <a:r>
                  <a:rPr lang="en-GB"/>
                  <a:t>Several candidate methods or commands, which one to try first?</a:t>
                </a:r>
              </a:p>
              <a:p>
                <a:r>
                  <a:rPr lang="en-GB">
                    <a:cs typeface="Calibri"/>
                  </a:rPr>
                  <a:t>RAE </a:t>
                </a:r>
                <a:r>
                  <a:rPr lang="en-GB"/>
                  <a:t>immediately executes commands</a:t>
                </a:r>
              </a:p>
              <a:p>
                <a:pPr lvl="1"/>
                <a:r>
                  <a:rPr lang="en-GB"/>
                  <a:t>Bad choices may be </a:t>
                </a:r>
                <a:r>
                  <a:rPr lang="en-GB">
                    <a:solidFill>
                      <a:srgbClr val="FFC000"/>
                    </a:solidFill>
                  </a:rPr>
                  <a:t>costly</a:t>
                </a:r>
                <a:r>
                  <a:rPr lang="en-GB"/>
                  <a:t> </a:t>
                </a:r>
                <a:br>
                  <a:rPr lang="en-GB"/>
                </a:br>
                <a:r>
                  <a:rPr lang="en-GB"/>
                  <a:t>or </a:t>
                </a:r>
                <a:r>
                  <a:rPr lang="en-GB">
                    <a:solidFill>
                      <a:srgbClr val="FFC000"/>
                    </a:solidFill>
                  </a:rPr>
                  <a:t>irreversible</a:t>
                </a:r>
                <a:br>
                  <a:rPr lang="en-GB"/>
                </a:br>
                <a:endParaRPr lang="en-GB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627C85-9EC6-9B4F-B36E-2B06B6F8626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Refinement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A523B9-AD33-BCA4-065A-274A84E97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1BD85-7BF1-A34F-AF71-CEE637E093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1399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Refinement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Basic idea: </a:t>
            </a:r>
          </a:p>
          <a:p>
            <a:pPr lvl="1"/>
            <a:r>
              <a:rPr lang="en-GB" dirty="0"/>
              <a:t>Go step by step through </a:t>
            </a:r>
            <a:r>
              <a:rPr lang="en-GB" dirty="0">
                <a:latin typeface="Calibri"/>
                <a:cs typeface="Calibri"/>
              </a:rPr>
              <a:t>RAE</a:t>
            </a:r>
            <a:r>
              <a:rPr lang="en-GB" dirty="0"/>
              <a:t>, but do not send commands to execution platform</a:t>
            </a:r>
          </a:p>
          <a:p>
            <a:pPr lvl="1"/>
            <a:r>
              <a:rPr lang="en-GB" dirty="0"/>
              <a:t>For each command, use a descriptive action model to predict the next state</a:t>
            </a:r>
          </a:p>
          <a:p>
            <a:pPr lvl="2"/>
            <a:r>
              <a:rPr lang="en-GB" dirty="0"/>
              <a:t>Tells </a:t>
            </a:r>
            <a:r>
              <a:rPr lang="en-GB" i="1" dirty="0"/>
              <a:t>what</a:t>
            </a:r>
            <a:r>
              <a:rPr lang="en-GB" dirty="0"/>
              <a:t>, not </a:t>
            </a:r>
            <a:r>
              <a:rPr lang="en-GB" i="1" dirty="0"/>
              <a:t>how</a:t>
            </a:r>
          </a:p>
          <a:p>
            <a:pPr lvl="1"/>
            <a:r>
              <a:rPr lang="en-GB" dirty="0"/>
              <a:t>Whenever we need to choose a method</a:t>
            </a:r>
          </a:p>
          <a:p>
            <a:pPr lvl="2"/>
            <a:r>
              <a:rPr lang="en-GB" dirty="0"/>
              <a:t>Try various possible choices, explore consequences, choose best</a:t>
            </a:r>
          </a:p>
          <a:p>
            <a:r>
              <a:rPr lang="en-GB" dirty="0"/>
              <a:t>Generalisation of Hierarchical Task Network (HTN) planning</a:t>
            </a:r>
          </a:p>
          <a:p>
            <a:pPr lvl="1"/>
            <a:r>
              <a:rPr lang="en-GB" dirty="0"/>
              <a:t>HTN planning: body of a method is a list of tasks</a:t>
            </a:r>
          </a:p>
          <a:p>
            <a:pPr lvl="1"/>
            <a:r>
              <a:rPr lang="en-GB" dirty="0"/>
              <a:t>Here: body of method is the same program </a:t>
            </a:r>
            <a:r>
              <a:rPr lang="en-GB" dirty="0">
                <a:latin typeface="Calibri"/>
                <a:cs typeface="Calibri"/>
              </a:rPr>
              <a:t>RAE</a:t>
            </a:r>
            <a:r>
              <a:rPr lang="en-GB" dirty="0"/>
              <a:t> uses</a:t>
            </a:r>
          </a:p>
          <a:p>
            <a:pPr lvl="1"/>
            <a:r>
              <a:rPr lang="en-GB" dirty="0">
                <a:cs typeface="Calibri"/>
              </a:rPr>
              <a:t>Use it to </a:t>
            </a:r>
            <a:r>
              <a:rPr lang="en-GB" i="1" dirty="0"/>
              <a:t>generate</a:t>
            </a:r>
            <a:r>
              <a:rPr lang="en-GB" dirty="0"/>
              <a:t> a list of tasks</a:t>
            </a:r>
          </a:p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0EDE12-3FA8-D841-B6EB-564AFF6BD95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FA6433-BAEC-052E-D141-6068220E5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E49E5-2B4B-FE4A-A6DC-827C9E50F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069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Refinement Planning: 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9625" y="1665066"/>
            <a:ext cx="5433959" cy="4240848"/>
          </a:xfrm>
        </p:spPr>
        <p:txBody>
          <a:bodyPr>
            <a:normAutofit/>
          </a:bodyPr>
          <a:lstStyle/>
          <a:p>
            <a:r>
              <a:rPr lang="en-US" dirty="0"/>
              <a:t>Suppose we learn in advance that the sensor is not available</a:t>
            </a:r>
          </a:p>
          <a:p>
            <a:pPr lvl="1"/>
            <a:r>
              <a:rPr lang="en-US" dirty="0"/>
              <a:t>Planner infers that </a:t>
            </a:r>
            <a:r>
              <a:rPr lang="en-US" i="1" dirty="0">
                <a:cs typeface="Calibri"/>
              </a:rPr>
              <a:t>m-search(r1,c2)</a:t>
            </a:r>
            <a:r>
              <a:rPr lang="en-US" dirty="0">
                <a:cs typeface="Times New Roman"/>
              </a:rPr>
              <a:t> will fail</a:t>
            </a:r>
          </a:p>
          <a:p>
            <a:pPr lvl="1"/>
            <a:r>
              <a:rPr lang="en-US" dirty="0">
                <a:cs typeface="Times New Roman"/>
              </a:rPr>
              <a:t>If another method is available, use it</a:t>
            </a:r>
          </a:p>
          <a:p>
            <a:pPr lvl="1"/>
            <a:r>
              <a:rPr lang="en-US" dirty="0">
                <a:cs typeface="Times New Roman"/>
              </a:rPr>
              <a:t>Otherwise, planner will infer that the actor cannot do </a:t>
            </a:r>
            <a:r>
              <a:rPr lang="en-US" i="1" dirty="0">
                <a:cs typeface="Calibri"/>
              </a:rPr>
              <a:t>search(r1,c2)</a:t>
            </a:r>
            <a:endParaRPr lang="en-US" i="1" dirty="0">
              <a:cs typeface="Times New Roman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1374581-36A8-1045-B5FC-50070045154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DD1C2D-4975-7CDD-F1E3-C48D16212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129E36-CA56-6140-8910-961E5CE89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35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EB517F8-B00A-6D44-A2B0-C74D87406B2D}"/>
              </a:ext>
            </a:extLst>
          </p:cNvPr>
          <p:cNvGrpSpPr/>
          <p:nvPr/>
        </p:nvGrpSpPr>
        <p:grpSpPr>
          <a:xfrm>
            <a:off x="3521414" y="1560931"/>
            <a:ext cx="4408162" cy="4262904"/>
            <a:chOff x="1018570" y="1985182"/>
            <a:chExt cx="4408162" cy="4262904"/>
          </a:xfrm>
        </p:grpSpPr>
        <p:sp>
          <p:nvSpPr>
            <p:cNvPr id="44" name="Rectangle 43"/>
            <p:cNvSpPr/>
            <p:nvPr/>
          </p:nvSpPr>
          <p:spPr>
            <a:xfrm>
              <a:off x="3778808" y="1985182"/>
              <a:ext cx="1315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Calibri"/>
                  <a:cs typeface="Calibri"/>
                </a:rPr>
                <a:t>Search tree:</a:t>
              </a:r>
              <a:endParaRPr lang="en-US" dirty="0">
                <a:latin typeface="Calibri"/>
                <a:cs typeface="Calibri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8E7E753-30D9-B74B-8862-FDD4C10C6B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0859"/>
            <a:stretch/>
          </p:blipFill>
          <p:spPr>
            <a:xfrm>
              <a:off x="1018570" y="2376713"/>
              <a:ext cx="4237434" cy="3502042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918CD24-4911-A045-AF11-652CCEA39024}"/>
                </a:ext>
              </a:extLst>
            </p:cNvPr>
            <p:cNvSpPr/>
            <p:nvPr/>
          </p:nvSpPr>
          <p:spPr>
            <a:xfrm>
              <a:off x="4448085" y="2765179"/>
              <a:ext cx="978647" cy="343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CB63F1F-21BC-4B4F-90EB-4C253ED75662}"/>
                </a:ext>
              </a:extLst>
            </p:cNvPr>
            <p:cNvSpPr/>
            <p:nvPr/>
          </p:nvSpPr>
          <p:spPr>
            <a:xfrm>
              <a:off x="4761853" y="3054606"/>
              <a:ext cx="664879" cy="343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A96BE69-94A4-3F4F-BE11-367F5BB8D0C6}"/>
                </a:ext>
              </a:extLst>
            </p:cNvPr>
            <p:cNvSpPr/>
            <p:nvPr/>
          </p:nvSpPr>
          <p:spPr>
            <a:xfrm>
              <a:off x="4019131" y="5466071"/>
              <a:ext cx="1347117" cy="458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US" dirty="0">
                  <a:solidFill>
                    <a:srgbClr val="404040"/>
                  </a:solidFill>
                </a:rPr>
                <a:t>…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A77BBA1-0333-7E4C-8AA3-C822B08BC6C7}"/>
                </a:ext>
              </a:extLst>
            </p:cNvPr>
            <p:cNvSpPr/>
            <p:nvPr/>
          </p:nvSpPr>
          <p:spPr>
            <a:xfrm rot="17700000">
              <a:off x="4053962" y="4834334"/>
              <a:ext cx="258429" cy="1049827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0886C77-DCEF-BE4C-9C4C-C050B4DC8E02}"/>
                </a:ext>
              </a:extLst>
            </p:cNvPr>
            <p:cNvCxnSpPr/>
            <p:nvPr/>
          </p:nvCxnSpPr>
          <p:spPr>
            <a:xfrm flipH="1" flipV="1">
              <a:off x="2754536" y="5678183"/>
              <a:ext cx="1245318" cy="8246"/>
            </a:xfrm>
            <a:prstGeom prst="straightConnector1">
              <a:avLst/>
            </a:prstGeom>
            <a:ln w="28575" cmpd="sng">
              <a:solidFill>
                <a:srgbClr val="FFC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F92D4D7-18A4-3E4D-B5BE-BA7C8F4998AE}"/>
                </a:ext>
              </a:extLst>
            </p:cNvPr>
            <p:cNvSpPr/>
            <p:nvPr/>
          </p:nvSpPr>
          <p:spPr>
            <a:xfrm>
              <a:off x="2636847" y="5878754"/>
              <a:ext cx="1470804" cy="369332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1"/>
                  </a:solidFill>
                  <a:cs typeface="Times New Roman"/>
                </a:rPr>
                <a:t>sensor failure</a:t>
              </a:r>
              <a:endParaRPr lang="en-US" dirty="0">
                <a:solidFill>
                  <a:schemeClr val="bg1"/>
                </a:solidFill>
                <a:cs typeface="Times New Roman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E10DAC0-32FE-C944-963D-E0C5987F2F5C}"/>
                </a:ext>
              </a:extLst>
            </p:cNvPr>
            <p:cNvSpPr/>
            <p:nvPr/>
          </p:nvSpPr>
          <p:spPr>
            <a:xfrm>
              <a:off x="4274772" y="4273851"/>
              <a:ext cx="944942" cy="550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AF2919D-C791-9340-B1D7-9E9788B90428}"/>
                </a:ext>
              </a:extLst>
            </p:cNvPr>
            <p:cNvSpPr/>
            <p:nvPr/>
          </p:nvSpPr>
          <p:spPr>
            <a:xfrm>
              <a:off x="4064914" y="4236107"/>
              <a:ext cx="944942" cy="137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0375DF3-5247-E1B0-0D39-C46094D39459}"/>
              </a:ext>
            </a:extLst>
          </p:cNvPr>
          <p:cNvGrpSpPr/>
          <p:nvPr/>
        </p:nvGrpSpPr>
        <p:grpSpPr>
          <a:xfrm>
            <a:off x="8003267" y="1706989"/>
            <a:ext cx="3828408" cy="3908469"/>
            <a:chOff x="4450620" y="1988592"/>
            <a:chExt cx="3828408" cy="390846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48B7682-3ED5-EB04-D961-679C21B0BC68}"/>
                </a:ext>
              </a:extLst>
            </p:cNvPr>
            <p:cNvSpPr/>
            <p:nvPr/>
          </p:nvSpPr>
          <p:spPr>
            <a:xfrm>
              <a:off x="4450620" y="1988592"/>
              <a:ext cx="3828408" cy="276840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2400" dirty="0">
                  <a:solidFill>
                    <a:schemeClr val="tx2"/>
                  </a:solidFill>
                </a:rPr>
                <a:t>Actor</a:t>
              </a:r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E890C89-B10E-413A-12A3-8E866D6BE307}"/>
                </a:ext>
              </a:extLst>
            </p:cNvPr>
            <p:cNvSpPr txBox="1"/>
            <p:nvPr/>
          </p:nvSpPr>
          <p:spPr>
            <a:xfrm>
              <a:off x="5528198" y="3013851"/>
              <a:ext cx="1593485" cy="73000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dirty="0">
                  <a:solidFill>
                    <a:schemeClr val="bg2"/>
                  </a:solidFill>
                </a:rPr>
                <a:t>Acting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14B765D-1C92-4A20-2E43-BCF451EBC362}"/>
                    </a:ext>
                  </a:extLst>
                </p:cNvPr>
                <p:cNvSpPr txBox="1"/>
                <p:nvPr/>
              </p:nvSpPr>
              <p:spPr>
                <a:xfrm>
                  <a:off x="7422384" y="3113308"/>
                  <a:ext cx="720000" cy="519351"/>
                </a:xfrm>
                <a:prstGeom prst="ellipse">
                  <a:avLst/>
                </a:prstGeom>
                <a:solidFill>
                  <a:schemeClr val="tx2"/>
                </a:solidFill>
                <a:ln w="19050">
                  <a:solidFill>
                    <a:schemeClr val="bg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oMath>
                    </m:oMathPara>
                  </a14:m>
                  <a:endParaRPr lang="en-GB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55450FEF-9351-E64C-900A-4BB984E810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2384" y="3113308"/>
                  <a:ext cx="720000" cy="519351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2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824AD25-4488-28D2-FD4A-F89632AD4CC1}"/>
                    </a:ext>
                  </a:extLst>
                </p:cNvPr>
                <p:cNvSpPr txBox="1"/>
                <p:nvPr/>
              </p:nvSpPr>
              <p:spPr>
                <a:xfrm>
                  <a:off x="4538803" y="3119180"/>
                  <a:ext cx="720000" cy="519351"/>
                </a:xfrm>
                <a:prstGeom prst="ellipse">
                  <a:avLst/>
                </a:prstGeom>
                <a:solidFill>
                  <a:schemeClr val="tx2"/>
                </a:solidFill>
                <a:ln w="19050">
                  <a:solidFill>
                    <a:schemeClr val="bg2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oMath>
                    </m:oMathPara>
                  </a14:m>
                  <a:endParaRPr lang="en-GB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6C12D782-4C80-C241-BFD1-8A82C099E3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8803" y="3119180"/>
                  <a:ext cx="720000" cy="519351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2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0EAB5D1-9D9F-3CA2-2E3E-585703021F85}"/>
                </a:ext>
              </a:extLst>
            </p:cNvPr>
            <p:cNvCxnSpPr>
              <a:cxnSpLocks/>
              <a:stCxn id="12" idx="6"/>
              <a:endCxn id="10" idx="1"/>
            </p:cNvCxnSpPr>
            <p:nvPr/>
          </p:nvCxnSpPr>
          <p:spPr>
            <a:xfrm>
              <a:off x="5258803" y="3378856"/>
              <a:ext cx="269395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3189FC1-3E47-4779-42D1-1E9EFE136E48}"/>
                </a:ext>
              </a:extLst>
            </p:cNvPr>
            <p:cNvSpPr txBox="1"/>
            <p:nvPr/>
          </p:nvSpPr>
          <p:spPr>
            <a:xfrm>
              <a:off x="6319919" y="2546319"/>
              <a:ext cx="658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>
                  <a:solidFill>
                    <a:schemeClr val="bg1"/>
                  </a:solidFill>
                </a:rPr>
                <a:t>tasks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EC4F7FE-3691-7942-6E15-53A34EE15CDD}"/>
                </a:ext>
              </a:extLst>
            </p:cNvPr>
            <p:cNvCxnSpPr/>
            <p:nvPr/>
          </p:nvCxnSpPr>
          <p:spPr>
            <a:xfrm>
              <a:off x="6003919" y="3529329"/>
              <a:ext cx="0" cy="702733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2C5010A-72AC-2BA7-D99E-E7836269C7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61526" y="3529329"/>
              <a:ext cx="0" cy="702733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87C575C-EBD7-A6DE-E958-05E9A156BDB0}"/>
                </a:ext>
              </a:extLst>
            </p:cNvPr>
            <p:cNvSpPr txBox="1"/>
            <p:nvPr/>
          </p:nvSpPr>
          <p:spPr>
            <a:xfrm>
              <a:off x="4966369" y="4232062"/>
              <a:ext cx="2717144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2"/>
                  </a:solidFill>
                </a:rPr>
                <a:t>Execution platform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C18BFF0-F25B-B783-4E0D-95F59315D7AC}"/>
                </a:ext>
              </a:extLst>
            </p:cNvPr>
            <p:cNvSpPr txBox="1"/>
            <p:nvPr/>
          </p:nvSpPr>
          <p:spPr>
            <a:xfrm>
              <a:off x="6593941" y="3789320"/>
              <a:ext cx="7900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i="1" dirty="0">
                  <a:solidFill>
                    <a:schemeClr val="bg1"/>
                  </a:solidFill>
                </a:rPr>
                <a:t>events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C45FD44-D165-EF80-6DB8-96D5B7462026}"/>
                </a:ext>
              </a:extLst>
            </p:cNvPr>
            <p:cNvSpPr txBox="1"/>
            <p:nvPr/>
          </p:nvSpPr>
          <p:spPr>
            <a:xfrm>
              <a:off x="4793478" y="3789320"/>
              <a:ext cx="123463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i="1" dirty="0">
                  <a:solidFill>
                    <a:schemeClr val="bg1"/>
                  </a:solidFill>
                </a:rPr>
                <a:t>commands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B33A617-4081-A59C-1D6D-B8E20DDF404D}"/>
                </a:ext>
              </a:extLst>
            </p:cNvPr>
            <p:cNvSpPr txBox="1"/>
            <p:nvPr/>
          </p:nvSpPr>
          <p:spPr>
            <a:xfrm>
              <a:off x="5607362" y="5527729"/>
              <a:ext cx="1593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accent6"/>
                  </a:solidFill>
                </a:rPr>
                <a:t>External world</a:t>
              </a: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07D1978-AA86-6D14-D9E2-38C9DFC24857}"/>
                </a:ext>
              </a:extLst>
            </p:cNvPr>
            <p:cNvGrpSpPr/>
            <p:nvPr/>
          </p:nvGrpSpPr>
          <p:grpSpPr>
            <a:xfrm>
              <a:off x="5484319" y="5430090"/>
              <a:ext cx="1735395" cy="271331"/>
              <a:chOff x="5315480" y="5257798"/>
              <a:chExt cx="1735395" cy="271331"/>
            </a:xfrm>
          </p:grpSpPr>
          <p:sp>
            <p:nvSpPr>
              <p:cNvPr id="61" name="Arc 60">
                <a:extLst>
                  <a:ext uri="{FF2B5EF4-FFF2-40B4-BE49-F238E27FC236}">
                    <a16:creationId xmlns:a16="http://schemas.microsoft.com/office/drawing/2014/main" id="{42115567-EDFC-99F3-31E5-8EEFA334CF9B}"/>
                  </a:ext>
                </a:extLst>
              </p:cNvPr>
              <p:cNvSpPr/>
              <p:nvPr/>
            </p:nvSpPr>
            <p:spPr>
              <a:xfrm>
                <a:off x="5315480" y="5257800"/>
                <a:ext cx="1716527" cy="271329"/>
              </a:xfrm>
              <a:prstGeom prst="arc">
                <a:avLst/>
              </a:prstGeom>
              <a:ln w="571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Arc 61">
                <a:extLst>
                  <a:ext uri="{FF2B5EF4-FFF2-40B4-BE49-F238E27FC236}">
                    <a16:creationId xmlns:a16="http://schemas.microsoft.com/office/drawing/2014/main" id="{082A1746-219B-C5CE-2AAC-3D0ADEEDC777}"/>
                  </a:ext>
                </a:extLst>
              </p:cNvPr>
              <p:cNvSpPr/>
              <p:nvPr/>
            </p:nvSpPr>
            <p:spPr>
              <a:xfrm flipH="1">
                <a:off x="5334348" y="5257798"/>
                <a:ext cx="1716527" cy="271329"/>
              </a:xfrm>
              <a:prstGeom prst="arc">
                <a:avLst/>
              </a:prstGeom>
              <a:ln w="571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95EC747A-39FA-A575-CB1F-D2D58EA59477}"/>
                </a:ext>
              </a:extLst>
            </p:cNvPr>
            <p:cNvCxnSpPr>
              <a:cxnSpLocks/>
            </p:cNvCxnSpPr>
            <p:nvPr/>
          </p:nvCxnSpPr>
          <p:spPr>
            <a:xfrm>
              <a:off x="6013474" y="4621528"/>
              <a:ext cx="0" cy="795600"/>
            </a:xfrm>
            <a:prstGeom prst="straightConnector1">
              <a:avLst/>
            </a:prstGeom>
            <a:ln w="2857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C7D3DCC7-9084-7EAD-DA23-AD870690CF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71081" y="4613062"/>
              <a:ext cx="0" cy="792238"/>
            </a:xfrm>
            <a:prstGeom prst="straightConnector1">
              <a:avLst/>
            </a:prstGeom>
            <a:ln w="2857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60A509D-7878-D876-24A0-43B8E7C8928F}"/>
                </a:ext>
              </a:extLst>
            </p:cNvPr>
            <p:cNvSpPr txBox="1"/>
            <p:nvPr/>
          </p:nvSpPr>
          <p:spPr>
            <a:xfrm>
              <a:off x="6602164" y="4925119"/>
              <a:ext cx="84029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i="1" dirty="0">
                  <a:solidFill>
                    <a:schemeClr val="bg2"/>
                  </a:solidFill>
                </a:rPr>
                <a:t>Signals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750794C-4FDB-A286-56A8-32E8715304B3}"/>
                </a:ext>
              </a:extLst>
            </p:cNvPr>
            <p:cNvSpPr txBox="1"/>
            <p:nvPr/>
          </p:nvSpPr>
          <p:spPr>
            <a:xfrm>
              <a:off x="4801701" y="4925119"/>
              <a:ext cx="118494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i="1" dirty="0">
                  <a:solidFill>
                    <a:schemeClr val="bg2"/>
                  </a:solidFill>
                </a:rPr>
                <a:t>Actuations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782769AC-E42F-4EC8-46FC-C6DB8ABC0CC7}"/>
                </a:ext>
              </a:extLst>
            </p:cNvPr>
            <p:cNvCxnSpPr>
              <a:cxnSpLocks/>
              <a:stCxn id="11" idx="2"/>
              <a:endCxn id="10" idx="3"/>
            </p:cNvCxnSpPr>
            <p:nvPr/>
          </p:nvCxnSpPr>
          <p:spPr>
            <a:xfrm flipH="1">
              <a:off x="7121683" y="3372984"/>
              <a:ext cx="300701" cy="5872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563FFB9B-23EE-A23B-3545-64676D015826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>
              <a:off x="6324941" y="2571109"/>
              <a:ext cx="0" cy="442742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14502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Deterministic Domain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200"/>
                  </a:spcBef>
                </a:pPr>
                <a:r>
                  <a:rPr lang="en-US" dirty="0"/>
                  <a:t>Robot can move containers</a:t>
                </a:r>
              </a:p>
              <a:p>
                <a:pPr lvl="1">
                  <a:spcBef>
                    <a:spcPts val="200"/>
                  </a:spcBef>
                </a:pPr>
                <a:r>
                  <a:rPr lang="en-US" dirty="0"/>
                  <a:t>Action models:</a:t>
                </a:r>
              </a:p>
              <a:p>
                <a:pPr lvl="2">
                  <a:spcBef>
                    <a:spcPts val="20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𝑙𝑜𝑎𝑑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ro-RO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3">
                  <a:spcBef>
                    <a:spcPts val="200"/>
                  </a:spcBef>
                </a:pPr>
                <a:r>
                  <a:rPr lang="en-US" dirty="0"/>
                  <a:t>pre: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𝑎𝑡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𝑐𝑎𝑟𝑔𝑜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𝑛𝑖𝑙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𝑝𝑜𝑠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𝑡𝑜𝑝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pt-BR" i="1" dirty="0"/>
              </a:p>
              <a:p>
                <a:pPr lvl="3">
                  <a:spcBef>
                    <a:spcPts val="200"/>
                  </a:spcBef>
                </a:pPr>
                <a:r>
                  <a:rPr lang="en-US" dirty="0"/>
                  <a:t>eff: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𝑐𝑎𝑟𝑔𝑜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𝑛𝑖𝑙</m:t>
                    </m:r>
                    <m:r>
                      <a:rPr lang="pt-BR" i="1" dirty="0">
                        <a:latin typeface="Cambria Math" panose="02040503050406030204" pitchFamily="18" charset="0"/>
                        <a:cs typeface="Times New Roman"/>
                      </a:rPr>
                      <m:t>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𝑝𝑜𝑠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𝑡𝑜𝑝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𝑝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ro-RO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ro-RO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ro-RO" i="1" dirty="0"/>
              </a:p>
              <a:p>
                <a:pPr lvl="2">
                  <a:spcBef>
                    <a:spcPts val="20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𝑢𝑛𝑙𝑜𝑎𝑑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ro-RO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i="1" dirty="0" err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ro-RO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i="1" dirty="0" err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ro-RO" dirty="0"/>
              </a:p>
              <a:p>
                <a:pPr lvl="3">
                  <a:spcBef>
                    <a:spcPts val="200"/>
                  </a:spcBef>
                </a:pPr>
                <a:r>
                  <a:rPr lang="en-US" dirty="0"/>
                  <a:t>pre: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𝑎𝑡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𝑝𝑜𝑠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𝑡𝑜𝑝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pt-BR" i="1" dirty="0"/>
              </a:p>
              <a:p>
                <a:pPr lvl="3">
                  <a:spcBef>
                    <a:spcPts val="200"/>
                  </a:spcBef>
                </a:pPr>
                <a:r>
                  <a:rPr lang="en-US" dirty="0"/>
                  <a:t>eff: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𝑐𝑎𝑟𝑔𝑜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𝑛𝑖𝑙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pt-BR" i="1" dirty="0" err="1">
                        <a:latin typeface="Cambria Math" panose="02040503050406030204" pitchFamily="18" charset="0"/>
                        <a:cs typeface="Times New Roman"/>
                      </a:rPr>
                      <m:t>𝑝</m:t>
                    </m:r>
                    <m:r>
                      <a:rPr lang="pt-BR" i="1" dirty="0">
                        <a:latin typeface="Cambria Math" panose="02040503050406030204" pitchFamily="18" charset="0"/>
                        <a:cs typeface="Times New Roman"/>
                      </a:rPr>
                      <m:t>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𝑝𝑜𝑠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ro-RO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𝑡𝑜𝑝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𝑝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ro-RO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ro-RO" i="1" dirty="0"/>
              </a:p>
              <a:p>
                <a:pPr lvl="2">
                  <a:spcBef>
                    <a:spcPts val="20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𝑚𝑜𝑣𝑒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ro-RO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i="1" dirty="0" err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ro-RO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ro-RO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i="1" dirty="0" err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ro-RO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ro-RO" dirty="0"/>
              </a:p>
              <a:p>
                <a:pPr lvl="3">
                  <a:spcBef>
                    <a:spcPts val="200"/>
                  </a:spcBef>
                </a:pPr>
                <a:r>
                  <a:rPr lang="en-US" dirty="0"/>
                  <a:t>pre: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𝑎𝑑𝑗</m:t>
                    </m:r>
                    <m:d>
                      <m:d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ro-RO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𝑜𝑐𝑐𝑢𝑝𝑖𝑒𝑑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o-RO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pt-BR" dirty="0">
                  <a:latin typeface="Calibri"/>
                </a:endParaRPr>
              </a:p>
              <a:p>
                <a:pPr lvl="3">
                  <a:spcBef>
                    <a:spcPts val="200"/>
                  </a:spcBef>
                </a:pPr>
                <a:r>
                  <a:rPr lang="en-US" dirty="0"/>
                  <a:t>eff: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o-RO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𝑜𝑐𝑐𝑢𝑝𝑖𝑒𝑑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𝑜𝑐𝑐𝑢𝑝𝑖𝑒𝑑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o-RO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8111490" cy="5018723"/>
              </a:xfrm>
              <a:blipFill>
                <a:blip r:embed="rId2"/>
                <a:stretch>
                  <a:fillRect l="-1408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1937C-1BCA-E045-A177-0B6C998B4C9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DCE094-AAEC-2C45-E97C-227D82C283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2B9B2-57FF-DB45-9B21-18F67ECFC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36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B2432A-D2C5-F729-1E69-4D2DCBB349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91375" y="4399184"/>
            <a:ext cx="49403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881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Tasks and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200"/>
                  </a:spcBef>
                  <a:tabLst>
                    <a:tab pos="744538" algn="l"/>
                    <a:tab pos="1427163" algn="l"/>
                    <a:tab pos="1773238" algn="l"/>
                  </a:tabLst>
                </a:pPr>
                <a:r>
                  <a:rPr lang="en-GB" dirty="0">
                    <a:cs typeface="Times New Roman"/>
                  </a:rPr>
                  <a:t>Task: </a:t>
                </a:r>
                <a:r>
                  <a:rPr lang="en-GB" dirty="0"/>
                  <a:t>put-in-pile(</a:t>
                </a:r>
                <a:r>
                  <a:rPr lang="en-GB" i="1" dirty="0" err="1"/>
                  <a:t>c,p</a:t>
                </a:r>
                <a:r>
                  <a:rPr lang="en-GB" dirty="0"/>
                  <a:t>′)  –  </a:t>
                </a:r>
                <a:br>
                  <a:rPr lang="en-GB" dirty="0"/>
                </a:br>
                <a:r>
                  <a:rPr lang="en-GB" dirty="0"/>
                  <a:t>put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into pile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if not there</a:t>
                </a:r>
                <a:endParaRPr lang="en-GB" baseline="-25000" dirty="0"/>
              </a:p>
              <a:p>
                <a:pPr lvl="1">
                  <a:spcBef>
                    <a:spcPts val="200"/>
                  </a:spcBef>
                  <a:tabLst>
                    <a:tab pos="744538" algn="l"/>
                    <a:tab pos="1427163" algn="l"/>
                    <a:tab pos="1773238" algn="l"/>
                  </a:tabLst>
                </a:pPr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 is not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:</a:t>
                </a:r>
              </a:p>
              <a:p>
                <a:pPr lvl="2">
                  <a:spcBef>
                    <a:spcPts val="200"/>
                  </a:spcBef>
                  <a:tabLst>
                    <a:tab pos="744538" algn="l"/>
                    <a:tab pos="1427163" algn="l"/>
                    <a:tab pos="1773238" algn="l"/>
                  </a:tabLst>
                </a:pPr>
                <a:r>
                  <a:rPr lang="en-GB" dirty="0"/>
                  <a:t>Find a route to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, follow it to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dirty="0"/>
              </a:p>
              <a:p>
                <a:pPr lvl="2">
                  <a:spcBef>
                    <a:spcPts val="200"/>
                  </a:spcBef>
                  <a:tabLst>
                    <a:tab pos="744538" algn="l"/>
                    <a:tab pos="1427163" algn="l"/>
                    <a:tab pos="1773238" algn="l"/>
                  </a:tabLst>
                </a:pPr>
                <a:r>
                  <a:rPr lang="en-GB" dirty="0"/>
                  <a:t>Uncover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, load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 onto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GB" dirty="0"/>
              </a:p>
              <a:p>
                <a:pPr lvl="2">
                  <a:spcBef>
                    <a:spcPts val="200"/>
                  </a:spcBef>
                  <a:tabLst>
                    <a:tab pos="744538" algn="l"/>
                    <a:tab pos="1427163" algn="l"/>
                    <a:tab pos="1773238" algn="l"/>
                  </a:tabLst>
                </a:pPr>
                <a:r>
                  <a:rPr lang="en-GB" dirty="0"/>
                  <a:t>Move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, unload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dirty="0"/>
              </a:p>
              <a:p>
                <a:pPr lvl="1">
                  <a:spcBef>
                    <a:spcPts val="200"/>
                  </a:spcBef>
                  <a:tabLst>
                    <a:tab pos="744538" algn="l"/>
                    <a:tab pos="1427163" algn="l"/>
                    <a:tab pos="1773238" algn="l"/>
                  </a:tabLst>
                </a:pPr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 is already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, do nothing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A59F5-1B06-0948-966E-75EE398A406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528BD-D7A0-BB29-E568-8AC5D9DEAB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C1557-F692-1642-8755-BEF2361AD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37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288D60-26F8-264F-B3E0-70D357A408A6}"/>
              </a:ext>
            </a:extLst>
          </p:cNvPr>
          <p:cNvSpPr/>
          <p:nvPr/>
        </p:nvSpPr>
        <p:spPr>
          <a:xfrm>
            <a:off x="4485072" y="1665066"/>
            <a:ext cx="3032760" cy="1277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lvl="1">
              <a:spcBef>
                <a:spcPts val="200"/>
              </a:spcBef>
              <a:tabLst>
                <a:tab pos="709613" algn="l"/>
                <a:tab pos="1065213" algn="l"/>
              </a:tabLst>
            </a:pPr>
            <a:r>
              <a:rPr lang="en-GB"/>
              <a:t>m1-put-in-pile(</a:t>
            </a:r>
            <a:r>
              <a:rPr lang="en-GB" i="1"/>
              <a:t>c,p′</a:t>
            </a:r>
            <a:r>
              <a:rPr lang="en-GB"/>
              <a:t>) </a:t>
            </a:r>
          </a:p>
          <a:p>
            <a:pPr marL="6350" lvl="2">
              <a:spcBef>
                <a:spcPts val="200"/>
              </a:spcBef>
              <a:tabLst>
                <a:tab pos="709613" algn="l"/>
                <a:tab pos="1420813" algn="l"/>
              </a:tabLst>
            </a:pPr>
            <a:r>
              <a:rPr lang="en-GB"/>
              <a:t>	task: 	put-in-pile(</a:t>
            </a:r>
            <a:r>
              <a:rPr lang="en-GB" i="1"/>
              <a:t>c,p′</a:t>
            </a:r>
            <a:r>
              <a:rPr lang="en-GB"/>
              <a:t>)</a:t>
            </a:r>
          </a:p>
          <a:p>
            <a:pPr marL="6350" lvl="2">
              <a:spcBef>
                <a:spcPts val="200"/>
              </a:spcBef>
              <a:tabLst>
                <a:tab pos="709613" algn="l"/>
                <a:tab pos="1420813" algn="l"/>
              </a:tabLst>
            </a:pPr>
            <a:r>
              <a:rPr lang="en-GB"/>
              <a:t>	pre:	pile(</a:t>
            </a:r>
            <a:r>
              <a:rPr lang="en-GB" i="1"/>
              <a:t>c</a:t>
            </a:r>
            <a:r>
              <a:rPr lang="en-GB"/>
              <a:t>)=</a:t>
            </a:r>
            <a:r>
              <a:rPr lang="en-GB" i="1"/>
              <a:t>p′</a:t>
            </a:r>
            <a:endParaRPr lang="en-GB">
              <a:cs typeface="Calibri"/>
            </a:endParaRPr>
          </a:p>
          <a:p>
            <a:pPr marL="6350" lvl="2">
              <a:spcBef>
                <a:spcPts val="200"/>
              </a:spcBef>
              <a:tabLst>
                <a:tab pos="709613" algn="l"/>
                <a:tab pos="1420813" algn="l"/>
              </a:tabLst>
            </a:pPr>
            <a:r>
              <a:rPr lang="en-GB"/>
              <a:t>	body:	// </a:t>
            </a:r>
            <a:r>
              <a:rPr lang="en-GB" i="1"/>
              <a:t>empty</a:t>
            </a:r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2ADD25-8DD8-F547-A023-9F1087391B53}"/>
              </a:ext>
            </a:extLst>
          </p:cNvPr>
          <p:cNvSpPr/>
          <p:nvPr/>
        </p:nvSpPr>
        <p:spPr>
          <a:xfrm>
            <a:off x="7706929" y="1665066"/>
            <a:ext cx="4124746" cy="26622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200"/>
              </a:spcBef>
              <a:tabLst>
                <a:tab pos="744538" algn="l"/>
                <a:tab pos="1427163" algn="l"/>
                <a:tab pos="1773238" algn="l"/>
              </a:tabLst>
            </a:pPr>
            <a:r>
              <a:rPr lang="en-GB" dirty="0"/>
              <a:t>m2-put-in-pile(</a:t>
            </a:r>
            <a:r>
              <a:rPr lang="en-GB" i="1" dirty="0" err="1"/>
              <a:t>r,c,p,d,p′,d</a:t>
            </a:r>
            <a:r>
              <a:rPr lang="en-GB" i="1" dirty="0"/>
              <a:t>′</a:t>
            </a:r>
            <a:r>
              <a:rPr lang="en-GB" dirty="0"/>
              <a:t>) 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task: put-in-pile(</a:t>
            </a:r>
            <a:r>
              <a:rPr lang="en-GB" i="1" dirty="0" err="1"/>
              <a:t>c,p</a:t>
            </a:r>
            <a:r>
              <a:rPr lang="en-GB" i="1" dirty="0"/>
              <a:t>′</a:t>
            </a:r>
            <a:r>
              <a:rPr lang="en-GB" dirty="0"/>
              <a:t>)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pre:	pile(</a:t>
            </a:r>
            <a:r>
              <a:rPr lang="en-GB" i="1" dirty="0"/>
              <a:t>c</a:t>
            </a:r>
            <a:r>
              <a:rPr lang="en-GB" dirty="0"/>
              <a:t>)=</a:t>
            </a:r>
            <a:r>
              <a:rPr lang="en-GB" i="1" dirty="0"/>
              <a:t>p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at</a:t>
            </a:r>
            <a:r>
              <a:rPr lang="en-GB" dirty="0"/>
              <a:t>(</a:t>
            </a:r>
            <a:r>
              <a:rPr lang="en-GB" i="1" dirty="0" err="1"/>
              <a:t>p,d</a:t>
            </a:r>
            <a:r>
              <a:rPr lang="en-GB" dirty="0"/>
              <a:t>)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at</a:t>
            </a:r>
            <a:r>
              <a:rPr lang="en-GB" dirty="0"/>
              <a:t>(</a:t>
            </a:r>
            <a:r>
              <a:rPr lang="en-GB" i="1" dirty="0" err="1"/>
              <a:t>p′,d</a:t>
            </a:r>
            <a:r>
              <a:rPr lang="en-GB" i="1" dirty="0"/>
              <a:t>′</a:t>
            </a:r>
            <a:r>
              <a:rPr lang="en-GB" dirty="0"/>
              <a:t>) </a:t>
            </a:r>
            <a:br>
              <a:rPr lang="en-GB" dirty="0"/>
            </a:br>
            <a:r>
              <a:rPr lang="en-GB" dirty="0"/>
              <a:t>		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i="1" dirty="0"/>
              <a:t>p</a:t>
            </a:r>
            <a:r>
              <a:rPr lang="en-GB" i="1" baseline="-25000" dirty="0"/>
              <a:t> </a:t>
            </a:r>
            <a:r>
              <a:rPr lang="en-GB" i="1" dirty="0"/>
              <a:t>≠</a:t>
            </a:r>
            <a:r>
              <a:rPr lang="en-GB" i="1" baseline="-25000" dirty="0"/>
              <a:t> </a:t>
            </a:r>
            <a:r>
              <a:rPr lang="en-GB" i="1" dirty="0"/>
              <a:t>p′</a:t>
            </a:r>
            <a:r>
              <a:rPr lang="en-GB" dirty="0"/>
              <a:t>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cargo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)=</a:t>
            </a:r>
            <a:r>
              <a:rPr lang="en-GB" dirty="0">
                <a:cs typeface="Calibri"/>
              </a:rPr>
              <a:t>nil</a:t>
            </a:r>
            <a:endParaRPr lang="en-GB" dirty="0"/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body: 	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 err="1">
                <a:cs typeface="Times New Roman"/>
              </a:rPr>
              <a:t>r,d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uncover(</a:t>
            </a:r>
            <a:r>
              <a:rPr lang="en-GB" i="1" dirty="0">
                <a:cs typeface="Times New Roman"/>
              </a:rPr>
              <a:t>c</a:t>
            </a:r>
            <a:r>
              <a:rPr lang="en-GB" dirty="0"/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</a:t>
            </a:r>
            <a:r>
              <a:rPr lang="en-GB" dirty="0" err="1"/>
              <a:t>pos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c</a:t>
            </a:r>
            <a:r>
              <a:rPr lang="en-GB" dirty="0"/>
              <a:t>), </a:t>
            </a:r>
            <a:r>
              <a:rPr lang="en-GB" i="1" dirty="0"/>
              <a:t>p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  <a:r>
              <a:rPr lang="en-GB" dirty="0">
                <a:cs typeface="Times New Roman"/>
              </a:rPr>
              <a:t> 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 err="1">
                <a:cs typeface="Times New Roman"/>
              </a:rPr>
              <a:t>r,d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>
                <a:cs typeface="Calibri"/>
              </a:rPr>
              <a:t>un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top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p′</a:t>
            </a:r>
            <a:r>
              <a:rPr lang="en-GB" dirty="0"/>
              <a:t>), </a:t>
            </a:r>
            <a:r>
              <a:rPr lang="en-GB" i="1" dirty="0"/>
              <a:t>p′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1050C1-872C-42C6-65CD-ABADD08728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91375" y="4399184"/>
            <a:ext cx="49403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416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Tasks and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9626" y="1665066"/>
                <a:ext cx="3878944" cy="4240848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200"/>
                  </a:spcBef>
                  <a:tabLst>
                    <a:tab pos="744538" algn="l"/>
                    <a:tab pos="1427163" algn="l"/>
                    <a:tab pos="1773238" algn="l"/>
                  </a:tabLst>
                </a:pPr>
                <a:r>
                  <a:rPr lang="en-GB" dirty="0">
                    <a:cs typeface="Times New Roman"/>
                  </a:rPr>
                  <a:t>Task: </a:t>
                </a:r>
                <a:r>
                  <a:rPr lang="en-GB" dirty="0"/>
                  <a:t>uncover(</a:t>
                </a:r>
                <a:r>
                  <a:rPr lang="en-GB" i="1" dirty="0"/>
                  <a:t>c</a:t>
                </a:r>
                <a:r>
                  <a:rPr lang="en-GB" dirty="0"/>
                  <a:t>)  –  remove everything that is on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baseline="-25000" dirty="0"/>
              </a:p>
              <a:p>
                <a:pPr lvl="1">
                  <a:spcBef>
                    <a:spcPts val="200"/>
                  </a:spcBef>
                  <a:tabLst>
                    <a:tab pos="744538" algn="l"/>
                    <a:tab pos="1427163" algn="l"/>
                    <a:tab pos="1773238" algn="l"/>
                  </a:tabLst>
                </a:pPr>
                <a:r>
                  <a:rPr lang="en-GB" dirty="0"/>
                  <a:t>While something is 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dirty="0"/>
              </a:p>
              <a:p>
                <a:pPr lvl="2">
                  <a:spcBef>
                    <a:spcPts val="200"/>
                  </a:spcBef>
                  <a:tabLst>
                    <a:tab pos="744538" algn="l"/>
                    <a:tab pos="1427163" algn="l"/>
                    <a:tab pos="1773238" algn="l"/>
                  </a:tabLst>
                </a:pPr>
                <a:r>
                  <a:rPr lang="en-GB" dirty="0"/>
                  <a:t>Remove whatever is on top of the stack</a:t>
                </a:r>
              </a:p>
              <a:p>
                <a:pPr lvl="1">
                  <a:spcBef>
                    <a:spcPts val="200"/>
                  </a:spcBef>
                  <a:tabLst>
                    <a:tab pos="744538" algn="l"/>
                    <a:tab pos="1427163" algn="l"/>
                    <a:tab pos="1773238" algn="l"/>
                  </a:tabLst>
                </a:pPr>
                <a:r>
                  <a:rPr lang="en-GB" dirty="0"/>
                  <a:t>If nothing is 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i="1" dirty="0"/>
                  <a:t>, </a:t>
                </a:r>
                <a:r>
                  <a:rPr lang="en-GB" dirty="0"/>
                  <a:t>do nothing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6" y="1665066"/>
                <a:ext cx="3878944" cy="4240848"/>
              </a:xfrm>
              <a:blipFill>
                <a:blip r:embed="rId2"/>
                <a:stretch>
                  <a:fillRect l="-4575" t="-2985" r="-228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5EFD3-29EE-CE41-92D2-8FAC79B248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24152-B5F1-5032-CF5E-258496B72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7BEBB-923B-4E4C-8E8C-A1F460E7F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38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288D60-26F8-264F-B3E0-70D357A408A6}"/>
              </a:ext>
            </a:extLst>
          </p:cNvPr>
          <p:cNvSpPr/>
          <p:nvPr/>
        </p:nvSpPr>
        <p:spPr>
          <a:xfrm>
            <a:off x="4346146" y="1688198"/>
            <a:ext cx="3032760" cy="1277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lvl="1">
              <a:spcBef>
                <a:spcPts val="200"/>
              </a:spcBef>
              <a:tabLst>
                <a:tab pos="709613" algn="l"/>
                <a:tab pos="1065213" algn="l"/>
              </a:tabLst>
            </a:pPr>
            <a:r>
              <a:rPr lang="en-GB" dirty="0"/>
              <a:t>m1-uncover(</a:t>
            </a:r>
            <a:r>
              <a:rPr lang="en-GB" i="1" dirty="0"/>
              <a:t>c</a:t>
            </a:r>
            <a:r>
              <a:rPr lang="en-GB" dirty="0"/>
              <a:t>) </a:t>
            </a:r>
          </a:p>
          <a:p>
            <a:pPr marL="6350" lvl="2">
              <a:spcBef>
                <a:spcPts val="200"/>
              </a:spcBef>
              <a:tabLst>
                <a:tab pos="709613" algn="l"/>
                <a:tab pos="1420813" algn="l"/>
              </a:tabLst>
            </a:pPr>
            <a:r>
              <a:rPr lang="en-GB" dirty="0"/>
              <a:t>	task: 	uncover(</a:t>
            </a:r>
            <a:r>
              <a:rPr lang="en-GB" i="1" dirty="0"/>
              <a:t>c</a:t>
            </a:r>
            <a:r>
              <a:rPr lang="en-GB" dirty="0"/>
              <a:t>)</a:t>
            </a:r>
          </a:p>
          <a:p>
            <a:pPr marL="6350" lvl="2">
              <a:spcBef>
                <a:spcPts val="200"/>
              </a:spcBef>
              <a:tabLst>
                <a:tab pos="709613" algn="l"/>
                <a:tab pos="1420813" algn="l"/>
              </a:tabLst>
            </a:pPr>
            <a:r>
              <a:rPr lang="en-GB" dirty="0"/>
              <a:t>	pre:	top(pile(</a:t>
            </a:r>
            <a:r>
              <a:rPr lang="en-GB" i="1" dirty="0"/>
              <a:t>c</a:t>
            </a:r>
            <a:r>
              <a:rPr lang="en-GB" dirty="0"/>
              <a:t>))=</a:t>
            </a:r>
            <a:r>
              <a:rPr lang="en-GB" i="1" dirty="0"/>
              <a:t>c</a:t>
            </a:r>
            <a:endParaRPr lang="en-GB" dirty="0">
              <a:cs typeface="Calibri"/>
            </a:endParaRPr>
          </a:p>
          <a:p>
            <a:pPr marL="6350" lvl="2">
              <a:spcBef>
                <a:spcPts val="200"/>
              </a:spcBef>
              <a:tabLst>
                <a:tab pos="709613" algn="l"/>
                <a:tab pos="1420813" algn="l"/>
              </a:tabLst>
            </a:pPr>
            <a:r>
              <a:rPr lang="en-GB" dirty="0"/>
              <a:t>	body:	// </a:t>
            </a:r>
            <a:r>
              <a:rPr lang="en-GB" i="1" dirty="0"/>
              <a:t>empty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2ADD25-8DD8-F547-A023-9F1087391B53}"/>
              </a:ext>
            </a:extLst>
          </p:cNvPr>
          <p:cNvSpPr/>
          <p:nvPr/>
        </p:nvSpPr>
        <p:spPr>
          <a:xfrm>
            <a:off x="7554529" y="1670083"/>
            <a:ext cx="4277146" cy="26622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200"/>
              </a:spcBef>
              <a:tabLst>
                <a:tab pos="288925" algn="l"/>
                <a:tab pos="911225" algn="l"/>
                <a:tab pos="1144588" algn="l"/>
                <a:tab pos="1939925" algn="l"/>
              </a:tabLst>
            </a:pPr>
            <a:r>
              <a:rPr lang="en-US" dirty="0"/>
              <a:t>m2-uncover(</a:t>
            </a:r>
            <a:r>
              <a:rPr lang="ro-RO" i="1" dirty="0" err="1"/>
              <a:t>r,c,c,p′,d</a:t>
            </a:r>
            <a:r>
              <a:rPr lang="ro-RO" dirty="0"/>
              <a:t>)</a:t>
            </a:r>
            <a:r>
              <a:rPr lang="en-US" dirty="0"/>
              <a:t> </a:t>
            </a:r>
          </a:p>
          <a:p>
            <a:pPr marL="396875" lvl="1" indent="-53975">
              <a:spcBef>
                <a:spcPts val="200"/>
              </a:spcBef>
              <a:tabLst>
                <a:tab pos="288925" algn="l"/>
                <a:tab pos="911225" algn="l"/>
                <a:tab pos="1144588" algn="l"/>
                <a:tab pos="1939925" algn="l"/>
              </a:tabLst>
            </a:pPr>
            <a:r>
              <a:rPr lang="en-US" dirty="0"/>
              <a:t>	task:	uncover(</a:t>
            </a:r>
            <a:r>
              <a:rPr lang="ro-RO" i="1" dirty="0"/>
              <a:t>c</a:t>
            </a:r>
            <a:r>
              <a:rPr lang="ro-RO" dirty="0"/>
              <a:t>)</a:t>
            </a:r>
            <a:endParaRPr lang="en-US" dirty="0"/>
          </a:p>
          <a:p>
            <a:pPr marL="396875" lvl="1" indent="-53975">
              <a:spcBef>
                <a:spcPts val="200"/>
              </a:spcBef>
              <a:tabLst>
                <a:tab pos="288925" algn="l"/>
                <a:tab pos="911225" algn="l"/>
                <a:tab pos="1144588" algn="l"/>
                <a:tab pos="1939925" algn="l"/>
              </a:tabLst>
            </a:pPr>
            <a:r>
              <a:rPr lang="en-US" dirty="0"/>
              <a:t>	pre:	</a:t>
            </a:r>
            <a:r>
              <a:rPr lang="pt-BR" dirty="0"/>
              <a:t>pile(</a:t>
            </a:r>
            <a:r>
              <a:rPr lang="pt-BR" i="1" dirty="0" err="1"/>
              <a:t>c</a:t>
            </a:r>
            <a:r>
              <a:rPr lang="pt-BR" dirty="0"/>
              <a:t>)=</a:t>
            </a:r>
            <a:r>
              <a:rPr lang="pt-BR" i="1" dirty="0" err="1"/>
              <a:t>p</a:t>
            </a:r>
            <a:r>
              <a:rPr lang="pt-BR" i="1" dirty="0"/>
              <a:t> </a:t>
            </a:r>
            <a:r>
              <a:rPr lang="pt-BR" dirty="0">
                <a:latin typeface="Symbol" charset="2"/>
                <a:cs typeface="Symbol" charset="2"/>
              </a:rPr>
              <a:t>∧</a:t>
            </a:r>
            <a:r>
              <a:rPr lang="en-US" dirty="0"/>
              <a:t> </a:t>
            </a:r>
            <a:r>
              <a:rPr lang="en-US" dirty="0">
                <a:cs typeface="Calibri"/>
              </a:rPr>
              <a:t>top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)≠</a:t>
            </a:r>
            <a:r>
              <a:rPr lang="en-US" i="1" dirty="0"/>
              <a:t>c</a:t>
            </a:r>
            <a:br>
              <a:rPr lang="en-US" dirty="0"/>
            </a:br>
            <a:r>
              <a:rPr lang="en-US" dirty="0"/>
              <a:t>		</a:t>
            </a:r>
            <a:r>
              <a:rPr lang="pt-BR" dirty="0">
                <a:latin typeface="Symbol" charset="2"/>
                <a:cs typeface="Symbol" charset="2"/>
              </a:rPr>
              <a:t>∧</a:t>
            </a:r>
            <a:r>
              <a:rPr lang="en-US" dirty="0"/>
              <a:t> </a:t>
            </a:r>
            <a:r>
              <a:rPr lang="en-US" dirty="0">
                <a:cs typeface="Calibri"/>
              </a:rPr>
              <a:t>at</a:t>
            </a:r>
            <a:r>
              <a:rPr lang="en-US" dirty="0"/>
              <a:t>(</a:t>
            </a:r>
            <a:r>
              <a:rPr lang="en-US" i="1" dirty="0" err="1"/>
              <a:t>p,d</a:t>
            </a:r>
            <a:r>
              <a:rPr lang="en-US" dirty="0"/>
              <a:t>) </a:t>
            </a:r>
            <a:r>
              <a:rPr lang="pt-BR" dirty="0">
                <a:latin typeface="Symbol" charset="2"/>
                <a:cs typeface="Symbol" charset="2"/>
              </a:rPr>
              <a:t>∧</a:t>
            </a:r>
            <a:r>
              <a:rPr lang="en-US" dirty="0"/>
              <a:t> </a:t>
            </a:r>
            <a:r>
              <a:rPr lang="en-US" dirty="0">
                <a:cs typeface="Calibri"/>
              </a:rPr>
              <a:t>at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ro-RO" i="1" dirty="0"/>
              <a:t>′</a:t>
            </a:r>
            <a:r>
              <a:rPr lang="en-US" i="1" dirty="0"/>
              <a:t>,d</a:t>
            </a:r>
            <a:r>
              <a:rPr lang="en-US" dirty="0"/>
              <a:t>) </a:t>
            </a:r>
            <a:r>
              <a:rPr lang="pt-BR" dirty="0">
                <a:latin typeface="Symbol" charset="2"/>
                <a:cs typeface="Symbol" charset="2"/>
              </a:rPr>
              <a:t>∧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ro-RO" i="1" dirty="0"/>
              <a:t>′</a:t>
            </a:r>
            <a:r>
              <a:rPr lang="en-US" i="1" baseline="-25000" dirty="0"/>
              <a:t> </a:t>
            </a:r>
            <a:r>
              <a:rPr lang="en-US" i="1" dirty="0"/>
              <a:t>≠</a:t>
            </a:r>
            <a:r>
              <a:rPr lang="en-US" i="1" baseline="-25000" dirty="0"/>
              <a:t> </a:t>
            </a:r>
            <a:r>
              <a:rPr lang="en-US" i="1" dirty="0"/>
              <a:t>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		</a:t>
            </a:r>
            <a:r>
              <a:rPr lang="pt-BR" dirty="0">
                <a:latin typeface="Symbol" charset="2"/>
                <a:cs typeface="Symbol" charset="2"/>
              </a:rPr>
              <a:t>∧</a:t>
            </a:r>
            <a:r>
              <a:rPr lang="en-US" dirty="0"/>
              <a:t> </a:t>
            </a:r>
            <a:r>
              <a:rPr lang="en-US" dirty="0" err="1">
                <a:cs typeface="Calibri"/>
              </a:rPr>
              <a:t>loc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)=</a:t>
            </a:r>
            <a:r>
              <a:rPr lang="en-US" i="1" dirty="0">
                <a:cs typeface="Times New Roman"/>
              </a:rPr>
              <a:t>d</a:t>
            </a:r>
            <a:r>
              <a:rPr lang="en-US" dirty="0">
                <a:cs typeface="Calibri"/>
              </a:rPr>
              <a:t> </a:t>
            </a:r>
            <a:r>
              <a:rPr lang="pt-BR" dirty="0">
                <a:latin typeface="Symbol" charset="2"/>
                <a:cs typeface="Symbol" charset="2"/>
              </a:rPr>
              <a:t>∧</a:t>
            </a:r>
            <a:r>
              <a:rPr lang="en-US" dirty="0"/>
              <a:t> </a:t>
            </a:r>
            <a:r>
              <a:rPr lang="en-US" dirty="0">
                <a:cs typeface="Calibri"/>
              </a:rPr>
              <a:t>cargo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)=</a:t>
            </a:r>
            <a:r>
              <a:rPr lang="en-US" dirty="0">
                <a:cs typeface="Calibri"/>
              </a:rPr>
              <a:t>nil</a:t>
            </a:r>
            <a:endParaRPr lang="en-US" dirty="0"/>
          </a:p>
          <a:p>
            <a:pPr marL="396875" lvl="1" indent="-53975">
              <a:spcBef>
                <a:spcPts val="200"/>
              </a:spcBef>
              <a:tabLst>
                <a:tab pos="288925" algn="l"/>
                <a:tab pos="911225" algn="l"/>
                <a:tab pos="1144588" algn="l"/>
                <a:tab pos="1939925" algn="l"/>
              </a:tabLst>
            </a:pPr>
            <a:r>
              <a:rPr lang="en-US" dirty="0"/>
              <a:t>	body: 	while top(</a:t>
            </a:r>
            <a:r>
              <a:rPr lang="en-US" i="1" dirty="0"/>
              <a:t>p</a:t>
            </a:r>
            <a:r>
              <a:rPr lang="en-US" dirty="0"/>
              <a:t>) ≠ </a:t>
            </a:r>
            <a:r>
              <a:rPr lang="en-US" i="1" dirty="0">
                <a:cs typeface="Times New Roman"/>
              </a:rPr>
              <a:t>c</a:t>
            </a:r>
            <a:r>
              <a:rPr lang="en-US" dirty="0">
                <a:cs typeface="Times New Roman"/>
              </a:rPr>
              <a:t> do</a:t>
            </a:r>
            <a:br>
              <a:rPr lang="en-US" dirty="0">
                <a:cs typeface="Times New Roman"/>
              </a:rPr>
            </a:br>
            <a:r>
              <a:rPr lang="en-US" dirty="0">
                <a:cs typeface="Times New Roman"/>
              </a:rPr>
              <a:t>			</a:t>
            </a:r>
            <a:r>
              <a:rPr lang="ro-RO" i="1" dirty="0"/>
              <a:t>c′ </a:t>
            </a:r>
            <a:r>
              <a:rPr lang="en-US" dirty="0"/>
              <a:t>← top(</a:t>
            </a:r>
            <a:r>
              <a:rPr lang="en-US" i="1" dirty="0">
                <a:cs typeface="Times New Roman"/>
              </a:rPr>
              <a:t>p</a:t>
            </a:r>
            <a:r>
              <a:rPr lang="en-US" dirty="0"/>
              <a:t>)</a:t>
            </a:r>
            <a:br>
              <a:rPr lang="pt-BR" dirty="0">
                <a:cs typeface="Times New Roman"/>
              </a:rPr>
            </a:br>
            <a:r>
              <a:rPr lang="pt-BR" dirty="0">
                <a:cs typeface="Times New Roman"/>
              </a:rPr>
              <a:t>			</a:t>
            </a:r>
            <a:r>
              <a:rPr lang="en-US" dirty="0"/>
              <a:t>load</a:t>
            </a:r>
            <a:r>
              <a:rPr lang="en-US" dirty="0">
                <a:cs typeface="Times New Roman"/>
              </a:rPr>
              <a:t>(</a:t>
            </a:r>
            <a:r>
              <a:rPr lang="en-US" i="1" dirty="0">
                <a:cs typeface="Times New Roman"/>
              </a:rPr>
              <a:t>r</a:t>
            </a:r>
            <a:r>
              <a:rPr lang="en-US" dirty="0">
                <a:cs typeface="Times New Roman"/>
              </a:rPr>
              <a:t>,</a:t>
            </a:r>
            <a:r>
              <a:rPr lang="ro-RO" i="1" dirty="0"/>
              <a:t>c′</a:t>
            </a:r>
            <a:r>
              <a:rPr lang="en-US" dirty="0"/>
              <a:t>,</a:t>
            </a:r>
            <a:r>
              <a:rPr lang="en-US" dirty="0" err="1"/>
              <a:t>pos</a:t>
            </a:r>
            <a:r>
              <a:rPr lang="en-US" dirty="0">
                <a:cs typeface="Times New Roman"/>
              </a:rPr>
              <a:t>(</a:t>
            </a:r>
            <a:r>
              <a:rPr lang="ro-RO" i="1" dirty="0"/>
              <a:t>c′</a:t>
            </a:r>
            <a:r>
              <a:rPr lang="ro-RO" dirty="0"/>
              <a:t>),</a:t>
            </a:r>
            <a:r>
              <a:rPr lang="ro-RO" i="1" dirty="0" err="1"/>
              <a:t>p</a:t>
            </a:r>
            <a:r>
              <a:rPr lang="ro-RO" dirty="0" err="1"/>
              <a:t>,</a:t>
            </a:r>
            <a:r>
              <a:rPr lang="ro-RO" i="1" dirty="0" err="1"/>
              <a:t>d</a:t>
            </a:r>
            <a:r>
              <a:rPr lang="ro-RO" dirty="0"/>
              <a:t>)</a:t>
            </a:r>
            <a:r>
              <a:rPr lang="pt-BR" dirty="0">
                <a:cs typeface="Times New Roman"/>
              </a:rPr>
              <a:t> </a:t>
            </a:r>
            <a:br>
              <a:rPr lang="pt-BR" dirty="0">
                <a:cs typeface="Times New Roman"/>
              </a:rPr>
            </a:br>
            <a:r>
              <a:rPr lang="pt-BR" dirty="0">
                <a:cs typeface="Times New Roman"/>
              </a:rPr>
              <a:t>			</a:t>
            </a:r>
            <a:r>
              <a:rPr lang="pt-BR" dirty="0" err="1">
                <a:cs typeface="Calibri"/>
              </a:rPr>
              <a:t>un</a:t>
            </a:r>
            <a:r>
              <a:rPr lang="en-US" dirty="0"/>
              <a:t>load</a:t>
            </a:r>
            <a:r>
              <a:rPr lang="en-US" dirty="0">
                <a:cs typeface="Times New Roman"/>
              </a:rPr>
              <a:t>(</a:t>
            </a:r>
            <a:r>
              <a:rPr lang="en-US" i="1" dirty="0">
                <a:cs typeface="Times New Roman"/>
              </a:rPr>
              <a:t>r</a:t>
            </a:r>
            <a:r>
              <a:rPr lang="en-US" dirty="0">
                <a:cs typeface="Times New Roman"/>
              </a:rPr>
              <a:t>,</a:t>
            </a:r>
            <a:r>
              <a:rPr lang="ro-RO" i="1" dirty="0"/>
              <a:t>c′</a:t>
            </a:r>
            <a:r>
              <a:rPr lang="en-US" dirty="0"/>
              <a:t>,top</a:t>
            </a:r>
            <a:r>
              <a:rPr lang="en-US" dirty="0">
                <a:cs typeface="Times New Roman"/>
              </a:rPr>
              <a:t>(</a:t>
            </a:r>
            <a:r>
              <a:rPr lang="ro-RO" i="1" dirty="0"/>
              <a:t>p′</a:t>
            </a:r>
            <a:r>
              <a:rPr lang="ro-RO" dirty="0"/>
              <a:t>),</a:t>
            </a:r>
            <a:r>
              <a:rPr lang="ro-RO" i="1" dirty="0" err="1"/>
              <a:t>p′</a:t>
            </a:r>
            <a:r>
              <a:rPr lang="ro-RO" dirty="0" err="1"/>
              <a:t>,</a:t>
            </a:r>
            <a:r>
              <a:rPr lang="ro-RO" i="1" dirty="0" err="1"/>
              <a:t>d</a:t>
            </a:r>
            <a:r>
              <a:rPr lang="ro-RO" dirty="0"/>
              <a:t>)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17554D-FB32-5242-AF18-BDAF44FDF76F}"/>
              </a:ext>
            </a:extLst>
          </p:cNvPr>
          <p:cNvGrpSpPr/>
          <p:nvPr/>
        </p:nvGrpSpPr>
        <p:grpSpPr>
          <a:xfrm>
            <a:off x="4850858" y="4834751"/>
            <a:ext cx="6980817" cy="1071163"/>
            <a:chOff x="980357" y="3563477"/>
            <a:chExt cx="6980817" cy="1071163"/>
          </a:xfrm>
        </p:grpSpPr>
        <p:sp>
          <p:nvSpPr>
            <p:cNvPr id="10" name="Line 853">
              <a:extLst>
                <a:ext uri="{FF2B5EF4-FFF2-40B4-BE49-F238E27FC236}">
                  <a16:creationId xmlns:a16="http://schemas.microsoft.com/office/drawing/2014/main" id="{CEB2F4B1-13DF-DC4D-BF87-115092F1A4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6895" y="4535839"/>
              <a:ext cx="566928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6604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11" name="Line 853">
              <a:extLst>
                <a:ext uri="{FF2B5EF4-FFF2-40B4-BE49-F238E27FC236}">
                  <a16:creationId xmlns:a16="http://schemas.microsoft.com/office/drawing/2014/main" id="{2F5E2A08-A33B-E84C-B8D3-BEAD875808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39424" y="4528369"/>
              <a:ext cx="566928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6604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12" name="Rectangle 891">
              <a:extLst>
                <a:ext uri="{FF2B5EF4-FFF2-40B4-BE49-F238E27FC236}">
                  <a16:creationId xmlns:a16="http://schemas.microsoft.com/office/drawing/2014/main" id="{DF956C54-1A0D-574A-BD00-70833FFED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0289" y="3827948"/>
              <a:ext cx="65" cy="276999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3" name="Line 853">
              <a:extLst>
                <a:ext uri="{FF2B5EF4-FFF2-40B4-BE49-F238E27FC236}">
                  <a16:creationId xmlns:a16="http://schemas.microsoft.com/office/drawing/2014/main" id="{4E1FFA62-37AD-2E4E-B8BC-1DD84AC397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6741" y="4525380"/>
              <a:ext cx="566928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6604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A7784E4-57B0-1A44-A017-4497DF8F5CC2}"/>
                </a:ext>
              </a:extLst>
            </p:cNvPr>
            <p:cNvGrpSpPr/>
            <p:nvPr/>
          </p:nvGrpSpPr>
          <p:grpSpPr>
            <a:xfrm>
              <a:off x="1230686" y="4110470"/>
              <a:ext cx="538242" cy="357449"/>
              <a:chOff x="1012668" y="969931"/>
              <a:chExt cx="747559" cy="496456"/>
            </a:xfrm>
          </p:grpSpPr>
          <p:sp>
            <p:nvSpPr>
              <p:cNvPr id="66" name="Line 853">
                <a:extLst>
                  <a:ext uri="{FF2B5EF4-FFF2-40B4-BE49-F238E27FC236}">
                    <a16:creationId xmlns:a16="http://schemas.microsoft.com/office/drawing/2014/main" id="{EE12C4BF-ADB0-B549-95C4-7AA84CA085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67" name="Rectangle 876">
                <a:extLst>
                  <a:ext uri="{FF2B5EF4-FFF2-40B4-BE49-F238E27FC236}">
                    <a16:creationId xmlns:a16="http://schemas.microsoft.com/office/drawing/2014/main" id="{726731F4-953C-2544-B52A-64074D06A57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69931"/>
                <a:ext cx="90" cy="384720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68" name="Rectangle 873">
                <a:extLst>
                  <a:ext uri="{FF2B5EF4-FFF2-40B4-BE49-F238E27FC236}">
                    <a16:creationId xmlns:a16="http://schemas.microsoft.com/office/drawing/2014/main" id="{8B56A82A-68D8-6246-8503-35C9CD8B25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b"/>
              <a:lstStyle/>
              <a:p>
                <a:pPr algn="ctr"/>
                <a:r>
                  <a:rPr lang="en-GB" dirty="0">
                    <a:latin typeface="Calibri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69" name="Freeform 875">
                <a:extLst>
                  <a:ext uri="{FF2B5EF4-FFF2-40B4-BE49-F238E27FC236}">
                    <a16:creationId xmlns:a16="http://schemas.microsoft.com/office/drawing/2014/main" id="{1432E711-5B19-2441-AA59-473396B4C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27AFC6B-45EF-544A-9E52-DF22D8CEE01D}"/>
                </a:ext>
              </a:extLst>
            </p:cNvPr>
            <p:cNvGrpSpPr/>
            <p:nvPr/>
          </p:nvGrpSpPr>
          <p:grpSpPr>
            <a:xfrm>
              <a:off x="1230686" y="3864630"/>
              <a:ext cx="538242" cy="357449"/>
              <a:chOff x="1012668" y="969931"/>
              <a:chExt cx="747559" cy="496456"/>
            </a:xfrm>
          </p:grpSpPr>
          <p:sp>
            <p:nvSpPr>
              <p:cNvPr id="62" name="Line 853">
                <a:extLst>
                  <a:ext uri="{FF2B5EF4-FFF2-40B4-BE49-F238E27FC236}">
                    <a16:creationId xmlns:a16="http://schemas.microsoft.com/office/drawing/2014/main" id="{63FB032E-EA84-254E-84FE-D6EDF44B7E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63" name="Rectangle 876">
                <a:extLst>
                  <a:ext uri="{FF2B5EF4-FFF2-40B4-BE49-F238E27FC236}">
                    <a16:creationId xmlns:a16="http://schemas.microsoft.com/office/drawing/2014/main" id="{D15ADEE0-0084-0C40-9A95-DD578EF0858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69931"/>
                <a:ext cx="90" cy="384720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64" name="Rectangle 873">
                <a:extLst>
                  <a:ext uri="{FF2B5EF4-FFF2-40B4-BE49-F238E27FC236}">
                    <a16:creationId xmlns:a16="http://schemas.microsoft.com/office/drawing/2014/main" id="{C80A32F5-E1E1-144B-8BFB-7B39773456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b"/>
              <a:lstStyle/>
              <a:p>
                <a:pPr algn="ctr"/>
                <a:r>
                  <a:rPr lang="en-GB" dirty="0">
                    <a:latin typeface="Calibri"/>
                    <a:ea typeface="Times New Roman"/>
                    <a:cs typeface="Calibri"/>
                  </a:rPr>
                  <a:t>c2</a:t>
                </a:r>
              </a:p>
            </p:txBody>
          </p:sp>
          <p:sp>
            <p:nvSpPr>
              <p:cNvPr id="65" name="Freeform 875">
                <a:extLst>
                  <a:ext uri="{FF2B5EF4-FFF2-40B4-BE49-F238E27FC236}">
                    <a16:creationId xmlns:a16="http://schemas.microsoft.com/office/drawing/2014/main" id="{454CC505-7163-744D-905E-DD72D6B4D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7D6941F-95E1-0840-BC10-6B766E891D72}"/>
                </a:ext>
              </a:extLst>
            </p:cNvPr>
            <p:cNvGrpSpPr/>
            <p:nvPr/>
          </p:nvGrpSpPr>
          <p:grpSpPr>
            <a:xfrm>
              <a:off x="1230686" y="3621089"/>
              <a:ext cx="538242" cy="357449"/>
              <a:chOff x="1012668" y="969931"/>
              <a:chExt cx="747559" cy="496456"/>
            </a:xfrm>
          </p:grpSpPr>
          <p:sp>
            <p:nvSpPr>
              <p:cNvPr id="58" name="Line 853">
                <a:extLst>
                  <a:ext uri="{FF2B5EF4-FFF2-40B4-BE49-F238E27FC236}">
                    <a16:creationId xmlns:a16="http://schemas.microsoft.com/office/drawing/2014/main" id="{1916BA77-3766-2544-993C-2B19218B0C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59" name="Rectangle 876">
                <a:extLst>
                  <a:ext uri="{FF2B5EF4-FFF2-40B4-BE49-F238E27FC236}">
                    <a16:creationId xmlns:a16="http://schemas.microsoft.com/office/drawing/2014/main" id="{9538322F-53BC-7A41-BD50-ABBEC537C6E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69931"/>
                <a:ext cx="90" cy="384720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60" name="Rectangle 873">
                <a:extLst>
                  <a:ext uri="{FF2B5EF4-FFF2-40B4-BE49-F238E27FC236}">
                    <a16:creationId xmlns:a16="http://schemas.microsoft.com/office/drawing/2014/main" id="{CDACCA10-BA1A-4445-A5EE-D8BA879C47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b"/>
              <a:lstStyle/>
              <a:p>
                <a:pPr algn="ctr"/>
                <a:r>
                  <a:rPr lang="en-GB" dirty="0">
                    <a:latin typeface="Calibri"/>
                    <a:ea typeface="Times New Roman"/>
                    <a:cs typeface="Calibri"/>
                  </a:rPr>
                  <a:t>c3</a:t>
                </a:r>
              </a:p>
            </p:txBody>
          </p:sp>
          <p:sp>
            <p:nvSpPr>
              <p:cNvPr id="61" name="Freeform 875">
                <a:extLst>
                  <a:ext uri="{FF2B5EF4-FFF2-40B4-BE49-F238E27FC236}">
                    <a16:creationId xmlns:a16="http://schemas.microsoft.com/office/drawing/2014/main" id="{1AF17749-C788-3448-A5FB-081268DD0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sp>
          <p:nvSpPr>
            <p:cNvPr id="18" name="Line 853">
              <a:extLst>
                <a:ext uri="{FF2B5EF4-FFF2-40B4-BE49-F238E27FC236}">
                  <a16:creationId xmlns:a16="http://schemas.microsoft.com/office/drawing/2014/main" id="{226EEFDA-866C-FF4C-88C8-4B6883D5D8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8847" y="4525380"/>
              <a:ext cx="566928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6604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23A322C-7E12-8746-8D92-E1AB834CD0CC}"/>
                </a:ext>
              </a:extLst>
            </p:cNvPr>
            <p:cNvSpPr/>
            <p:nvPr/>
          </p:nvSpPr>
          <p:spPr>
            <a:xfrm>
              <a:off x="980357" y="3563477"/>
              <a:ext cx="1920240" cy="1060704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20" name="Rectangle 891">
              <a:extLst>
                <a:ext uri="{FF2B5EF4-FFF2-40B4-BE49-F238E27FC236}">
                  <a16:creationId xmlns:a16="http://schemas.microsoft.com/office/drawing/2014/main" id="{373AB593-8CFC-2A4F-B59E-6414277F7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337" y="3838407"/>
              <a:ext cx="65" cy="276999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1" name="Line 853">
              <a:extLst>
                <a:ext uri="{FF2B5EF4-FFF2-40B4-BE49-F238E27FC236}">
                  <a16:creationId xmlns:a16="http://schemas.microsoft.com/office/drawing/2014/main" id="{7AD2D85C-6730-D14F-ACF4-B5471384CD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4789" y="4535839"/>
              <a:ext cx="566928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6604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A2C9F73-F25B-2142-9B93-8C39613C7857}"/>
                </a:ext>
              </a:extLst>
            </p:cNvPr>
            <p:cNvGrpSpPr/>
            <p:nvPr/>
          </p:nvGrpSpPr>
          <p:grpSpPr>
            <a:xfrm>
              <a:off x="3758734" y="4120929"/>
              <a:ext cx="538242" cy="357449"/>
              <a:chOff x="1012668" y="969931"/>
              <a:chExt cx="747559" cy="496456"/>
            </a:xfrm>
          </p:grpSpPr>
          <p:sp>
            <p:nvSpPr>
              <p:cNvPr id="54" name="Line 853">
                <a:extLst>
                  <a:ext uri="{FF2B5EF4-FFF2-40B4-BE49-F238E27FC236}">
                    <a16:creationId xmlns:a16="http://schemas.microsoft.com/office/drawing/2014/main" id="{A3E4DC50-6151-434F-AEE7-6C87829C3D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55" name="Rectangle 876">
                <a:extLst>
                  <a:ext uri="{FF2B5EF4-FFF2-40B4-BE49-F238E27FC236}">
                    <a16:creationId xmlns:a16="http://schemas.microsoft.com/office/drawing/2014/main" id="{F0A61B86-E162-5447-A5CC-1C3D00039BB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69931"/>
                <a:ext cx="90" cy="384720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56" name="Rectangle 873">
                <a:extLst>
                  <a:ext uri="{FF2B5EF4-FFF2-40B4-BE49-F238E27FC236}">
                    <a16:creationId xmlns:a16="http://schemas.microsoft.com/office/drawing/2014/main" id="{ABD969A5-B5AA-DD43-A704-C56AD46AC8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b"/>
              <a:lstStyle/>
              <a:p>
                <a:pPr algn="ctr"/>
                <a:r>
                  <a:rPr lang="en-GB" dirty="0">
                    <a:latin typeface="Calibri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57" name="Freeform 875">
                <a:extLst>
                  <a:ext uri="{FF2B5EF4-FFF2-40B4-BE49-F238E27FC236}">
                    <a16:creationId xmlns:a16="http://schemas.microsoft.com/office/drawing/2014/main" id="{9BCB5E60-5F4D-8049-8E0C-8DBC47299A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537AC3C-800F-A74D-8318-B233DBCE39B9}"/>
                </a:ext>
              </a:extLst>
            </p:cNvPr>
            <p:cNvGrpSpPr/>
            <p:nvPr/>
          </p:nvGrpSpPr>
          <p:grpSpPr>
            <a:xfrm>
              <a:off x="3758734" y="3875089"/>
              <a:ext cx="538242" cy="357449"/>
              <a:chOff x="1012668" y="969931"/>
              <a:chExt cx="747559" cy="496456"/>
            </a:xfrm>
          </p:grpSpPr>
          <p:sp>
            <p:nvSpPr>
              <p:cNvPr id="50" name="Line 853">
                <a:extLst>
                  <a:ext uri="{FF2B5EF4-FFF2-40B4-BE49-F238E27FC236}">
                    <a16:creationId xmlns:a16="http://schemas.microsoft.com/office/drawing/2014/main" id="{1AE6C2AB-54D4-7448-8744-5E92CCC7D3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51" name="Rectangle 876">
                <a:extLst>
                  <a:ext uri="{FF2B5EF4-FFF2-40B4-BE49-F238E27FC236}">
                    <a16:creationId xmlns:a16="http://schemas.microsoft.com/office/drawing/2014/main" id="{07B394DA-AE9B-4146-9080-76ED1B83D3B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69931"/>
                <a:ext cx="90" cy="384720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52" name="Rectangle 873">
                <a:extLst>
                  <a:ext uri="{FF2B5EF4-FFF2-40B4-BE49-F238E27FC236}">
                    <a16:creationId xmlns:a16="http://schemas.microsoft.com/office/drawing/2014/main" id="{A5812D06-A781-5545-A5CB-9048777E16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b"/>
              <a:lstStyle/>
              <a:p>
                <a:pPr algn="ctr"/>
                <a:r>
                  <a:rPr lang="en-GB" dirty="0">
                    <a:latin typeface="Calibri"/>
                    <a:ea typeface="Times New Roman"/>
                    <a:cs typeface="Calibri"/>
                  </a:rPr>
                  <a:t>c2</a:t>
                </a:r>
              </a:p>
            </p:txBody>
          </p:sp>
          <p:sp>
            <p:nvSpPr>
              <p:cNvPr id="53" name="Freeform 875">
                <a:extLst>
                  <a:ext uri="{FF2B5EF4-FFF2-40B4-BE49-F238E27FC236}">
                    <a16:creationId xmlns:a16="http://schemas.microsoft.com/office/drawing/2014/main" id="{02E25814-4CD0-7345-A86E-BE4B8DA97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4B599C4-EA02-4A46-B996-E9CDE2D15535}"/>
                </a:ext>
              </a:extLst>
            </p:cNvPr>
            <p:cNvGrpSpPr/>
            <p:nvPr/>
          </p:nvGrpSpPr>
          <p:grpSpPr>
            <a:xfrm>
              <a:off x="4632793" y="4124607"/>
              <a:ext cx="538242" cy="357449"/>
              <a:chOff x="1012668" y="969931"/>
              <a:chExt cx="747559" cy="496456"/>
            </a:xfrm>
          </p:grpSpPr>
          <p:sp>
            <p:nvSpPr>
              <p:cNvPr id="46" name="Line 853">
                <a:extLst>
                  <a:ext uri="{FF2B5EF4-FFF2-40B4-BE49-F238E27FC236}">
                    <a16:creationId xmlns:a16="http://schemas.microsoft.com/office/drawing/2014/main" id="{4E9BB0CE-8370-F645-BAC7-7056FB8BC2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47" name="Rectangle 876">
                <a:extLst>
                  <a:ext uri="{FF2B5EF4-FFF2-40B4-BE49-F238E27FC236}">
                    <a16:creationId xmlns:a16="http://schemas.microsoft.com/office/drawing/2014/main" id="{85C776E7-01B1-9843-9736-C840D097873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69931"/>
                <a:ext cx="90" cy="384720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48" name="Rectangle 873">
                <a:extLst>
                  <a:ext uri="{FF2B5EF4-FFF2-40B4-BE49-F238E27FC236}">
                    <a16:creationId xmlns:a16="http://schemas.microsoft.com/office/drawing/2014/main" id="{010EDB1D-5768-FC43-A783-1EB7CEA80B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b"/>
              <a:lstStyle/>
              <a:p>
                <a:pPr algn="ctr"/>
                <a:r>
                  <a:rPr lang="en-GB" dirty="0">
                    <a:latin typeface="Calibri"/>
                    <a:ea typeface="Times New Roman"/>
                    <a:cs typeface="Calibri"/>
                  </a:rPr>
                  <a:t>c3</a:t>
                </a:r>
              </a:p>
            </p:txBody>
          </p:sp>
          <p:sp>
            <p:nvSpPr>
              <p:cNvPr id="49" name="Freeform 875">
                <a:extLst>
                  <a:ext uri="{FF2B5EF4-FFF2-40B4-BE49-F238E27FC236}">
                    <a16:creationId xmlns:a16="http://schemas.microsoft.com/office/drawing/2014/main" id="{FB935301-8285-984D-8B67-DD091A72B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C7DD145-F7DF-8C4A-A264-279BD566E500}"/>
                </a:ext>
              </a:extLst>
            </p:cNvPr>
            <p:cNvSpPr/>
            <p:nvPr/>
          </p:nvSpPr>
          <p:spPr>
            <a:xfrm>
              <a:off x="3508405" y="3573936"/>
              <a:ext cx="1920240" cy="1060704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26" name="Rectangle 891">
              <a:extLst>
                <a:ext uri="{FF2B5EF4-FFF2-40B4-BE49-F238E27FC236}">
                  <a16:creationId xmlns:a16="http://schemas.microsoft.com/office/drawing/2014/main" id="{1A88EC67-38FD-AD49-AA34-BA6549049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0866" y="3830937"/>
              <a:ext cx="65" cy="276999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7" name="Line 853">
              <a:extLst>
                <a:ext uri="{FF2B5EF4-FFF2-40B4-BE49-F238E27FC236}">
                  <a16:creationId xmlns:a16="http://schemas.microsoft.com/office/drawing/2014/main" id="{D7E894A9-F03B-5C4E-8C5C-44A6481484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7318" y="4528369"/>
              <a:ext cx="566928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6604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35AA3DF-7057-7843-A3B4-340553F87BB0}"/>
                </a:ext>
              </a:extLst>
            </p:cNvPr>
            <p:cNvGrpSpPr/>
            <p:nvPr/>
          </p:nvGrpSpPr>
          <p:grpSpPr>
            <a:xfrm>
              <a:off x="6291263" y="4113459"/>
              <a:ext cx="538242" cy="357449"/>
              <a:chOff x="1012668" y="969931"/>
              <a:chExt cx="747559" cy="496456"/>
            </a:xfrm>
          </p:grpSpPr>
          <p:sp>
            <p:nvSpPr>
              <p:cNvPr id="42" name="Line 853">
                <a:extLst>
                  <a:ext uri="{FF2B5EF4-FFF2-40B4-BE49-F238E27FC236}">
                    <a16:creationId xmlns:a16="http://schemas.microsoft.com/office/drawing/2014/main" id="{40AA67FF-034A-BE46-8C9E-2959C590AF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43" name="Rectangle 876">
                <a:extLst>
                  <a:ext uri="{FF2B5EF4-FFF2-40B4-BE49-F238E27FC236}">
                    <a16:creationId xmlns:a16="http://schemas.microsoft.com/office/drawing/2014/main" id="{092FD756-7481-584F-BEF2-09080736FA3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69931"/>
                <a:ext cx="90" cy="384720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44" name="Rectangle 873">
                <a:extLst>
                  <a:ext uri="{FF2B5EF4-FFF2-40B4-BE49-F238E27FC236}">
                    <a16:creationId xmlns:a16="http://schemas.microsoft.com/office/drawing/2014/main" id="{830EF5E6-9991-EE41-BDB6-0390A23E43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b"/>
              <a:lstStyle/>
              <a:p>
                <a:pPr algn="ctr"/>
                <a:r>
                  <a:rPr lang="en-GB" dirty="0">
                    <a:latin typeface="Calibri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45" name="Freeform 875">
                <a:extLst>
                  <a:ext uri="{FF2B5EF4-FFF2-40B4-BE49-F238E27FC236}">
                    <a16:creationId xmlns:a16="http://schemas.microsoft.com/office/drawing/2014/main" id="{151E60D6-3C2F-3F4C-81CA-CCEA2091B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381C8B7-A510-294B-855B-ECC35A4FA566}"/>
                </a:ext>
              </a:extLst>
            </p:cNvPr>
            <p:cNvGrpSpPr/>
            <p:nvPr/>
          </p:nvGrpSpPr>
          <p:grpSpPr>
            <a:xfrm>
              <a:off x="7180263" y="4114148"/>
              <a:ext cx="538242" cy="357449"/>
              <a:chOff x="1012668" y="969931"/>
              <a:chExt cx="747559" cy="496456"/>
            </a:xfrm>
          </p:grpSpPr>
          <p:sp>
            <p:nvSpPr>
              <p:cNvPr id="38" name="Line 853">
                <a:extLst>
                  <a:ext uri="{FF2B5EF4-FFF2-40B4-BE49-F238E27FC236}">
                    <a16:creationId xmlns:a16="http://schemas.microsoft.com/office/drawing/2014/main" id="{3AE533E0-E67F-1047-B753-4C5E5A3504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39" name="Rectangle 876">
                <a:extLst>
                  <a:ext uri="{FF2B5EF4-FFF2-40B4-BE49-F238E27FC236}">
                    <a16:creationId xmlns:a16="http://schemas.microsoft.com/office/drawing/2014/main" id="{F3057A40-C8F6-CA4B-A96A-8720C8BFB12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69931"/>
                <a:ext cx="90" cy="384720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40" name="Rectangle 873">
                <a:extLst>
                  <a:ext uri="{FF2B5EF4-FFF2-40B4-BE49-F238E27FC236}">
                    <a16:creationId xmlns:a16="http://schemas.microsoft.com/office/drawing/2014/main" id="{1F04A58B-946C-C841-AAEC-EE6D18F4B4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b"/>
              <a:lstStyle/>
              <a:p>
                <a:pPr algn="ctr"/>
                <a:r>
                  <a:rPr lang="en-GB" dirty="0">
                    <a:latin typeface="Calibri"/>
                    <a:ea typeface="Times New Roman"/>
                    <a:cs typeface="Calibri"/>
                  </a:rPr>
                  <a:t>c3</a:t>
                </a:r>
              </a:p>
            </p:txBody>
          </p:sp>
          <p:sp>
            <p:nvSpPr>
              <p:cNvPr id="41" name="Freeform 875">
                <a:extLst>
                  <a:ext uri="{FF2B5EF4-FFF2-40B4-BE49-F238E27FC236}">
                    <a16:creationId xmlns:a16="http://schemas.microsoft.com/office/drawing/2014/main" id="{FFD46EE7-3346-EF45-B8AD-A3749EC60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3ECAF98-8815-944D-BAD7-7A84930EA65B}"/>
                </a:ext>
              </a:extLst>
            </p:cNvPr>
            <p:cNvGrpSpPr/>
            <p:nvPr/>
          </p:nvGrpSpPr>
          <p:grpSpPr>
            <a:xfrm>
              <a:off x="7180263" y="3870607"/>
              <a:ext cx="538242" cy="357449"/>
              <a:chOff x="1012668" y="969931"/>
              <a:chExt cx="747559" cy="496456"/>
            </a:xfrm>
          </p:grpSpPr>
          <p:sp>
            <p:nvSpPr>
              <p:cNvPr id="34" name="Line 853">
                <a:extLst>
                  <a:ext uri="{FF2B5EF4-FFF2-40B4-BE49-F238E27FC236}">
                    <a16:creationId xmlns:a16="http://schemas.microsoft.com/office/drawing/2014/main" id="{050117CC-303A-944D-AA18-534BFAD2FB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35" name="Rectangle 876">
                <a:extLst>
                  <a:ext uri="{FF2B5EF4-FFF2-40B4-BE49-F238E27FC236}">
                    <a16:creationId xmlns:a16="http://schemas.microsoft.com/office/drawing/2014/main" id="{2892222C-7D6C-9046-BADD-056D4D8F5B9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69931"/>
                <a:ext cx="90" cy="384720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36" name="Rectangle 873">
                <a:extLst>
                  <a:ext uri="{FF2B5EF4-FFF2-40B4-BE49-F238E27FC236}">
                    <a16:creationId xmlns:a16="http://schemas.microsoft.com/office/drawing/2014/main" id="{994833A8-AF0F-BF45-9391-B68916C31B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b"/>
              <a:lstStyle/>
              <a:p>
                <a:pPr algn="ctr"/>
                <a:r>
                  <a:rPr lang="en-GB" dirty="0">
                    <a:latin typeface="Calibri"/>
                    <a:ea typeface="Times New Roman"/>
                    <a:cs typeface="Calibri"/>
                  </a:rPr>
                  <a:t>c2</a:t>
                </a:r>
              </a:p>
            </p:txBody>
          </p:sp>
          <p:sp>
            <p:nvSpPr>
              <p:cNvPr id="37" name="Freeform 875">
                <a:extLst>
                  <a:ext uri="{FF2B5EF4-FFF2-40B4-BE49-F238E27FC236}">
                    <a16:creationId xmlns:a16="http://schemas.microsoft.com/office/drawing/2014/main" id="{13D4C734-A835-5B4A-88DD-86965A3AE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C7DB685-6DE3-BC4F-980C-5D2372B8E39F}"/>
                </a:ext>
              </a:extLst>
            </p:cNvPr>
            <p:cNvSpPr/>
            <p:nvPr/>
          </p:nvSpPr>
          <p:spPr>
            <a:xfrm>
              <a:off x="6040934" y="3566466"/>
              <a:ext cx="1920240" cy="1060704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32" name="Right Arrow 31">
              <a:extLst>
                <a:ext uri="{FF2B5EF4-FFF2-40B4-BE49-F238E27FC236}">
                  <a16:creationId xmlns:a16="http://schemas.microsoft.com/office/drawing/2014/main" id="{32986784-91C4-C64A-AF2B-7F990F68AAB4}"/>
                </a:ext>
              </a:extLst>
            </p:cNvPr>
            <p:cNvSpPr/>
            <p:nvPr/>
          </p:nvSpPr>
          <p:spPr>
            <a:xfrm>
              <a:off x="3033059" y="3959412"/>
              <a:ext cx="351117" cy="261470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Arrow 32">
              <a:extLst>
                <a:ext uri="{FF2B5EF4-FFF2-40B4-BE49-F238E27FC236}">
                  <a16:creationId xmlns:a16="http://schemas.microsoft.com/office/drawing/2014/main" id="{AF0EDAC7-1907-BE47-8570-169526E40926}"/>
                </a:ext>
              </a:extLst>
            </p:cNvPr>
            <p:cNvSpPr/>
            <p:nvPr/>
          </p:nvSpPr>
          <p:spPr>
            <a:xfrm>
              <a:off x="5583518" y="3977342"/>
              <a:ext cx="351117" cy="261470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08970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/>
          <a:p>
            <a:r>
              <a:rPr lang="en-US" dirty="0" err="1"/>
              <a:t>SeRPE</a:t>
            </a:r>
            <a:r>
              <a:rPr lang="en-US" dirty="0"/>
              <a:t> (Sequential Refinement </a:t>
            </a:r>
            <a:br>
              <a:rPr lang="en-US" dirty="0"/>
            </a:br>
            <a:r>
              <a:rPr lang="en-US" dirty="0"/>
              <a:t>Planning Engine)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9013D54-E043-304E-B85A-AF955BA396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GB" dirty="0" err="1"/>
                  <a:t>SeRPE</a:t>
                </a:r>
                <a:r>
                  <a:rPr lang="en-GB" dirty="0"/>
                  <a:t> inputs</a:t>
                </a:r>
              </a:p>
              <a:p>
                <a:pPr lvl="2"/>
                <a:endParaRPr lang="en-GB" dirty="0"/>
              </a:p>
              <a:p>
                <a:pPr lvl="2"/>
                <a:endParaRPr lang="en-GB" dirty="0"/>
              </a:p>
              <a:p>
                <a:pPr lvl="2"/>
                <a:endParaRPr lang="en-GB" dirty="0"/>
              </a:p>
              <a:p>
                <a:pPr lvl="2"/>
                <a:endParaRPr lang="en-GB" dirty="0"/>
              </a:p>
              <a:p>
                <a:r>
                  <a:rPr lang="en-GB" dirty="0"/>
                  <a:t>Which candidate method for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GB" dirty="0"/>
                  <a:t>?</a:t>
                </a:r>
              </a:p>
              <a:p>
                <a:pPr lvl="1"/>
                <a:r>
                  <a:rPr lang="en-GB" dirty="0" err="1"/>
                  <a:t>SeRPE</a:t>
                </a:r>
                <a:r>
                  <a:rPr lang="en-GB" dirty="0"/>
                  <a:t>: Nondeterministic choice</a:t>
                </a:r>
              </a:p>
              <a:p>
                <a:pPr lvl="2"/>
                <a:r>
                  <a:rPr lang="en-GB" dirty="0"/>
                  <a:t>Backtracking point</a:t>
                </a:r>
              </a:p>
              <a:p>
                <a:pPr lvl="2"/>
                <a:r>
                  <a:rPr lang="en-GB" dirty="0"/>
                  <a:t>How to implement?</a:t>
                </a:r>
              </a:p>
              <a:p>
                <a:pPr lvl="3"/>
                <a:r>
                  <a:rPr lang="en-GB" dirty="0"/>
                  <a:t>Hierarchical adaptation of backtracking, A*, GBFS, ...</a:t>
                </a:r>
              </a:p>
              <a:p>
                <a:pPr lvl="1"/>
                <a:r>
                  <a:rPr lang="en-GB" dirty="0"/>
                  <a:t>RAE: Arbitrary choice</a:t>
                </a:r>
              </a:p>
              <a:p>
                <a:pPr lvl="2"/>
                <a:r>
                  <a:rPr lang="en-GB" dirty="0"/>
                  <a:t>No search, purely reactive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9013D54-E043-304E-B85A-AF955BA396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 b="-59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756A10-ABD8-E246-B8F0-89BCDF873C9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535EA5-B12E-0A3E-B2D7-6181E25FAC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0F3BCA-3B4E-1F42-84FB-12380C6FFD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39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E582F2-BC47-B546-B212-47BCEB79279E}"/>
              </a:ext>
            </a:extLst>
          </p:cNvPr>
          <p:cNvGrpSpPr/>
          <p:nvPr/>
        </p:nvGrpSpPr>
        <p:grpSpPr>
          <a:xfrm>
            <a:off x="6703416" y="2366484"/>
            <a:ext cx="5128259" cy="3539430"/>
            <a:chOff x="183426" y="2957094"/>
            <a:chExt cx="5128259" cy="353943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12FDA6-B632-AF49-B8D3-37DE28E7262A}"/>
                </a:ext>
              </a:extLst>
            </p:cNvPr>
            <p:cNvSpPr/>
            <p:nvPr/>
          </p:nvSpPr>
          <p:spPr>
            <a:xfrm>
              <a:off x="183426" y="2957094"/>
              <a:ext cx="5128259" cy="353943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RAE(ℳ)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Agenda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← ∅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loop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until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the input of external tasks and 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		events is empty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do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read 𝜏 in the input stream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Candidates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← Instances(ℳ,𝜏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𝜉)</a:t>
              </a:r>
              <a:endParaRPr lang="en-US" sz="14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Candidates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∅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	output(“failed to address” 𝜏)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else do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	arbitrarily choose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Candidates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	Agenda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Agenda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∪ {⟨(𝜏,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,nil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,∅)⟩}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for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each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stack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Agenda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do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Progress(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stack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stack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∅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Agenda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Agenda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\ {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stack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7243D93-A6B6-4247-B938-E4337EEB0C3F}"/>
                </a:ext>
              </a:extLst>
            </p:cNvPr>
            <p:cNvSpPr/>
            <p:nvPr/>
          </p:nvSpPr>
          <p:spPr>
            <a:xfrm>
              <a:off x="1619122" y="5111788"/>
              <a:ext cx="2030857" cy="226245"/>
            </a:xfrm>
            <a:prstGeom prst="rect">
              <a:avLst/>
            </a:prstGeom>
            <a:noFill/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endParaRPr lang="en-US" sz="16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C99C664-A944-CF45-81F3-8FF400F40F8F}"/>
              </a:ext>
            </a:extLst>
          </p:cNvPr>
          <p:cNvGrpSpPr/>
          <p:nvPr/>
        </p:nvGrpSpPr>
        <p:grpSpPr>
          <a:xfrm>
            <a:off x="6703417" y="894893"/>
            <a:ext cx="5128259" cy="1384995"/>
            <a:chOff x="183427" y="1294108"/>
            <a:chExt cx="5128259" cy="138499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9B18F82-1636-1940-8A8A-29658423B4C7}"/>
                </a:ext>
              </a:extLst>
            </p:cNvPr>
            <p:cNvSpPr/>
            <p:nvPr/>
          </p:nvSpPr>
          <p:spPr>
            <a:xfrm>
              <a:off x="183427" y="1294108"/>
              <a:ext cx="5128259" cy="138499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SeRPE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(ℳ,𝒜,</a:t>
              </a:r>
              <a:r>
                <a:rPr lang="en-US" sz="1400" b="1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,𝜏)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	Candidates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← Instances(ℳ,𝜏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sz="14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Candidates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∅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failure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nondeterministically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choose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Candidates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Progress-to-finish(ℳ,𝒜,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,𝜏,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593A569-D8A8-A346-9E2E-1B5AAFF85AA1}"/>
                </a:ext>
              </a:extLst>
            </p:cNvPr>
            <p:cNvSpPr/>
            <p:nvPr/>
          </p:nvSpPr>
          <p:spPr>
            <a:xfrm>
              <a:off x="603693" y="2194794"/>
              <a:ext cx="2924367" cy="226245"/>
            </a:xfrm>
            <a:prstGeom prst="rect">
              <a:avLst/>
            </a:prstGeom>
            <a:noFill/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endParaRPr lang="en-US" sz="1600" dirty="0">
                <a:latin typeface="Times New Roman"/>
                <a:cs typeface="Times New Roman"/>
              </a:endParaRPr>
            </a:p>
          </p:txBody>
        </p:sp>
      </p:grpSp>
      <p:sp>
        <p:nvSpPr>
          <p:cNvPr id="15" name="Content Placeholder 15"/>
          <p:cNvSpPr txBox="1">
            <a:spLocks/>
          </p:cNvSpPr>
          <p:nvPr/>
        </p:nvSpPr>
        <p:spPr bwMode="auto">
          <a:xfrm>
            <a:off x="619029" y="2021824"/>
            <a:ext cx="2093521" cy="127470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Lucida Calligraphy"/>
                <a:cs typeface="Lucida Calligraphy"/>
              </a:rPr>
              <a:t>M</a:t>
            </a:r>
            <a:r>
              <a:rPr lang="en-US" sz="1800" dirty="0">
                <a:solidFill>
                  <a:schemeClr val="bg1"/>
                </a:solidFill>
                <a:cs typeface="Times New Roman"/>
              </a:rPr>
              <a:t> = {methods}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Lucida Calligraphy"/>
                <a:cs typeface="Lucida Calligraphy"/>
              </a:rPr>
              <a:t>A</a:t>
            </a:r>
            <a:r>
              <a:rPr lang="en-US" sz="1800" dirty="0">
                <a:solidFill>
                  <a:schemeClr val="bg1"/>
                </a:solidFill>
                <a:cs typeface="Times New Roman"/>
              </a:rPr>
              <a:t> = {action models}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800" i="1" dirty="0">
                <a:solidFill>
                  <a:schemeClr val="bg1"/>
                </a:solidFill>
                <a:cs typeface="Times New Roman"/>
              </a:rPr>
              <a:t>  s</a:t>
            </a:r>
            <a:r>
              <a:rPr lang="en-US" sz="1800" dirty="0">
                <a:solidFill>
                  <a:schemeClr val="bg1"/>
                </a:solidFill>
                <a:cs typeface="Times New Roman"/>
              </a:rPr>
              <a:t> = initial state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𝜏</a:t>
            </a:r>
            <a:r>
              <a:rPr lang="en-US" sz="1800" dirty="0">
                <a:solidFill>
                  <a:schemeClr val="bg1"/>
                </a:solidFill>
                <a:cs typeface="Times New Roman"/>
              </a:rPr>
              <a:t> = task or goal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652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133-SDM0711-products-pushba.gif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14"/>
          <a:stretch/>
        </p:blipFill>
        <p:spPr>
          <a:xfrm>
            <a:off x="7354139" y="3262298"/>
            <a:ext cx="3665993" cy="147701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272004" y="1039210"/>
            <a:ext cx="1696051" cy="2631884"/>
            <a:chOff x="372642" y="1079352"/>
            <a:chExt cx="1696051" cy="2631884"/>
          </a:xfrm>
        </p:grpSpPr>
        <p:pic>
          <p:nvPicPr>
            <p:cNvPr id="6" name="Picture 5" descr="Aluminium-Sliding-Doors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2642" y="1079352"/>
              <a:ext cx="1687792" cy="2523613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 rot="21060000">
              <a:off x="427217" y="3366482"/>
              <a:ext cx="1641476" cy="3447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endParaRPr lang="en-US" sz="1600" dirty="0">
                <a:latin typeface="Times New Roman"/>
                <a:cs typeface="Times New Roman"/>
              </a:endParaRPr>
            </a:p>
          </p:txBody>
        </p:sp>
      </p:grpSp>
      <p:pic>
        <p:nvPicPr>
          <p:cNvPr id="33" name="Picture 32" descr="open-door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349" y="1323510"/>
            <a:ext cx="1354607" cy="1939850"/>
          </a:xfrm>
          <a:prstGeom prst="rect">
            <a:avLst/>
          </a:prstGeom>
        </p:spPr>
      </p:pic>
      <p:pic>
        <p:nvPicPr>
          <p:cNvPr id="24" name="Picture 23" descr="5c1648bf-8df4-48de-a338-09998354bcef_400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707" y="3050494"/>
            <a:ext cx="1579560" cy="720674"/>
          </a:xfrm>
          <a:prstGeom prst="rect">
            <a:avLst/>
          </a:prstGeom>
        </p:spPr>
      </p:pic>
      <p:pic>
        <p:nvPicPr>
          <p:cNvPr id="25" name="Picture 24" descr="t26d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776" y="3114106"/>
            <a:ext cx="811152" cy="709436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Opening a Door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625" y="1665066"/>
            <a:ext cx="3619087" cy="4240848"/>
          </a:xfrm>
        </p:spPr>
        <p:txBody>
          <a:bodyPr>
            <a:normAutofit/>
          </a:bodyPr>
          <a:lstStyle/>
          <a:p>
            <a:r>
              <a:rPr lang="en-US" dirty="0"/>
              <a:t>Many different methods, depending on what kind </a:t>
            </a:r>
            <a:br>
              <a:rPr lang="en-US" dirty="0"/>
            </a:br>
            <a:r>
              <a:rPr lang="en-US" dirty="0"/>
              <a:t>of door</a:t>
            </a:r>
          </a:p>
          <a:p>
            <a:pPr lvl="1"/>
            <a:r>
              <a:rPr lang="en-US" dirty="0"/>
              <a:t>Sliding or hinged?</a:t>
            </a:r>
          </a:p>
          <a:p>
            <a:pPr lvl="1"/>
            <a:r>
              <a:rPr lang="en-US" dirty="0"/>
              <a:t>Hinge on left or right?</a:t>
            </a:r>
          </a:p>
          <a:p>
            <a:pPr lvl="1"/>
            <a:r>
              <a:rPr lang="en-US" dirty="0"/>
              <a:t>Open toward or away?</a:t>
            </a:r>
          </a:p>
          <a:p>
            <a:pPr lvl="1"/>
            <a:r>
              <a:rPr lang="en-US" dirty="0"/>
              <a:t>Knob, lever, push bar </a:t>
            </a:r>
          </a:p>
          <a:p>
            <a:pPr lvl="1"/>
            <a:r>
              <a:rPr lang="en-US" dirty="0"/>
              <a:t>Pull handle, push plate</a:t>
            </a:r>
          </a:p>
          <a:p>
            <a:pPr lvl="1"/>
            <a:r>
              <a:rPr lang="en-US" dirty="0"/>
              <a:t>Something else?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8B6751-6A8D-BA29-4FC0-6C4F25670B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63287-9A70-9A7B-8F3C-2D126C585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2774D3-0CDC-A94D-B38E-0762B8133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</a:t>
            </a:fld>
            <a:endParaRPr lang="en-GB"/>
          </a:p>
        </p:txBody>
      </p:sp>
      <p:pic>
        <p:nvPicPr>
          <p:cNvPr id="5" name="Picture 4" descr="Stainless Steel Push Plate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144" y="3648169"/>
            <a:ext cx="1133416" cy="2251143"/>
          </a:xfrm>
          <a:prstGeom prst="rect">
            <a:avLst/>
          </a:prstGeom>
        </p:spPr>
      </p:pic>
      <p:pic>
        <p:nvPicPr>
          <p:cNvPr id="10" name="Picture 9" descr="fishdoorhandl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411" y="4773740"/>
            <a:ext cx="1491225" cy="1118418"/>
          </a:xfrm>
          <a:prstGeom prst="rect">
            <a:avLst/>
          </a:prstGeom>
        </p:spPr>
      </p:pic>
      <p:pic>
        <p:nvPicPr>
          <p:cNvPr id="29" name="Picture 28" descr="open-door-exit-icon-10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95058" y="3545367"/>
            <a:ext cx="1376172" cy="2313432"/>
          </a:xfrm>
          <a:prstGeom prst="rect">
            <a:avLst/>
          </a:prstGeom>
        </p:spPr>
      </p:pic>
      <p:pic>
        <p:nvPicPr>
          <p:cNvPr id="30" name="Picture 29" descr="open-door-exit-icon-10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398" y="3540206"/>
            <a:ext cx="1376172" cy="2313432"/>
          </a:xfrm>
          <a:prstGeom prst="rect">
            <a:avLst/>
          </a:prstGeom>
        </p:spPr>
      </p:pic>
      <p:pic>
        <p:nvPicPr>
          <p:cNvPr id="31" name="Picture 30" descr="images-1.jpe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36" y="4279552"/>
            <a:ext cx="662574" cy="155899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C1E6A22-3654-2C4C-A59F-11D14EDD1C06}"/>
              </a:ext>
            </a:extLst>
          </p:cNvPr>
          <p:cNvGrpSpPr/>
          <p:nvPr/>
        </p:nvGrpSpPr>
        <p:grpSpPr>
          <a:xfrm>
            <a:off x="7925520" y="940693"/>
            <a:ext cx="3906155" cy="1992538"/>
            <a:chOff x="3937725" y="3970843"/>
            <a:chExt cx="3906155" cy="1992538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76D32964-469C-C34E-8D71-52089860FAE7}"/>
                </a:ext>
              </a:extLst>
            </p:cNvPr>
            <p:cNvSpPr/>
            <p:nvPr/>
          </p:nvSpPr>
          <p:spPr>
            <a:xfrm>
              <a:off x="4244587" y="3970843"/>
              <a:ext cx="3494109" cy="427340"/>
            </a:xfrm>
            <a:prstGeom prst="roundRect">
              <a:avLst/>
            </a:prstGeom>
            <a:noFill/>
            <a:ln w="12700">
              <a:solidFill>
                <a:schemeClr val="accent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D9D7948-30AC-0B4D-9061-492EBECB4B89}"/>
                </a:ext>
              </a:extLst>
            </p:cNvPr>
            <p:cNvSpPr txBox="1"/>
            <p:nvPr/>
          </p:nvSpPr>
          <p:spPr>
            <a:xfrm>
              <a:off x="4335015" y="4089832"/>
              <a:ext cx="1022775" cy="21544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r>
                <a:rPr lang="en-GB" sz="1400" dirty="0"/>
                <a:t>move to door</a:t>
              </a:r>
              <a:endParaRPr lang="en-GB" sz="1400" dirty="0">
                <a:latin typeface="Courier" pitchFamily="2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D840085-A867-E34F-B2BC-FD91171DBEF9}"/>
                </a:ext>
              </a:extLst>
            </p:cNvPr>
            <p:cNvSpPr txBox="1"/>
            <p:nvPr/>
          </p:nvSpPr>
          <p:spPr>
            <a:xfrm>
              <a:off x="5404119" y="4089832"/>
              <a:ext cx="796175" cy="21544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r>
                <a:rPr lang="en-GB" sz="1400" dirty="0"/>
                <a:t>open door</a:t>
              </a:r>
              <a:endParaRPr lang="en-GB" sz="1400" dirty="0">
                <a:latin typeface="Courier" pitchFamily="2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AA90196-79D0-524B-A7FC-2BD6A9221BE5}"/>
                </a:ext>
              </a:extLst>
            </p:cNvPr>
            <p:cNvSpPr txBox="1"/>
            <p:nvPr/>
          </p:nvSpPr>
          <p:spPr>
            <a:xfrm>
              <a:off x="6852651" y="4089832"/>
              <a:ext cx="794572" cy="21544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r>
                <a:rPr lang="en-GB" sz="1400" dirty="0"/>
                <a:t>close door</a:t>
              </a:r>
              <a:endParaRPr lang="en-GB" sz="1400" dirty="0">
                <a:latin typeface="Courier" pitchFamily="2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949E585-FF75-1D43-8C00-C4401F9B414F}"/>
                </a:ext>
              </a:extLst>
            </p:cNvPr>
            <p:cNvSpPr txBox="1"/>
            <p:nvPr/>
          </p:nvSpPr>
          <p:spPr>
            <a:xfrm>
              <a:off x="6246622" y="4089832"/>
              <a:ext cx="559700" cy="21544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r>
                <a:rPr lang="en-GB" sz="1400" dirty="0"/>
                <a:t>get out</a:t>
              </a:r>
              <a:endParaRPr lang="en-GB" sz="1400" dirty="0">
                <a:latin typeface="Courier" pitchFamily="2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098DAD4-4467-2547-98A1-57BA7ABF79E2}"/>
                </a:ext>
              </a:extLst>
            </p:cNvPr>
            <p:cNvSpPr txBox="1"/>
            <p:nvPr/>
          </p:nvSpPr>
          <p:spPr>
            <a:xfrm>
              <a:off x="3937725" y="5019218"/>
              <a:ext cx="635105" cy="861774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pPr algn="ctr"/>
              <a:r>
                <a:rPr lang="en-GB" sz="1400" dirty="0"/>
                <a:t>identify </a:t>
              </a:r>
            </a:p>
            <a:p>
              <a:pPr algn="ctr"/>
              <a:r>
                <a:rPr lang="en-GB" sz="1400" dirty="0"/>
                <a:t>type </a:t>
              </a:r>
            </a:p>
            <a:p>
              <a:pPr algn="ctr"/>
              <a:r>
                <a:rPr lang="en-GB" sz="1400" dirty="0"/>
                <a:t>of </a:t>
              </a:r>
            </a:p>
            <a:p>
              <a:pPr algn="ctr"/>
              <a:r>
                <a:rPr lang="en-GB" sz="1400" dirty="0"/>
                <a:t>door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0D9E4D3-076A-3E4C-9EB6-1D66D46E0E48}"/>
                </a:ext>
              </a:extLst>
            </p:cNvPr>
            <p:cNvSpPr txBox="1"/>
            <p:nvPr/>
          </p:nvSpPr>
          <p:spPr>
            <a:xfrm>
              <a:off x="4608497" y="5019218"/>
              <a:ext cx="448323" cy="86177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pPr algn="ctr"/>
              <a:r>
                <a:rPr lang="en-GB" sz="1400" dirty="0"/>
                <a:t>move</a:t>
              </a:r>
            </a:p>
            <a:p>
              <a:pPr algn="ctr"/>
              <a:r>
                <a:rPr lang="en-GB" sz="1400" dirty="0"/>
                <a:t>close </a:t>
              </a:r>
            </a:p>
            <a:p>
              <a:pPr algn="ctr"/>
              <a:r>
                <a:rPr lang="en-GB" sz="1400" dirty="0"/>
                <a:t>to </a:t>
              </a:r>
            </a:p>
            <a:p>
              <a:pPr algn="ctr"/>
              <a:r>
                <a:rPr lang="en-GB" sz="1400" dirty="0"/>
                <a:t>knob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6492861-414F-1C4B-9007-3FDEA3FCC65A}"/>
                </a:ext>
              </a:extLst>
            </p:cNvPr>
            <p:cNvSpPr txBox="1"/>
            <p:nvPr/>
          </p:nvSpPr>
          <p:spPr>
            <a:xfrm>
              <a:off x="5092490" y="5019218"/>
              <a:ext cx="431844" cy="430887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pPr algn="ctr"/>
              <a:r>
                <a:rPr lang="en-GB" sz="1400" dirty="0"/>
                <a:t>grasp</a:t>
              </a:r>
            </a:p>
            <a:p>
              <a:pPr algn="ctr"/>
              <a:r>
                <a:rPr lang="en-GB" sz="1400" dirty="0"/>
                <a:t>knob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F52CDD5-D803-E44E-AE3B-9B5C81BD9085}"/>
                </a:ext>
              </a:extLst>
            </p:cNvPr>
            <p:cNvSpPr txBox="1"/>
            <p:nvPr/>
          </p:nvSpPr>
          <p:spPr>
            <a:xfrm>
              <a:off x="5562856" y="5019218"/>
              <a:ext cx="401836" cy="430887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pPr algn="ctr"/>
              <a:r>
                <a:rPr lang="en-GB" sz="1400" dirty="0"/>
                <a:t>turn</a:t>
              </a:r>
            </a:p>
            <a:p>
              <a:pPr algn="ctr"/>
              <a:r>
                <a:rPr lang="en-GB" sz="1400" dirty="0"/>
                <a:t>knob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C2FFADF-BA30-374D-A4E2-ED82A8BAAAC0}"/>
                </a:ext>
              </a:extLst>
            </p:cNvPr>
            <p:cNvSpPr txBox="1"/>
            <p:nvPr/>
          </p:nvSpPr>
          <p:spPr>
            <a:xfrm>
              <a:off x="6003213" y="5019218"/>
              <a:ext cx="681721" cy="21544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pPr algn="ctr"/>
              <a:r>
                <a:rPr lang="en-GB" sz="1400" dirty="0"/>
                <a:t>maintain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4E44067-D4E1-AB4B-B753-46682096188B}"/>
                </a:ext>
              </a:extLst>
            </p:cNvPr>
            <p:cNvSpPr txBox="1"/>
            <p:nvPr/>
          </p:nvSpPr>
          <p:spPr>
            <a:xfrm>
              <a:off x="6003213" y="5277276"/>
              <a:ext cx="308862" cy="21544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pPr algn="ctr"/>
              <a:r>
                <a:rPr lang="en-GB" sz="1400" dirty="0"/>
                <a:t>pull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3E9EB24-52FF-3446-AF69-4EC6B2A40DE1}"/>
                </a:ext>
              </a:extLst>
            </p:cNvPr>
            <p:cNvSpPr txBox="1"/>
            <p:nvPr/>
          </p:nvSpPr>
          <p:spPr>
            <a:xfrm>
              <a:off x="6732599" y="5490492"/>
              <a:ext cx="308862" cy="21544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pPr algn="ctr"/>
              <a:r>
                <a:rPr lang="en-GB" sz="1400" dirty="0"/>
                <a:t>pull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3FA8CEE-A5E4-C94D-9DEE-BA46E2B3BFC7}"/>
                </a:ext>
              </a:extLst>
            </p:cNvPr>
            <p:cNvSpPr txBox="1"/>
            <p:nvPr/>
          </p:nvSpPr>
          <p:spPr>
            <a:xfrm>
              <a:off x="6729403" y="5747937"/>
              <a:ext cx="626128" cy="21544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pPr algn="ctr"/>
              <a:r>
                <a:rPr lang="en-GB" sz="1400" dirty="0"/>
                <a:t>monitor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14BF60D-79FF-024E-BF6B-B1121A794E47}"/>
                </a:ext>
              </a:extLst>
            </p:cNvPr>
            <p:cNvSpPr txBox="1"/>
            <p:nvPr/>
          </p:nvSpPr>
          <p:spPr>
            <a:xfrm>
              <a:off x="6006257" y="5535334"/>
              <a:ext cx="626128" cy="21544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pPr algn="ctr"/>
              <a:r>
                <a:rPr lang="en-GB" sz="1400" dirty="0"/>
                <a:t>monitor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D39F523-7D38-DB43-B393-E90C6C701410}"/>
                </a:ext>
              </a:extLst>
            </p:cNvPr>
            <p:cNvSpPr txBox="1"/>
            <p:nvPr/>
          </p:nvSpPr>
          <p:spPr>
            <a:xfrm>
              <a:off x="7222881" y="5019218"/>
              <a:ext cx="620999" cy="21544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pPr algn="ctr"/>
              <a:r>
                <a:rPr lang="en-GB" sz="1400" dirty="0"/>
                <a:t>ungrasp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FC7592E-2716-A34A-9163-89D2B14A633F}"/>
                </a:ext>
              </a:extLst>
            </p:cNvPr>
            <p:cNvSpPr txBox="1"/>
            <p:nvPr/>
          </p:nvSpPr>
          <p:spPr>
            <a:xfrm>
              <a:off x="6732599" y="5019218"/>
              <a:ext cx="442617" cy="430887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pPr algn="ctr"/>
              <a:r>
                <a:rPr lang="en-GB" sz="1400" dirty="0"/>
                <a:t>move</a:t>
              </a:r>
            </a:p>
            <a:p>
              <a:pPr algn="ctr"/>
              <a:r>
                <a:rPr lang="en-GB" sz="1400" dirty="0"/>
                <a:t>back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6FCA86A0-12F3-E549-8080-67A11BB86E72}"/>
                </a:ext>
              </a:extLst>
            </p:cNvPr>
            <p:cNvCxnSpPr>
              <a:cxnSpLocks/>
              <a:stCxn id="42" idx="2"/>
              <a:endCxn id="47" idx="0"/>
            </p:cNvCxnSpPr>
            <p:nvPr/>
          </p:nvCxnSpPr>
          <p:spPr>
            <a:xfrm flipH="1">
              <a:off x="4832659" y="4305276"/>
              <a:ext cx="969548" cy="71394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48428627-4C19-5D4C-B23C-443C165B5846}"/>
                </a:ext>
              </a:extLst>
            </p:cNvPr>
            <p:cNvCxnSpPr>
              <a:cxnSpLocks/>
              <a:stCxn id="42" idx="2"/>
              <a:endCxn id="46" idx="0"/>
            </p:cNvCxnSpPr>
            <p:nvPr/>
          </p:nvCxnSpPr>
          <p:spPr>
            <a:xfrm flipH="1">
              <a:off x="4255278" y="4305276"/>
              <a:ext cx="1546929" cy="71394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042CCB1C-FF4D-B54A-B612-6245D93FC6AE}"/>
                </a:ext>
              </a:extLst>
            </p:cNvPr>
            <p:cNvCxnSpPr>
              <a:cxnSpLocks/>
              <a:stCxn id="42" idx="2"/>
              <a:endCxn id="48" idx="0"/>
            </p:cNvCxnSpPr>
            <p:nvPr/>
          </p:nvCxnSpPr>
          <p:spPr>
            <a:xfrm flipH="1">
              <a:off x="5308412" y="4305276"/>
              <a:ext cx="493795" cy="71394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08104CCF-B97B-3F41-ADCA-8F9C3324605C}"/>
                </a:ext>
              </a:extLst>
            </p:cNvPr>
            <p:cNvCxnSpPr>
              <a:cxnSpLocks/>
              <a:stCxn id="42" idx="2"/>
              <a:endCxn id="58" idx="0"/>
            </p:cNvCxnSpPr>
            <p:nvPr/>
          </p:nvCxnSpPr>
          <p:spPr>
            <a:xfrm>
              <a:off x="5802207" y="4305276"/>
              <a:ext cx="1151701" cy="71394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44A02956-CA97-704B-9321-C8620D98E099}"/>
                </a:ext>
              </a:extLst>
            </p:cNvPr>
            <p:cNvCxnSpPr>
              <a:cxnSpLocks/>
              <a:stCxn id="42" idx="2"/>
              <a:endCxn id="50" idx="0"/>
            </p:cNvCxnSpPr>
            <p:nvPr/>
          </p:nvCxnSpPr>
          <p:spPr>
            <a:xfrm>
              <a:off x="5802207" y="4305276"/>
              <a:ext cx="541867" cy="71394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B65098D5-3628-8D46-9AB4-FE7E7C6142B9}"/>
                </a:ext>
              </a:extLst>
            </p:cNvPr>
            <p:cNvCxnSpPr>
              <a:cxnSpLocks/>
              <a:stCxn id="42" idx="2"/>
              <a:endCxn id="57" idx="0"/>
            </p:cNvCxnSpPr>
            <p:nvPr/>
          </p:nvCxnSpPr>
          <p:spPr>
            <a:xfrm>
              <a:off x="5802207" y="4305276"/>
              <a:ext cx="1731174" cy="71394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67BE6D75-00E0-D047-BA47-776D47DA40AC}"/>
                </a:ext>
              </a:extLst>
            </p:cNvPr>
            <p:cNvCxnSpPr>
              <a:cxnSpLocks/>
              <a:stCxn id="42" idx="2"/>
              <a:endCxn id="49" idx="0"/>
            </p:cNvCxnSpPr>
            <p:nvPr/>
          </p:nvCxnSpPr>
          <p:spPr>
            <a:xfrm flipH="1">
              <a:off x="5763774" y="4305276"/>
              <a:ext cx="38433" cy="71394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656FED6F-1C13-DC47-BA35-E0F1EA210DC4}"/>
                </a:ext>
              </a:extLst>
            </p:cNvPr>
            <p:cNvCxnSpPr>
              <a:cxnSpLocks/>
              <a:endCxn id="89" idx="1"/>
            </p:cNvCxnSpPr>
            <p:nvPr/>
          </p:nvCxnSpPr>
          <p:spPr>
            <a:xfrm flipH="1">
              <a:off x="4244587" y="4309356"/>
              <a:ext cx="188606" cy="350438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57ADE201-3F17-C842-8F76-032CDE936863}"/>
                </a:ext>
              </a:extLst>
            </p:cNvPr>
            <p:cNvCxnSpPr>
              <a:cxnSpLocks/>
              <a:endCxn id="89" idx="3"/>
            </p:cNvCxnSpPr>
            <p:nvPr/>
          </p:nvCxnSpPr>
          <p:spPr>
            <a:xfrm>
              <a:off x="4433192" y="4309356"/>
              <a:ext cx="154759" cy="350438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3F7E6AE-62E7-AC4B-A97C-6B7528384A6D}"/>
                </a:ext>
              </a:extLst>
            </p:cNvPr>
            <p:cNvSpPr txBox="1"/>
            <p:nvPr/>
          </p:nvSpPr>
          <p:spPr>
            <a:xfrm>
              <a:off x="4244587" y="4521294"/>
              <a:ext cx="343364" cy="276999"/>
            </a:xfrm>
            <a:prstGeom prst="rect">
              <a:avLst/>
            </a:prstGeom>
            <a:noFill/>
          </p:spPr>
          <p:txBody>
            <a:bodyPr wrap="square" lIns="36000" tIns="0" rIns="0" bIns="0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5"/>
                  </a:solidFill>
                </a:rPr>
                <a:t>…</a:t>
              </a:r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071A361D-9A37-094C-9618-D721199E2B62}"/>
                </a:ext>
              </a:extLst>
            </p:cNvPr>
            <p:cNvSpPr/>
            <p:nvPr/>
          </p:nvSpPr>
          <p:spPr>
            <a:xfrm>
              <a:off x="4351374" y="4452672"/>
              <a:ext cx="168166" cy="48179"/>
            </a:xfrm>
            <a:custGeom>
              <a:avLst/>
              <a:gdLst>
                <a:gd name="connsiteX0" fmla="*/ 0 w 168166"/>
                <a:gd name="connsiteY0" fmla="*/ 0 h 48179"/>
                <a:gd name="connsiteX1" fmla="*/ 78828 w 168166"/>
                <a:gd name="connsiteY1" fmla="*/ 47297 h 48179"/>
                <a:gd name="connsiteX2" fmla="*/ 168166 w 168166"/>
                <a:gd name="connsiteY2" fmla="*/ 26276 h 4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166" h="48179">
                  <a:moveTo>
                    <a:pt x="0" y="0"/>
                  </a:moveTo>
                  <a:cubicBezTo>
                    <a:pt x="25400" y="21459"/>
                    <a:pt x="50800" y="42918"/>
                    <a:pt x="78828" y="47297"/>
                  </a:cubicBezTo>
                  <a:cubicBezTo>
                    <a:pt x="106856" y="51676"/>
                    <a:pt x="137511" y="38976"/>
                    <a:pt x="168166" y="26276"/>
                  </a:cubicBezTo>
                </a:path>
              </a:pathLst>
            </a:custGeom>
            <a:noFill/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pPr algn="ctr"/>
              <a:endParaRPr lang="en-GB"/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9E7A83BD-0473-5248-83FC-7FF0B11A3CEA}"/>
                </a:ext>
              </a:extLst>
            </p:cNvPr>
            <p:cNvCxnSpPr>
              <a:cxnSpLocks/>
              <a:stCxn id="93" idx="0"/>
              <a:endCxn id="93" idx="1"/>
            </p:cNvCxnSpPr>
            <p:nvPr/>
          </p:nvCxnSpPr>
          <p:spPr>
            <a:xfrm flipH="1">
              <a:off x="6568332" y="4309356"/>
              <a:ext cx="171682" cy="138500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33AC58CC-C79D-E142-B6DD-C941B68D6D96}"/>
                </a:ext>
              </a:extLst>
            </p:cNvPr>
            <p:cNvCxnSpPr>
              <a:cxnSpLocks/>
              <a:stCxn id="93" idx="0"/>
              <a:endCxn id="93" idx="3"/>
            </p:cNvCxnSpPr>
            <p:nvPr/>
          </p:nvCxnSpPr>
          <p:spPr>
            <a:xfrm>
              <a:off x="6740014" y="4309356"/>
              <a:ext cx="171682" cy="138500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85D74C4-A42B-ED45-BC57-3E2F7E254E20}"/>
                </a:ext>
              </a:extLst>
            </p:cNvPr>
            <p:cNvSpPr txBox="1"/>
            <p:nvPr/>
          </p:nvSpPr>
          <p:spPr>
            <a:xfrm>
              <a:off x="6568332" y="4309356"/>
              <a:ext cx="343364" cy="276999"/>
            </a:xfrm>
            <a:prstGeom prst="rect">
              <a:avLst/>
            </a:prstGeom>
            <a:noFill/>
          </p:spPr>
          <p:txBody>
            <a:bodyPr wrap="square" lIns="36000" tIns="0" rIns="0" bIns="0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5"/>
                  </a:solidFill>
                </a:rPr>
                <a:t>…</a:t>
              </a:r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A62F2CB9-46FC-AD44-9F3E-A7EF7B9B07F9}"/>
                </a:ext>
              </a:extLst>
            </p:cNvPr>
            <p:cNvSpPr/>
            <p:nvPr/>
          </p:nvSpPr>
          <p:spPr>
            <a:xfrm>
              <a:off x="6638156" y="4386952"/>
              <a:ext cx="168166" cy="48179"/>
            </a:xfrm>
            <a:custGeom>
              <a:avLst/>
              <a:gdLst>
                <a:gd name="connsiteX0" fmla="*/ 0 w 168166"/>
                <a:gd name="connsiteY0" fmla="*/ 0 h 48179"/>
                <a:gd name="connsiteX1" fmla="*/ 78828 w 168166"/>
                <a:gd name="connsiteY1" fmla="*/ 47297 h 48179"/>
                <a:gd name="connsiteX2" fmla="*/ 168166 w 168166"/>
                <a:gd name="connsiteY2" fmla="*/ 26276 h 4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166" h="48179">
                  <a:moveTo>
                    <a:pt x="0" y="0"/>
                  </a:moveTo>
                  <a:cubicBezTo>
                    <a:pt x="25400" y="21459"/>
                    <a:pt x="50800" y="42918"/>
                    <a:pt x="78828" y="47297"/>
                  </a:cubicBezTo>
                  <a:cubicBezTo>
                    <a:pt x="106856" y="51676"/>
                    <a:pt x="137511" y="38976"/>
                    <a:pt x="168166" y="26276"/>
                  </a:cubicBezTo>
                </a:path>
              </a:pathLst>
            </a:custGeom>
            <a:noFill/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pPr algn="ctr"/>
              <a:endParaRPr lang="en-GB"/>
            </a:p>
          </p:txBody>
        </p: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E3704821-C5AD-6D48-9333-0A3A0C831873}"/>
                </a:ext>
              </a:extLst>
            </p:cNvPr>
            <p:cNvCxnSpPr>
              <a:cxnSpLocks/>
              <a:stCxn id="43" idx="2"/>
              <a:endCxn id="97" idx="1"/>
            </p:cNvCxnSpPr>
            <p:nvPr/>
          </p:nvCxnSpPr>
          <p:spPr>
            <a:xfrm flipH="1">
              <a:off x="7082545" y="4305276"/>
              <a:ext cx="167392" cy="327894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F28B0EF0-B416-9A4C-ACB2-F6F3FF4E4C5E}"/>
                </a:ext>
              </a:extLst>
            </p:cNvPr>
            <p:cNvCxnSpPr>
              <a:cxnSpLocks/>
              <a:stCxn id="43" idx="2"/>
              <a:endCxn id="97" idx="3"/>
            </p:cNvCxnSpPr>
            <p:nvPr/>
          </p:nvCxnSpPr>
          <p:spPr>
            <a:xfrm>
              <a:off x="7249937" y="4305276"/>
              <a:ext cx="175972" cy="327894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01BE5E6-9E82-834E-83C8-CD3A46F912FF}"/>
                </a:ext>
              </a:extLst>
            </p:cNvPr>
            <p:cNvSpPr txBox="1"/>
            <p:nvPr/>
          </p:nvSpPr>
          <p:spPr>
            <a:xfrm>
              <a:off x="7082545" y="4494670"/>
              <a:ext cx="343364" cy="276999"/>
            </a:xfrm>
            <a:prstGeom prst="rect">
              <a:avLst/>
            </a:prstGeom>
            <a:noFill/>
          </p:spPr>
          <p:txBody>
            <a:bodyPr wrap="square" lIns="36000" tIns="0" rIns="0" bIns="0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5"/>
                  </a:solidFill>
                </a:rPr>
                <a:t>…</a:t>
              </a:r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93F494E3-AB71-B84D-A6C3-1C8C108867DB}"/>
                </a:ext>
              </a:extLst>
            </p:cNvPr>
            <p:cNvSpPr/>
            <p:nvPr/>
          </p:nvSpPr>
          <p:spPr>
            <a:xfrm>
              <a:off x="7181458" y="4457725"/>
              <a:ext cx="168166" cy="48179"/>
            </a:xfrm>
            <a:custGeom>
              <a:avLst/>
              <a:gdLst>
                <a:gd name="connsiteX0" fmla="*/ 0 w 168166"/>
                <a:gd name="connsiteY0" fmla="*/ 0 h 48179"/>
                <a:gd name="connsiteX1" fmla="*/ 78828 w 168166"/>
                <a:gd name="connsiteY1" fmla="*/ 47297 h 48179"/>
                <a:gd name="connsiteX2" fmla="*/ 168166 w 168166"/>
                <a:gd name="connsiteY2" fmla="*/ 26276 h 4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166" h="48179">
                  <a:moveTo>
                    <a:pt x="0" y="0"/>
                  </a:moveTo>
                  <a:cubicBezTo>
                    <a:pt x="25400" y="21459"/>
                    <a:pt x="50800" y="42918"/>
                    <a:pt x="78828" y="47297"/>
                  </a:cubicBezTo>
                  <a:cubicBezTo>
                    <a:pt x="106856" y="51676"/>
                    <a:pt x="137511" y="38976"/>
                    <a:pt x="168166" y="26276"/>
                  </a:cubicBezTo>
                </a:path>
              </a:pathLst>
            </a:custGeom>
            <a:noFill/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pPr algn="ctr"/>
              <a:endParaRPr lang="en-GB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986C0CF6-67A0-0C48-841B-8865F81E3AC5}"/>
                </a:ext>
              </a:extLst>
            </p:cNvPr>
            <p:cNvSpPr/>
            <p:nvPr/>
          </p:nvSpPr>
          <p:spPr>
            <a:xfrm>
              <a:off x="5160305" y="4597788"/>
              <a:ext cx="1489322" cy="240918"/>
            </a:xfrm>
            <a:custGeom>
              <a:avLst/>
              <a:gdLst>
                <a:gd name="connsiteX0" fmla="*/ 0 w 1489322"/>
                <a:gd name="connsiteY0" fmla="*/ 0 h 240918"/>
                <a:gd name="connsiteX1" fmla="*/ 251870 w 1489322"/>
                <a:gd name="connsiteY1" fmla="*/ 142361 h 240918"/>
                <a:gd name="connsiteX2" fmla="*/ 547545 w 1489322"/>
                <a:gd name="connsiteY2" fmla="*/ 229968 h 240918"/>
                <a:gd name="connsiteX3" fmla="*/ 996531 w 1489322"/>
                <a:gd name="connsiteY3" fmla="*/ 229968 h 240918"/>
                <a:gd name="connsiteX4" fmla="*/ 1325058 w 1489322"/>
                <a:gd name="connsiteY4" fmla="*/ 142361 h 240918"/>
                <a:gd name="connsiteX5" fmla="*/ 1489322 w 1489322"/>
                <a:gd name="connsiteY5" fmla="*/ 49279 h 24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9322" h="240918">
                  <a:moveTo>
                    <a:pt x="0" y="0"/>
                  </a:moveTo>
                  <a:cubicBezTo>
                    <a:pt x="80306" y="52016"/>
                    <a:pt x="160613" y="104033"/>
                    <a:pt x="251870" y="142361"/>
                  </a:cubicBezTo>
                  <a:cubicBezTo>
                    <a:pt x="343127" y="180689"/>
                    <a:pt x="423435" y="215367"/>
                    <a:pt x="547545" y="229968"/>
                  </a:cubicBezTo>
                  <a:cubicBezTo>
                    <a:pt x="671655" y="244569"/>
                    <a:pt x="866946" y="244569"/>
                    <a:pt x="996531" y="229968"/>
                  </a:cubicBezTo>
                  <a:cubicBezTo>
                    <a:pt x="1126116" y="215367"/>
                    <a:pt x="1242926" y="172476"/>
                    <a:pt x="1325058" y="142361"/>
                  </a:cubicBezTo>
                  <a:cubicBezTo>
                    <a:pt x="1407190" y="112246"/>
                    <a:pt x="1448256" y="80762"/>
                    <a:pt x="1489322" y="49279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4763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/>
          <a:p>
            <a:r>
              <a:rPr lang="en-US" dirty="0" err="1"/>
              <a:t>SeRPE</a:t>
            </a:r>
            <a:r>
              <a:rPr lang="en-US" dirty="0"/>
              <a:t> (Sequential Refinement </a:t>
            </a:r>
            <a:br>
              <a:rPr lang="en-US" dirty="0"/>
            </a:br>
            <a:r>
              <a:rPr lang="en-US" dirty="0"/>
              <a:t>Planning Engine)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013D54-E043-304E-B85A-AF955BA39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SeRPE</a:t>
            </a:r>
            <a:endParaRPr lang="en-GB" dirty="0"/>
          </a:p>
          <a:p>
            <a:pPr lvl="1"/>
            <a:r>
              <a:rPr lang="en-GB" dirty="0"/>
              <a:t>One external task</a:t>
            </a:r>
          </a:p>
          <a:p>
            <a:pPr lvl="1"/>
            <a:r>
              <a:rPr lang="en-GB" dirty="0"/>
              <a:t>Simulate progressing it all the way to the end</a:t>
            </a:r>
          </a:p>
          <a:p>
            <a:r>
              <a:rPr lang="en-GB" dirty="0"/>
              <a:t>RAE</a:t>
            </a:r>
          </a:p>
          <a:p>
            <a:pPr lvl="1"/>
            <a:r>
              <a:rPr lang="en-GB" dirty="0"/>
              <a:t>Several external tasks</a:t>
            </a:r>
          </a:p>
          <a:p>
            <a:pPr lvl="1"/>
            <a:r>
              <a:rPr lang="en-GB" dirty="0"/>
              <a:t>Each time through loop, </a:t>
            </a:r>
            <a:br>
              <a:rPr lang="en-GB" dirty="0"/>
            </a:br>
            <a:r>
              <a:rPr lang="en-GB" dirty="0"/>
              <a:t>progress each one by one step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BBC947-137F-5449-AA1D-FB666019BA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6B4436-6655-9FE9-891E-30070DA0B3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F4539D-60B4-1244-B507-5873F0B40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40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E582F2-BC47-B546-B212-47BCEB79279E}"/>
              </a:ext>
            </a:extLst>
          </p:cNvPr>
          <p:cNvGrpSpPr/>
          <p:nvPr/>
        </p:nvGrpSpPr>
        <p:grpSpPr>
          <a:xfrm>
            <a:off x="6703416" y="2366484"/>
            <a:ext cx="5128259" cy="3539430"/>
            <a:chOff x="183426" y="2957094"/>
            <a:chExt cx="5128259" cy="353943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12FDA6-B632-AF49-B8D3-37DE28E7262A}"/>
                </a:ext>
              </a:extLst>
            </p:cNvPr>
            <p:cNvSpPr/>
            <p:nvPr/>
          </p:nvSpPr>
          <p:spPr>
            <a:xfrm>
              <a:off x="183426" y="2957094"/>
              <a:ext cx="5128259" cy="353943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RAE(ℳ)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Agenda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← ∅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loop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until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the input of external tasks and 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		events is empty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do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read 𝜏 in the input stream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Candidates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← Instances(ℳ,𝜏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𝜉)</a:t>
              </a:r>
              <a:endParaRPr lang="en-US" sz="14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Candidates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∅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	output(“failed to address” 𝜏)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else do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	arbitrarily choose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Candidates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	Agenda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Agenda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∪ {⟨(𝜏,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,nil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,∅)⟩}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for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each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stack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Agenda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do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Progress(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stack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stack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∅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Agenda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Agenda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\ {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stack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7243D93-A6B6-4247-B938-E4337EEB0C3F}"/>
                </a:ext>
              </a:extLst>
            </p:cNvPr>
            <p:cNvSpPr/>
            <p:nvPr/>
          </p:nvSpPr>
          <p:spPr>
            <a:xfrm>
              <a:off x="1306702" y="5775815"/>
              <a:ext cx="1612305" cy="226245"/>
            </a:xfrm>
            <a:prstGeom prst="rect">
              <a:avLst/>
            </a:prstGeom>
            <a:noFill/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endParaRPr lang="en-US" sz="16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A7CD70-1FAB-D74E-B976-3A174E1AC742}"/>
              </a:ext>
            </a:extLst>
          </p:cNvPr>
          <p:cNvGrpSpPr/>
          <p:nvPr/>
        </p:nvGrpSpPr>
        <p:grpSpPr>
          <a:xfrm>
            <a:off x="6703417" y="894893"/>
            <a:ext cx="5128259" cy="1384995"/>
            <a:chOff x="183427" y="1294108"/>
            <a:chExt cx="5128259" cy="138499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00DD7A-78AA-F641-A2C7-FD78CA7248F8}"/>
                </a:ext>
              </a:extLst>
            </p:cNvPr>
            <p:cNvSpPr/>
            <p:nvPr/>
          </p:nvSpPr>
          <p:spPr>
            <a:xfrm>
              <a:off x="183427" y="1294108"/>
              <a:ext cx="5128259" cy="138499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SeRPE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(ℳ,𝒜,</a:t>
              </a:r>
              <a:r>
                <a:rPr lang="en-US" sz="1400" b="1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,𝜏)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	Candidates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← Instances(ℳ,𝜏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sz="14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Candidates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∅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failure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nondeterministically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choose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Candidates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Progress-to-finish(ℳ,𝒜,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,𝜏,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7EE31CA-DCB5-974F-A2BC-76A50DE21889}"/>
                </a:ext>
              </a:extLst>
            </p:cNvPr>
            <p:cNvSpPr/>
            <p:nvPr/>
          </p:nvSpPr>
          <p:spPr>
            <a:xfrm>
              <a:off x="1338601" y="2404029"/>
              <a:ext cx="3224908" cy="226245"/>
            </a:xfrm>
            <a:prstGeom prst="rect">
              <a:avLst/>
            </a:prstGeom>
            <a:noFill/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endParaRPr lang="en-US" sz="1600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66128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Progress-to-finish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136F22-A1B6-8549-B82D-25A15F119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25" y="1665066"/>
            <a:ext cx="3236629" cy="4240848"/>
          </a:xfrm>
        </p:spPr>
        <p:txBody>
          <a:bodyPr>
            <a:normAutofit/>
          </a:bodyPr>
          <a:lstStyle/>
          <a:p>
            <a:r>
              <a:rPr lang="en-GB" dirty="0"/>
              <a:t>Like RAE progress with a loop around it</a:t>
            </a:r>
          </a:p>
          <a:p>
            <a:pPr lvl="1"/>
            <a:r>
              <a:rPr lang="en-GB" dirty="0"/>
              <a:t>Simulates the commands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DA266-1DEA-654E-B31C-8EA9D45CB63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32759C-5612-42C7-D92B-01D25EBED2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2B1929-DF47-7D49-8C42-20FD7960E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41</a:t>
            </a:fld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5718E3-47D6-1C40-ABC9-D9AEE58FD0F4}"/>
              </a:ext>
            </a:extLst>
          </p:cNvPr>
          <p:cNvSpPr/>
          <p:nvPr/>
        </p:nvSpPr>
        <p:spPr>
          <a:xfrm>
            <a:off x="6558636" y="642935"/>
            <a:ext cx="5273039" cy="52629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Progress-to-finish(ℳ,𝒜,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,𝜏,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nil; 𝜋 ← ⟨⟩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𝜏 is a goal and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⊨ 𝜏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is the last step of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𝜏 is a goal and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⊭ 𝜏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nextstep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type(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assignment: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update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according to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command: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descriptive model of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in 𝒜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⊨ pre(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 𝜋 ← 𝜋.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	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task or goal: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𝜋’ 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SeRPE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(ℳ,𝒜,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𝜋’ = failure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	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𝛾(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,𝜋’); 𝜋 ← 𝜋. 𝜋’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C30559-CC98-9445-BBEC-1FE5F1A61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97" y="748800"/>
            <a:ext cx="3182049" cy="515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209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Progress-to-finish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7136F22-A1B6-8549-B82D-25A15F119F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625" y="1665066"/>
                <a:ext cx="6199011" cy="4240848"/>
              </a:xfrm>
            </p:spPr>
            <p:txBody>
              <a:bodyPr>
                <a:noAutofit/>
              </a:bodyPr>
              <a:lstStyle/>
              <a:p>
                <a:pPr marL="188913" indent="-188913"/>
                <a:r>
                  <a:rPr lang="en-GB" dirty="0"/>
                  <a:t>Inputs: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ℳ</m:t>
                    </m:r>
                  </m:oMath>
                </a14:m>
                <a:r>
                  <a:rPr lang="en-GB" dirty="0"/>
                  <a:t> = {methods} 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𝒜</m:t>
                    </m:r>
                  </m:oMath>
                </a14:m>
                <a:r>
                  <a:rPr lang="en-GB" dirty="0"/>
                  <a:t> = {action models},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= initial state,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𝜏</m:t>
                    </m:r>
                  </m:oMath>
                </a14:m>
                <a:r>
                  <a:rPr lang="el-GR" dirty="0"/>
                  <a:t> = </a:t>
                </a:r>
                <a:r>
                  <a:rPr lang="en-GB" dirty="0"/>
                  <a:t>task or goal,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 = chosen method</a:t>
                </a:r>
              </a:p>
              <a:p>
                <a:r>
                  <a:rPr lang="en-GB" dirty="0"/>
                  <a:t>Simulate RAE’s goal monitoring</a:t>
                </a:r>
              </a:p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dirty="0"/>
                  <a:t> is a command: </a:t>
                </a:r>
                <a:br>
                  <a:rPr lang="en-GB" dirty="0"/>
                </a:br>
                <a:r>
                  <a:rPr lang="en-GB" dirty="0"/>
                  <a:t>Use action model to predict outcome</a:t>
                </a:r>
              </a:p>
              <a:p>
                <a:r>
                  <a:rPr lang="en-GB" dirty="0"/>
                  <a:t>If current step is a task: Call </a:t>
                </a:r>
                <a:r>
                  <a:rPr lang="en-GB" dirty="0" err="1"/>
                  <a:t>SeRPE</a:t>
                </a:r>
                <a:r>
                  <a:rPr lang="en-GB" dirty="0"/>
                  <a:t> recursively</a:t>
                </a:r>
              </a:p>
              <a:p>
                <a:pPr lvl="1"/>
                <a:r>
                  <a:rPr lang="en-GB" dirty="0"/>
                  <a:t>Recursion stack ≈ RAE’s refinement stack</a:t>
                </a:r>
              </a:p>
              <a:p>
                <a:r>
                  <a:rPr lang="en-GB" dirty="0"/>
                  <a:t>For failures, no Retry (RAE)</a:t>
                </a:r>
              </a:p>
              <a:p>
                <a:pPr lvl="1"/>
                <a:r>
                  <a:rPr lang="en-GB" dirty="0"/>
                  <a:t>A failure means </a:t>
                </a:r>
                <a:r>
                  <a:rPr lang="en-GB" dirty="0" err="1"/>
                  <a:t>SeRPE</a:t>
                </a:r>
                <a:r>
                  <a:rPr lang="en-GB" dirty="0"/>
                  <a:t> could not find a solution</a:t>
                </a:r>
              </a:p>
              <a:p>
                <a:pPr lvl="1"/>
                <a:r>
                  <a:rPr lang="en-GB" dirty="0"/>
                  <a:t>Implementation: hierarchical adaptations of backtracking, A*, GBFS, ...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7136F22-A1B6-8549-B82D-25A15F119F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5" y="1665066"/>
                <a:ext cx="6199011" cy="4240848"/>
              </a:xfrm>
              <a:blipFill>
                <a:blip r:embed="rId3"/>
                <a:stretch>
                  <a:fillRect l="-2863" t="-2985" b="-477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DA266-1DEA-654E-B31C-8EA9D45CB63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FB262E-061B-99F1-1988-3FB41D80A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2B1929-DF47-7D49-8C42-20FD7960E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42</a:t>
            </a:fld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5718E3-47D6-1C40-ABC9-D9AEE58FD0F4}"/>
              </a:ext>
            </a:extLst>
          </p:cNvPr>
          <p:cNvSpPr/>
          <p:nvPr/>
        </p:nvSpPr>
        <p:spPr>
          <a:xfrm>
            <a:off x="6558636" y="642935"/>
            <a:ext cx="5273039" cy="52629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Progress-to-finish(ℳ,𝒜,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,𝜏,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nil; 𝜋 ← ⟨⟩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𝜏 is a goal and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⊨ 𝜏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is the last step of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𝜏 is a goal and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⊭ 𝜏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nextstep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type(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assignment: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update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according to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command: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descriptive model of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in 𝒜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⊨ pre(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 𝜋 ← 𝜋.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	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task or goal: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𝜋’ 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SeRPE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(ℳ,𝒜,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𝜋’ = failure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	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𝛾(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,𝜋’); 𝜋 ← 𝜋. 𝜋’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41AEFC1-5450-A347-A591-B9AF2FD77427}"/>
              </a:ext>
            </a:extLst>
          </p:cNvPr>
          <p:cNvCxnSpPr>
            <a:cxnSpLocks/>
          </p:cNvCxnSpPr>
          <p:nvPr/>
        </p:nvCxnSpPr>
        <p:spPr>
          <a:xfrm flipV="1">
            <a:off x="4567853" y="1965402"/>
            <a:ext cx="2732823" cy="896157"/>
          </a:xfrm>
          <a:prstGeom prst="straightConnector1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F546AE8-000A-514F-B969-C51A1A635073}"/>
              </a:ext>
            </a:extLst>
          </p:cNvPr>
          <p:cNvCxnSpPr>
            <a:cxnSpLocks/>
          </p:cNvCxnSpPr>
          <p:nvPr/>
        </p:nvCxnSpPr>
        <p:spPr>
          <a:xfrm flipV="1">
            <a:off x="4567854" y="1524808"/>
            <a:ext cx="2765386" cy="1336751"/>
          </a:xfrm>
          <a:prstGeom prst="straightConnector1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AB0942E-6D27-1649-B6AA-2F752D900B26}"/>
              </a:ext>
            </a:extLst>
          </p:cNvPr>
          <p:cNvCxnSpPr>
            <a:cxnSpLocks/>
          </p:cNvCxnSpPr>
          <p:nvPr/>
        </p:nvCxnSpPr>
        <p:spPr>
          <a:xfrm>
            <a:off x="5288392" y="3615880"/>
            <a:ext cx="2636408" cy="169610"/>
          </a:xfrm>
          <a:prstGeom prst="straightConnector1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B53BB6-041A-0647-AACA-3976E738EE61}"/>
              </a:ext>
            </a:extLst>
          </p:cNvPr>
          <p:cNvCxnSpPr>
            <a:cxnSpLocks/>
          </p:cNvCxnSpPr>
          <p:nvPr/>
        </p:nvCxnSpPr>
        <p:spPr>
          <a:xfrm>
            <a:off x="6257981" y="4052023"/>
            <a:ext cx="1455983" cy="945218"/>
          </a:xfrm>
          <a:prstGeom prst="straightConnector1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289C516-AFC7-8A46-A509-02C5424A2448}"/>
              </a:ext>
            </a:extLst>
          </p:cNvPr>
          <p:cNvCxnSpPr>
            <a:cxnSpLocks/>
          </p:cNvCxnSpPr>
          <p:nvPr/>
        </p:nvCxnSpPr>
        <p:spPr>
          <a:xfrm>
            <a:off x="6257980" y="5203923"/>
            <a:ext cx="1967586" cy="288627"/>
          </a:xfrm>
          <a:prstGeom prst="straightConnector1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7747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A71CFF0-97B3-8048-99E9-822E71971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607" y="118872"/>
            <a:ext cx="3994785" cy="44577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2F57B5F-8DD2-CC43-AA96-9925B3E2B41A}"/>
              </a:ext>
            </a:extLst>
          </p:cNvPr>
          <p:cNvSpPr/>
          <p:nvPr/>
        </p:nvSpPr>
        <p:spPr bwMode="auto">
          <a:xfrm>
            <a:off x="1850571" y="661852"/>
            <a:ext cx="4425233" cy="439292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81D58"/>
              </a:solidFill>
              <a:latin typeface="Helvetica" pitchFamily="-11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76400" y="1158339"/>
            <a:ext cx="3642360" cy="64633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Ins="0">
            <a:spAutoFit/>
          </a:bodyPr>
          <a:lstStyle/>
          <a:p>
            <a:pPr marL="0" lvl="1"/>
            <a:r>
              <a:rPr lang="en-GB" i="1" dirty="0">
                <a:cs typeface="Times New Roman"/>
              </a:rPr>
              <a:t>Candidates</a:t>
            </a:r>
            <a:r>
              <a:rPr lang="en-GB" dirty="0">
                <a:cs typeface="Times New Roman"/>
              </a:rPr>
              <a:t> = {</a:t>
            </a:r>
            <a:r>
              <a:rPr lang="en-GB" strike="sngStrike" dirty="0"/>
              <a:t>m1-put-in-pile</a:t>
            </a:r>
            <a:r>
              <a:rPr lang="en-GB" strike="sngStrike" dirty="0">
                <a:cs typeface="Times New Roman"/>
              </a:rPr>
              <a:t>(</a:t>
            </a:r>
            <a:r>
              <a:rPr lang="en-GB" strike="sngStrike" dirty="0"/>
              <a:t>c</a:t>
            </a:r>
            <a:r>
              <a:rPr lang="en-GB" strike="sngStrike" baseline="-25000" dirty="0"/>
              <a:t>1</a:t>
            </a:r>
            <a:r>
              <a:rPr lang="en-GB" strike="sngStrike" dirty="0"/>
              <a:t>,p</a:t>
            </a:r>
            <a:r>
              <a:rPr lang="en-GB" strike="sngStrike" baseline="-25000" dirty="0"/>
              <a:t>2</a:t>
            </a:r>
            <a:r>
              <a:rPr lang="en-GB" strike="sngStrike" dirty="0"/>
              <a:t>)</a:t>
            </a:r>
            <a:r>
              <a:rPr lang="en-GB" dirty="0">
                <a:cs typeface="Times New Roman"/>
              </a:rPr>
              <a:t>, 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   </a:t>
            </a:r>
            <a:r>
              <a:rPr lang="en-GB" dirty="0">
                <a:cs typeface="Calibri"/>
              </a:rPr>
              <a:t>         </a:t>
            </a:r>
            <a:r>
              <a:rPr lang="en-GB" dirty="0"/>
              <a:t>m2-put-in-pile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r</a:t>
            </a:r>
            <a:r>
              <a:rPr lang="en-GB" dirty="0"/>
              <a:t>,c</a:t>
            </a:r>
            <a:r>
              <a:rPr lang="en-GB" baseline="-25000" dirty="0"/>
              <a:t>1</a:t>
            </a:r>
            <a:r>
              <a:rPr lang="en-GB" dirty="0"/>
              <a:t>,p</a:t>
            </a:r>
            <a:r>
              <a:rPr lang="en-GB" baseline="-25000" dirty="0"/>
              <a:t>1</a:t>
            </a:r>
            <a:r>
              <a:rPr lang="en-GB" dirty="0"/>
              <a:t>,</a:t>
            </a:r>
            <a:r>
              <a:rPr lang="en-GB" i="1" dirty="0"/>
              <a:t>d</a:t>
            </a:r>
            <a:r>
              <a:rPr lang="en-GB" dirty="0"/>
              <a:t>,</a:t>
            </a:r>
            <a:r>
              <a:rPr lang="en-GB" i="1" dirty="0"/>
              <a:t>p′</a:t>
            </a:r>
            <a:r>
              <a:rPr lang="en-GB" dirty="0"/>
              <a:t>,</a:t>
            </a:r>
            <a:r>
              <a:rPr lang="en-GB" i="1" dirty="0"/>
              <a:t>d′</a:t>
            </a:r>
            <a:r>
              <a:rPr lang="en-GB" dirty="0"/>
              <a:t>)</a:t>
            </a:r>
            <a:r>
              <a:rPr lang="en-GB" dirty="0">
                <a:cs typeface="Times New Roman"/>
              </a:rPr>
              <a:t>}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B3223F-B354-A642-AE75-CBE96F564EE1}"/>
              </a:ext>
            </a:extLst>
          </p:cNvPr>
          <p:cNvSpPr/>
          <p:nvPr/>
        </p:nvSpPr>
        <p:spPr>
          <a:xfrm>
            <a:off x="1587495" y="2614391"/>
            <a:ext cx="3093856" cy="1277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lvl="1">
              <a:spcBef>
                <a:spcPts val="200"/>
              </a:spcBef>
              <a:tabLst>
                <a:tab pos="709613" algn="l"/>
                <a:tab pos="1065213" algn="l"/>
              </a:tabLst>
            </a:pPr>
            <a:r>
              <a:rPr lang="en-GB" dirty="0"/>
              <a:t>m1-put-in-pile(</a:t>
            </a:r>
            <a:r>
              <a:rPr lang="en-GB" i="1" dirty="0"/>
              <a:t>c, p′</a:t>
            </a:r>
            <a:r>
              <a:rPr lang="en-GB" dirty="0"/>
              <a:t>) </a:t>
            </a:r>
          </a:p>
          <a:p>
            <a:pPr marL="6350" lvl="2">
              <a:spcBef>
                <a:spcPts val="200"/>
              </a:spcBef>
              <a:tabLst>
                <a:tab pos="709613" algn="l"/>
                <a:tab pos="1420813" algn="l"/>
              </a:tabLst>
            </a:pPr>
            <a:r>
              <a:rPr lang="en-GB" dirty="0"/>
              <a:t>	task: 	put-in-pile(</a:t>
            </a:r>
            <a:r>
              <a:rPr lang="en-GB" i="1" dirty="0"/>
              <a:t>c, p′</a:t>
            </a:r>
            <a:r>
              <a:rPr lang="en-GB" dirty="0"/>
              <a:t>)</a:t>
            </a:r>
          </a:p>
          <a:p>
            <a:pPr marL="6350" lvl="2">
              <a:spcBef>
                <a:spcPts val="200"/>
              </a:spcBef>
              <a:tabLst>
                <a:tab pos="709613" algn="l"/>
                <a:tab pos="1420813" algn="l"/>
              </a:tabLst>
            </a:pPr>
            <a:r>
              <a:rPr lang="en-GB" dirty="0"/>
              <a:t>	pre:	pile(</a:t>
            </a:r>
            <a:r>
              <a:rPr lang="en-GB" i="1" dirty="0"/>
              <a:t>c</a:t>
            </a:r>
            <a:r>
              <a:rPr lang="en-GB" dirty="0"/>
              <a:t>)=</a:t>
            </a:r>
            <a:r>
              <a:rPr lang="en-GB" i="1" dirty="0"/>
              <a:t>p′</a:t>
            </a:r>
            <a:endParaRPr lang="en-GB" dirty="0">
              <a:cs typeface="Calibri"/>
            </a:endParaRPr>
          </a:p>
          <a:p>
            <a:pPr marL="6350" lvl="2">
              <a:spcBef>
                <a:spcPts val="200"/>
              </a:spcBef>
              <a:tabLst>
                <a:tab pos="709613" algn="l"/>
                <a:tab pos="1420813" algn="l"/>
              </a:tabLst>
            </a:pPr>
            <a:r>
              <a:rPr lang="en-GB" dirty="0"/>
              <a:t>	body:	// </a:t>
            </a:r>
            <a:r>
              <a:rPr lang="en-GB" i="1" dirty="0"/>
              <a:t>empty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4FD1C2C-C043-E444-B032-8AAF592D7B4D}"/>
              </a:ext>
            </a:extLst>
          </p:cNvPr>
          <p:cNvSpPr/>
          <p:nvPr/>
        </p:nvSpPr>
        <p:spPr>
          <a:xfrm>
            <a:off x="1587494" y="3983766"/>
            <a:ext cx="4168145" cy="26622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200"/>
              </a:spcBef>
              <a:tabLst>
                <a:tab pos="744538" algn="l"/>
                <a:tab pos="1427163" algn="l"/>
                <a:tab pos="1773238" algn="l"/>
              </a:tabLst>
            </a:pPr>
            <a:r>
              <a:rPr lang="en-GB" dirty="0"/>
              <a:t>m2-put-in-pile(</a:t>
            </a:r>
            <a:r>
              <a:rPr lang="en-GB" i="1" dirty="0"/>
              <a:t>r, c, p, d, p′, d′</a:t>
            </a:r>
            <a:r>
              <a:rPr lang="en-GB" dirty="0"/>
              <a:t>) 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task: 	put-in-pile(</a:t>
            </a:r>
            <a:r>
              <a:rPr lang="en-GB" i="1" dirty="0"/>
              <a:t>c, p′</a:t>
            </a:r>
            <a:r>
              <a:rPr lang="en-GB" dirty="0"/>
              <a:t>)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pre:	pile(</a:t>
            </a:r>
            <a:r>
              <a:rPr lang="en-GB" i="1" dirty="0"/>
              <a:t>c</a:t>
            </a:r>
            <a:r>
              <a:rPr lang="en-GB" dirty="0"/>
              <a:t>)=</a:t>
            </a:r>
            <a:r>
              <a:rPr lang="en-GB" i="1" dirty="0"/>
              <a:t>p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at</a:t>
            </a:r>
            <a:r>
              <a:rPr lang="en-GB" dirty="0"/>
              <a:t>(</a:t>
            </a:r>
            <a:r>
              <a:rPr lang="en-GB" i="1" dirty="0"/>
              <a:t>p, d</a:t>
            </a:r>
            <a:r>
              <a:rPr lang="en-GB" dirty="0"/>
              <a:t>)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at</a:t>
            </a:r>
            <a:r>
              <a:rPr lang="en-GB" dirty="0"/>
              <a:t>(</a:t>
            </a:r>
            <a:r>
              <a:rPr lang="en-GB" i="1" dirty="0"/>
              <a:t>p′, d′</a:t>
            </a:r>
            <a:r>
              <a:rPr lang="en-GB" dirty="0"/>
              <a:t>) </a:t>
            </a:r>
            <a:br>
              <a:rPr lang="en-GB" dirty="0"/>
            </a:br>
            <a:r>
              <a:rPr lang="en-GB" dirty="0"/>
              <a:t>		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i="1" dirty="0"/>
              <a:t>p</a:t>
            </a:r>
            <a:r>
              <a:rPr lang="en-GB" i="1" baseline="-25000" dirty="0"/>
              <a:t> </a:t>
            </a:r>
            <a:r>
              <a:rPr lang="en-GB" i="1" dirty="0"/>
              <a:t>≠</a:t>
            </a:r>
            <a:r>
              <a:rPr lang="en-GB" i="1" baseline="-25000" dirty="0"/>
              <a:t> </a:t>
            </a:r>
            <a:r>
              <a:rPr lang="en-GB" i="1" dirty="0"/>
              <a:t>p′</a:t>
            </a:r>
            <a:r>
              <a:rPr lang="en-GB" dirty="0"/>
              <a:t>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cargo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)=</a:t>
            </a:r>
            <a:r>
              <a:rPr lang="en-GB" dirty="0">
                <a:cs typeface="Calibri"/>
              </a:rPr>
              <a:t>nil</a:t>
            </a:r>
            <a:endParaRPr lang="en-GB" dirty="0"/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body: 	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r, d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uncover(</a:t>
            </a:r>
            <a:r>
              <a:rPr lang="en-GB" i="1" dirty="0">
                <a:cs typeface="Times New Roman"/>
              </a:rPr>
              <a:t>c</a:t>
            </a:r>
            <a:r>
              <a:rPr lang="en-GB" dirty="0"/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</a:t>
            </a:r>
            <a:r>
              <a:rPr lang="en-GB" dirty="0" err="1"/>
              <a:t>pos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c</a:t>
            </a:r>
            <a:r>
              <a:rPr lang="en-GB" dirty="0"/>
              <a:t>), </a:t>
            </a:r>
            <a:r>
              <a:rPr lang="en-GB" i="1" dirty="0"/>
              <a:t>p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  <a:r>
              <a:rPr lang="en-GB" dirty="0">
                <a:cs typeface="Times New Roman"/>
              </a:rPr>
              <a:t> 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r, 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>
                <a:cs typeface="Calibri"/>
              </a:rPr>
              <a:t>un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top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p′</a:t>
            </a:r>
            <a:r>
              <a:rPr lang="en-GB" dirty="0"/>
              <a:t>), </a:t>
            </a:r>
            <a:r>
              <a:rPr lang="en-GB" i="1" dirty="0"/>
              <a:t>p′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7A5713-D964-9D42-AA27-430CE4188A54}"/>
              </a:ext>
            </a:extLst>
          </p:cNvPr>
          <p:cNvSpPr/>
          <p:nvPr/>
        </p:nvSpPr>
        <p:spPr>
          <a:xfrm>
            <a:off x="5410708" y="1137294"/>
            <a:ext cx="5128259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(ℳ,𝒜,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,𝜏)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Instances(ℳ,𝜏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Progress-to-finish(ℳ,𝒜,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,𝜏,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8A14708-ABCA-EA4D-8C62-DA6D6B994FFA}"/>
              </a:ext>
            </a:extLst>
          </p:cNvPr>
          <p:cNvCxnSpPr>
            <a:cxnSpLocks/>
            <a:stCxn id="37" idx="3"/>
          </p:cNvCxnSpPr>
          <p:nvPr/>
        </p:nvCxnSpPr>
        <p:spPr>
          <a:xfrm>
            <a:off x="5318760" y="1481505"/>
            <a:ext cx="518160" cy="8441"/>
          </a:xfrm>
          <a:prstGeom prst="straightConnector1">
            <a:avLst/>
          </a:prstGeom>
          <a:ln w="12700">
            <a:gradFill flip="none" rotWithShape="1">
              <a:gsLst>
                <a:gs pos="72000">
                  <a:schemeClr val="accent3">
                    <a:lumMod val="40000"/>
                    <a:lumOff val="60000"/>
                  </a:schemeClr>
                </a:gs>
                <a:gs pos="100000">
                  <a:schemeClr val="accent6"/>
                </a:gs>
              </a:gsLst>
              <a:lin ang="10800000" scaled="1"/>
              <a:tileRect/>
            </a:gra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E649027-3FAD-C24F-94A8-CB08C51097E2}"/>
              </a:ext>
            </a:extLst>
          </p:cNvPr>
          <p:cNvCxnSpPr>
            <a:cxnSpLocks/>
          </p:cNvCxnSpPr>
          <p:nvPr/>
        </p:nvCxnSpPr>
        <p:spPr>
          <a:xfrm>
            <a:off x="4582886" y="567626"/>
            <a:ext cx="2343245" cy="666814"/>
          </a:xfrm>
          <a:prstGeom prst="straightConnector1">
            <a:avLst/>
          </a:prstGeom>
          <a:ln w="12700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37000">
                  <a:schemeClr val="accent6"/>
                </a:gs>
              </a:gsLst>
              <a:lin ang="10800000" scaled="1"/>
              <a:tileRect/>
            </a:gra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28D3312-8248-2D45-A9B5-7AB3613F3394}"/>
              </a:ext>
            </a:extLst>
          </p:cNvPr>
          <p:cNvCxnSpPr>
            <a:cxnSpLocks/>
            <a:stCxn id="28" idx="0"/>
          </p:cNvCxnSpPr>
          <p:nvPr/>
        </p:nvCxnSpPr>
        <p:spPr>
          <a:xfrm flipH="1" flipV="1">
            <a:off x="6767213" y="1371601"/>
            <a:ext cx="1685892" cy="1756391"/>
          </a:xfrm>
          <a:prstGeom prst="straightConnector1">
            <a:avLst/>
          </a:prstGeom>
          <a:ln w="12700">
            <a:gradFill flip="none" rotWithShape="1">
              <a:gsLst>
                <a:gs pos="45000">
                  <a:schemeClr val="accent3">
                    <a:lumMod val="40000"/>
                    <a:lumOff val="60000"/>
                  </a:schemeClr>
                </a:gs>
                <a:gs pos="100000">
                  <a:schemeClr val="accent6"/>
                </a:gs>
              </a:gsLst>
              <a:lin ang="10800000" scaled="1"/>
              <a:tileRect/>
            </a:gra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38E534C-6766-800F-3810-58BB6AD9A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05B14-B999-EDA4-BB31-F06ADF6B95F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38982-0AEF-B61C-D2D2-D9FBC89E75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6BBCFD-D762-D547-952D-23F73084F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4B1990-50F7-D550-1EF3-EE4841819A3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91375" y="4399184"/>
            <a:ext cx="4940300" cy="15875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321524" y="3127991"/>
            <a:ext cx="4263163" cy="147732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Ins="0">
            <a:spAutoFit/>
          </a:bodyPr>
          <a:lstStyle/>
          <a:p>
            <a:pPr>
              <a:spcBef>
                <a:spcPts val="600"/>
              </a:spcBef>
              <a:tabLst>
                <a:tab pos="514350" algn="l"/>
              </a:tabLst>
            </a:pPr>
            <a:r>
              <a:rPr lang="en-US" i="1" dirty="0">
                <a:cs typeface="Times New Roman"/>
              </a:rPr>
              <a:t>s</a:t>
            </a:r>
            <a:r>
              <a:rPr lang="en-US" baseline="-25000" dirty="0">
                <a:cs typeface="Times New Roman"/>
              </a:rPr>
              <a:t>0</a:t>
            </a:r>
            <a:r>
              <a:rPr lang="en-US" dirty="0">
                <a:ea typeface="Times New Roman"/>
                <a:cs typeface="Times New Roman"/>
              </a:rPr>
              <a:t> = </a:t>
            </a:r>
            <a:r>
              <a:rPr lang="ro-RO" dirty="0">
                <a:cs typeface="Times New Roman"/>
              </a:rPr>
              <a:t>{</a:t>
            </a:r>
            <a:r>
              <a:rPr lang="ro-RO" dirty="0"/>
              <a:t>loc(r</a:t>
            </a:r>
            <a:r>
              <a:rPr lang="ro-RO" baseline="-25000" dirty="0"/>
              <a:t>1</a:t>
            </a:r>
            <a:r>
              <a:rPr lang="ro-RO" dirty="0"/>
              <a:t>)=d</a:t>
            </a:r>
            <a:r>
              <a:rPr lang="ro-RO" baseline="-25000" dirty="0"/>
              <a:t>1</a:t>
            </a:r>
            <a:r>
              <a:rPr lang="ro-RO" dirty="0"/>
              <a:t>, cargo(r</a:t>
            </a:r>
            <a:r>
              <a:rPr lang="ro-RO" baseline="-25000" dirty="0"/>
              <a:t>1</a:t>
            </a:r>
            <a:r>
              <a:rPr lang="ro-RO" dirty="0"/>
              <a:t>)=nil, occupied(d</a:t>
            </a:r>
            <a:r>
              <a:rPr lang="ro-RO" baseline="-25000" dirty="0"/>
              <a:t>1</a:t>
            </a:r>
            <a:r>
              <a:rPr lang="ro-RO" dirty="0"/>
              <a:t>)=T, </a:t>
            </a:r>
            <a:br>
              <a:rPr lang="ro-RO" dirty="0"/>
            </a:br>
            <a:r>
              <a:rPr lang="ro-RO" dirty="0"/>
              <a:t>	occupied(d</a:t>
            </a:r>
            <a:r>
              <a:rPr lang="ro-RO" baseline="-25000" dirty="0"/>
              <a:t>2</a:t>
            </a:r>
            <a:r>
              <a:rPr lang="ro-RO" dirty="0"/>
              <a:t>)=F, occupied(d</a:t>
            </a:r>
            <a:r>
              <a:rPr lang="ro-RO" baseline="-25000" dirty="0"/>
              <a:t>3</a:t>
            </a:r>
            <a:r>
              <a:rPr lang="ro-RO" dirty="0"/>
              <a:t>)=F,</a:t>
            </a:r>
            <a:br>
              <a:rPr lang="ro-RO" dirty="0"/>
            </a:br>
            <a:r>
              <a:rPr lang="ro-RO" dirty="0"/>
              <a:t>	pos(c</a:t>
            </a:r>
            <a:r>
              <a:rPr lang="ro-RO" baseline="-25000" dirty="0"/>
              <a:t>1</a:t>
            </a:r>
            <a:r>
              <a:rPr lang="ro-RO" dirty="0"/>
              <a:t>)=nil, pos(c</a:t>
            </a:r>
            <a:r>
              <a:rPr lang="ro-RO" baseline="-25000" dirty="0"/>
              <a:t>2</a:t>
            </a:r>
            <a:r>
              <a:rPr lang="ro-RO" dirty="0"/>
              <a:t>)=c</a:t>
            </a:r>
            <a:r>
              <a:rPr lang="ro-RO" baseline="-25000" dirty="0"/>
              <a:t>3</a:t>
            </a:r>
            <a:r>
              <a:rPr lang="ro-RO" dirty="0"/>
              <a:t>, pos(c</a:t>
            </a:r>
            <a:r>
              <a:rPr lang="ro-RO" baseline="-25000" dirty="0"/>
              <a:t>3</a:t>
            </a:r>
            <a:r>
              <a:rPr lang="ro-RO" dirty="0"/>
              <a:t>)=nil,</a:t>
            </a:r>
            <a:br>
              <a:rPr lang="ro-RO" dirty="0"/>
            </a:br>
            <a:r>
              <a:rPr lang="ro-RO" dirty="0"/>
              <a:t>	pile(c</a:t>
            </a:r>
            <a:r>
              <a:rPr lang="ro-RO" baseline="-25000" dirty="0"/>
              <a:t>1</a:t>
            </a:r>
            <a:r>
              <a:rPr lang="ro-RO" dirty="0"/>
              <a:t>)=p</a:t>
            </a:r>
            <a:r>
              <a:rPr lang="ro-RO" baseline="-25000" dirty="0"/>
              <a:t>1</a:t>
            </a:r>
            <a:r>
              <a:rPr lang="ro-RO" dirty="0"/>
              <a:t>, pile(c</a:t>
            </a:r>
            <a:r>
              <a:rPr lang="ro-RO" baseline="-25000" dirty="0"/>
              <a:t>2</a:t>
            </a:r>
            <a:r>
              <a:rPr lang="ro-RO" dirty="0"/>
              <a:t>)=p</a:t>
            </a:r>
            <a:r>
              <a:rPr lang="ro-RO" baseline="-25000" dirty="0"/>
              <a:t>2</a:t>
            </a:r>
            <a:r>
              <a:rPr lang="ro-RO" dirty="0"/>
              <a:t>, pile(c</a:t>
            </a:r>
            <a:r>
              <a:rPr lang="ro-RO" baseline="-25000" dirty="0"/>
              <a:t>3</a:t>
            </a:r>
            <a:r>
              <a:rPr lang="ro-RO" dirty="0"/>
              <a:t>)=p</a:t>
            </a:r>
            <a:r>
              <a:rPr lang="ro-RO" baseline="-25000" dirty="0"/>
              <a:t>2</a:t>
            </a:r>
            <a:r>
              <a:rPr lang="ro-RO" dirty="0"/>
              <a:t>,</a:t>
            </a:r>
            <a:br>
              <a:rPr lang="ro-RO" dirty="0"/>
            </a:br>
            <a:r>
              <a:rPr lang="ro-RO" dirty="0"/>
              <a:t>	top(p</a:t>
            </a:r>
            <a:r>
              <a:rPr lang="ro-RO" baseline="-25000" dirty="0"/>
              <a:t>1</a:t>
            </a:r>
            <a:r>
              <a:rPr lang="ro-RO" dirty="0"/>
              <a:t>)=c</a:t>
            </a:r>
            <a:r>
              <a:rPr lang="ro-RO" baseline="-25000" dirty="0"/>
              <a:t>1</a:t>
            </a:r>
            <a:r>
              <a:rPr lang="ro-RO" dirty="0"/>
              <a:t>, top(p</a:t>
            </a:r>
            <a:r>
              <a:rPr lang="ro-RO" baseline="-25000" dirty="0"/>
              <a:t>2</a:t>
            </a:r>
            <a:r>
              <a:rPr lang="ro-RO" dirty="0"/>
              <a:t>)=c</a:t>
            </a:r>
            <a:r>
              <a:rPr lang="ro-RO" baseline="-25000" dirty="0"/>
              <a:t>2</a:t>
            </a:r>
            <a:r>
              <a:rPr lang="ro-RO" dirty="0"/>
              <a:t>, top(p</a:t>
            </a:r>
            <a:r>
              <a:rPr lang="ro-RO" baseline="-25000" dirty="0"/>
              <a:t>3</a:t>
            </a:r>
            <a:r>
              <a:rPr lang="ro-RO" dirty="0"/>
              <a:t>)=nil</a:t>
            </a:r>
            <a:r>
              <a:rPr lang="ro-RO" dirty="0">
                <a:cs typeface="Times New Roman"/>
              </a:rPr>
              <a:t>}</a:t>
            </a:r>
            <a:endParaRPr lang="en-US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66956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607" y="118872"/>
            <a:ext cx="3994785" cy="44577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 bwMode="auto">
          <a:xfrm>
            <a:off x="1850571" y="1462246"/>
            <a:ext cx="4425233" cy="360341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81D58"/>
              </a:solidFill>
              <a:latin typeface="Helvetica" pitchFamily="-11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A8AD3D-7D99-5741-8011-CB7AD2B13434}"/>
              </a:ext>
            </a:extLst>
          </p:cNvPr>
          <p:cNvSpPr/>
          <p:nvPr/>
        </p:nvSpPr>
        <p:spPr>
          <a:xfrm>
            <a:off x="2555967" y="1708819"/>
            <a:ext cx="2644438" cy="147732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98463" algn="l"/>
                <a:tab pos="1087438" algn="l"/>
                <a:tab pos="1366838" algn="l"/>
              </a:tabLst>
            </a:pPr>
            <a:r>
              <a:rPr lang="en-US" dirty="0"/>
              <a:t>Refinement tree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98463" algn="l"/>
                <a:tab pos="1087438" algn="l"/>
                <a:tab pos="1366838" algn="l"/>
              </a:tabLst>
            </a:pPr>
            <a:r>
              <a:rPr lang="en-US" dirty="0"/>
              <a:t>The </a:t>
            </a:r>
            <a:r>
              <a:rPr lang="en-US" dirty="0" err="1"/>
              <a:t>SeRPE</a:t>
            </a:r>
            <a:r>
              <a:rPr lang="en-US" dirty="0"/>
              <a:t> pseudocode </a:t>
            </a:r>
            <a:br>
              <a:rPr lang="en-US" dirty="0"/>
            </a:br>
            <a:r>
              <a:rPr lang="en-US" dirty="0"/>
              <a:t>does not return this, but can easily be modified to do so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D3026E2-E100-8C4D-89CD-ABD0ACE527B6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3764280" y="1475309"/>
            <a:ext cx="113906" cy="23351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CF013F8-4FC6-A94B-AFC6-50367BD8F787}"/>
              </a:ext>
            </a:extLst>
          </p:cNvPr>
          <p:cNvSpPr/>
          <p:nvPr/>
        </p:nvSpPr>
        <p:spPr>
          <a:xfrm>
            <a:off x="5410708" y="1137294"/>
            <a:ext cx="5128259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(ℳ,𝒜,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,𝜏)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Instances(ℳ,𝜏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Progress-to-finish(ℳ,𝒜,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,𝜏,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72228D-98FB-3C45-B6CE-3AFEFE33C958}"/>
              </a:ext>
            </a:extLst>
          </p:cNvPr>
          <p:cNvSpPr/>
          <p:nvPr/>
        </p:nvSpPr>
        <p:spPr>
          <a:xfrm>
            <a:off x="1585072" y="3677957"/>
            <a:ext cx="4170568" cy="29649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200"/>
              </a:spcBef>
              <a:tabLst>
                <a:tab pos="744538" algn="l"/>
                <a:tab pos="1374775" algn="l"/>
                <a:tab pos="1773238" algn="l"/>
              </a:tabLst>
            </a:pPr>
            <a:r>
              <a:rPr lang="en-US" kern="0" dirty="0">
                <a:solidFill>
                  <a:srgbClr val="FF0000"/>
                </a:solidFill>
              </a:rPr>
              <a:t>		</a:t>
            </a:r>
            <a:r>
              <a:rPr lang="en-US" kern="0" dirty="0">
                <a:solidFill>
                  <a:schemeClr val="accent6"/>
                </a:solidFill>
              </a:rPr>
              <a:t>r</a:t>
            </a:r>
            <a:r>
              <a:rPr lang="en-US" kern="0" baseline="-25000" dirty="0">
                <a:solidFill>
                  <a:schemeClr val="accent6"/>
                </a:solidFill>
              </a:rPr>
              <a:t>1</a:t>
            </a:r>
            <a:r>
              <a:rPr lang="en-US" kern="0" dirty="0">
                <a:solidFill>
                  <a:schemeClr val="accent6"/>
                </a:solidFill>
              </a:rPr>
              <a:t>,c</a:t>
            </a:r>
            <a:r>
              <a:rPr lang="en-US" kern="0" baseline="-25000" dirty="0">
                <a:solidFill>
                  <a:schemeClr val="accent6"/>
                </a:solidFill>
              </a:rPr>
              <a:t>1</a:t>
            </a:r>
            <a:r>
              <a:rPr lang="en-US" kern="0" dirty="0">
                <a:solidFill>
                  <a:schemeClr val="accent6"/>
                </a:solidFill>
              </a:rPr>
              <a:t>,p</a:t>
            </a:r>
            <a:r>
              <a:rPr lang="en-US" kern="0" baseline="-25000" dirty="0">
                <a:solidFill>
                  <a:schemeClr val="accent6"/>
                </a:solidFill>
              </a:rPr>
              <a:t>1</a:t>
            </a:r>
            <a:r>
              <a:rPr lang="en-US" kern="0" dirty="0">
                <a:solidFill>
                  <a:schemeClr val="accent6"/>
                </a:solidFill>
              </a:rPr>
              <a:t>,d</a:t>
            </a:r>
            <a:r>
              <a:rPr lang="en-US" kern="0" baseline="-25000" dirty="0">
                <a:solidFill>
                  <a:schemeClr val="accent6"/>
                </a:solidFill>
              </a:rPr>
              <a:t>1</a:t>
            </a:r>
            <a:r>
              <a:rPr lang="en-US" kern="0" dirty="0">
                <a:solidFill>
                  <a:schemeClr val="accent6"/>
                </a:solidFill>
              </a:rPr>
              <a:t>,p</a:t>
            </a:r>
            <a:r>
              <a:rPr lang="en-US" kern="0" baseline="-25000" dirty="0">
                <a:solidFill>
                  <a:schemeClr val="accent6"/>
                </a:solidFill>
              </a:rPr>
              <a:t>2</a:t>
            </a:r>
            <a:r>
              <a:rPr lang="en-US" kern="0" dirty="0">
                <a:solidFill>
                  <a:schemeClr val="accent6"/>
                </a:solidFill>
              </a:rPr>
              <a:t>,d</a:t>
            </a:r>
            <a:r>
              <a:rPr lang="en-US" kern="0" baseline="-25000" dirty="0">
                <a:solidFill>
                  <a:schemeClr val="accent6"/>
                </a:solidFill>
              </a:rPr>
              <a:t>2</a:t>
            </a:r>
            <a:endParaRPr lang="en-US" i="1" kern="0" baseline="-25000" dirty="0">
              <a:solidFill>
                <a:schemeClr val="accent6"/>
              </a:solidFill>
              <a:cs typeface="Times New Roman"/>
            </a:endParaRPr>
          </a:p>
          <a:p>
            <a:pPr>
              <a:spcBef>
                <a:spcPts val="200"/>
              </a:spcBef>
              <a:tabLst>
                <a:tab pos="744538" algn="l"/>
                <a:tab pos="1427163" algn="l"/>
                <a:tab pos="1773238" algn="l"/>
              </a:tabLst>
            </a:pPr>
            <a:r>
              <a:rPr lang="en-GB" dirty="0"/>
              <a:t>m2-put-in-pile(</a:t>
            </a:r>
            <a:r>
              <a:rPr lang="en-GB" i="1" dirty="0"/>
              <a:t>r, c, p, d, p′, d′</a:t>
            </a:r>
            <a:r>
              <a:rPr lang="en-GB" dirty="0"/>
              <a:t>) 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task: 	put-in-pile(</a:t>
            </a:r>
            <a:r>
              <a:rPr lang="en-GB" i="1" dirty="0"/>
              <a:t>c, p′</a:t>
            </a:r>
            <a:r>
              <a:rPr lang="en-GB" dirty="0"/>
              <a:t>)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pre:	pile(</a:t>
            </a:r>
            <a:r>
              <a:rPr lang="en-GB" i="1" dirty="0"/>
              <a:t>c</a:t>
            </a:r>
            <a:r>
              <a:rPr lang="en-GB" dirty="0"/>
              <a:t>)=</a:t>
            </a:r>
            <a:r>
              <a:rPr lang="en-GB" i="1" dirty="0"/>
              <a:t>p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at</a:t>
            </a:r>
            <a:r>
              <a:rPr lang="en-GB" dirty="0"/>
              <a:t>(</a:t>
            </a:r>
            <a:r>
              <a:rPr lang="en-GB" i="1" dirty="0"/>
              <a:t>p, d</a:t>
            </a:r>
            <a:r>
              <a:rPr lang="en-GB" dirty="0"/>
              <a:t>)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at</a:t>
            </a:r>
            <a:r>
              <a:rPr lang="en-GB" dirty="0"/>
              <a:t>(</a:t>
            </a:r>
            <a:r>
              <a:rPr lang="en-GB" i="1" dirty="0"/>
              <a:t>p′, d′</a:t>
            </a:r>
            <a:r>
              <a:rPr lang="en-GB" dirty="0"/>
              <a:t>) </a:t>
            </a:r>
            <a:br>
              <a:rPr lang="en-GB" dirty="0"/>
            </a:br>
            <a:r>
              <a:rPr lang="en-GB" dirty="0"/>
              <a:t>		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i="1" dirty="0"/>
              <a:t>p</a:t>
            </a:r>
            <a:r>
              <a:rPr lang="en-GB" i="1" baseline="-25000" dirty="0"/>
              <a:t> </a:t>
            </a:r>
            <a:r>
              <a:rPr lang="en-GB" i="1" dirty="0"/>
              <a:t>≠</a:t>
            </a:r>
            <a:r>
              <a:rPr lang="en-GB" i="1" baseline="-25000" dirty="0"/>
              <a:t> </a:t>
            </a:r>
            <a:r>
              <a:rPr lang="en-GB" i="1" dirty="0"/>
              <a:t>p′</a:t>
            </a:r>
            <a:r>
              <a:rPr lang="en-GB" dirty="0"/>
              <a:t>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cargo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)=</a:t>
            </a:r>
            <a:r>
              <a:rPr lang="en-GB" dirty="0">
                <a:cs typeface="Calibri"/>
              </a:rPr>
              <a:t>nil</a:t>
            </a:r>
            <a:endParaRPr lang="en-GB" dirty="0"/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body: 	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r, d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uncover(</a:t>
            </a:r>
            <a:r>
              <a:rPr lang="en-GB" i="1" dirty="0">
                <a:cs typeface="Times New Roman"/>
              </a:rPr>
              <a:t>c</a:t>
            </a:r>
            <a:r>
              <a:rPr lang="en-GB" dirty="0"/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</a:t>
            </a:r>
            <a:r>
              <a:rPr lang="en-GB" dirty="0" err="1"/>
              <a:t>pos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c</a:t>
            </a:r>
            <a:r>
              <a:rPr lang="en-GB" dirty="0"/>
              <a:t>), </a:t>
            </a:r>
            <a:r>
              <a:rPr lang="en-GB" i="1" dirty="0"/>
              <a:t>p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  <a:r>
              <a:rPr lang="en-GB" dirty="0">
                <a:cs typeface="Times New Roman"/>
              </a:rPr>
              <a:t> 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r, 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>
                <a:cs typeface="Calibri"/>
              </a:rPr>
              <a:t>un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top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p′</a:t>
            </a:r>
            <a:r>
              <a:rPr lang="en-GB" dirty="0"/>
              <a:t>), </a:t>
            </a:r>
            <a:r>
              <a:rPr lang="en-GB" i="1" dirty="0"/>
              <a:t>p′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 bwMode="auto">
          <a:xfrm flipH="1">
            <a:off x="5537200" y="4685172"/>
            <a:ext cx="845680" cy="10526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cxnSpLocks/>
          </p:cNvCxnSpPr>
          <p:nvPr/>
        </p:nvCxnSpPr>
        <p:spPr bwMode="auto">
          <a:xfrm flipH="1">
            <a:off x="4292600" y="3973286"/>
            <a:ext cx="2090280" cy="53267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E61DD4D-D682-105A-C02A-859F495DE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FA644-F24C-F4FC-3BAC-E130CDEE87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18FE4-F0EC-1843-60B3-4409C2E252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T. Braun –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C2AC71-1BAC-1B46-AA5E-186164832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1173D4-5AB1-2716-A96F-CCCCE9119BE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91375" y="4399184"/>
            <a:ext cx="4940300" cy="15875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315409" y="3759587"/>
            <a:ext cx="4052474" cy="110799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98463" algn="l"/>
                <a:tab pos="1087438" algn="l"/>
                <a:tab pos="1366838" algn="l"/>
              </a:tabLst>
            </a:pPr>
            <a:r>
              <a:rPr lang="en-GB" dirty="0"/>
              <a:t>• m2-put-in-pile starts with </a:t>
            </a:r>
            <a:r>
              <a:rPr lang="en-GB" i="1" dirty="0"/>
              <a:t>c=</a:t>
            </a:r>
            <a:r>
              <a:rPr lang="en-GB" dirty="0"/>
              <a:t>c</a:t>
            </a:r>
            <a:r>
              <a:rPr lang="en-GB" baseline="-25000" dirty="0"/>
              <a:t>1</a:t>
            </a:r>
            <a:r>
              <a:rPr lang="en-GB" i="1" dirty="0">
                <a:cs typeface="Times New Roman"/>
              </a:rPr>
              <a:t>, p</a:t>
            </a:r>
            <a:r>
              <a:rPr lang="en-GB" i="1" dirty="0"/>
              <a:t>′</a:t>
            </a:r>
            <a:r>
              <a:rPr lang="en-GB" i="1" dirty="0">
                <a:cs typeface="Times New Roman"/>
              </a:rPr>
              <a:t>=</a:t>
            </a:r>
            <a:r>
              <a:rPr lang="en-GB" dirty="0"/>
              <a:t>p</a:t>
            </a:r>
            <a:r>
              <a:rPr lang="en-GB" baseline="-25000" dirty="0"/>
              <a:t>2</a:t>
            </a:r>
            <a:r>
              <a:rPr lang="en-GB" dirty="0">
                <a:cs typeface="Times New Roman"/>
              </a:rPr>
              <a:t>, 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   and</a:t>
            </a:r>
            <a:r>
              <a:rPr lang="en-GB" i="1" dirty="0">
                <a:cs typeface="Times New Roman"/>
              </a:rPr>
              <a:t> r, </a:t>
            </a:r>
            <a:r>
              <a:rPr lang="en-GB" i="1" dirty="0"/>
              <a:t>d</a:t>
            </a:r>
            <a:r>
              <a:rPr lang="en-GB" dirty="0"/>
              <a:t>, </a:t>
            </a:r>
            <a:r>
              <a:rPr lang="en-GB" i="1" dirty="0"/>
              <a:t>p′</a:t>
            </a:r>
            <a:r>
              <a:rPr lang="en-GB" dirty="0"/>
              <a:t>, </a:t>
            </a:r>
            <a:r>
              <a:rPr lang="en-GB" i="1" dirty="0"/>
              <a:t>d′ </a:t>
            </a:r>
            <a:r>
              <a:rPr lang="en-GB" dirty="0"/>
              <a:t>unbound</a:t>
            </a:r>
            <a:endParaRPr lang="en-GB" baseline="-25000" dirty="0"/>
          </a:p>
          <a:p>
            <a:pPr>
              <a:tabLst>
                <a:tab pos="398463" algn="l"/>
                <a:tab pos="1087438" algn="l"/>
                <a:tab pos="1366838" algn="l"/>
              </a:tabLst>
            </a:pPr>
            <a:endParaRPr lang="en-GB" baseline="-25000" dirty="0"/>
          </a:p>
          <a:p>
            <a:pPr>
              <a:tabLst>
                <a:tab pos="398463" algn="l"/>
                <a:tab pos="1087438" algn="l"/>
                <a:tab pos="1366838" algn="l"/>
              </a:tabLst>
            </a:pPr>
            <a:r>
              <a:rPr lang="en-GB" dirty="0"/>
              <a:t>• Bind the other variables here</a:t>
            </a:r>
          </a:p>
        </p:txBody>
      </p:sp>
    </p:spTree>
    <p:extLst>
      <p:ext uri="{BB962C8B-B14F-4D97-AF65-F5344CB8AC3E}">
        <p14:creationId xmlns:p14="http://schemas.microsoft.com/office/powerpoint/2010/main" val="12731850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1B3D957-3482-53E5-3DD8-ABEC4163CA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91375" y="4399184"/>
            <a:ext cx="4940300" cy="158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719" y="124178"/>
            <a:ext cx="4063365" cy="44577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 bwMode="auto">
          <a:xfrm>
            <a:off x="1850571" y="1475309"/>
            <a:ext cx="4425233" cy="360341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81D58"/>
              </a:solidFill>
              <a:latin typeface="Helvetica" pitchFamily="-11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436288D-C53B-BB42-B5F7-2AC21B831FE4}"/>
              </a:ext>
            </a:extLst>
          </p:cNvPr>
          <p:cNvSpPr/>
          <p:nvPr/>
        </p:nvSpPr>
        <p:spPr>
          <a:xfrm>
            <a:off x="5265928" y="61072"/>
            <a:ext cx="5273039" cy="52629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Progress-to-finish(ℳ,𝒜,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,𝜏,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nil; 𝜋 ← ⟨⟩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𝜏 is a goal and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⊨ 𝜏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is the last step of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𝜏 is a goal and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⊭ 𝜏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nextstep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type(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assignment: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update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according to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command: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descriptive model of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in 𝒜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⊨ pre(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 𝜋 ← 𝜋.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	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task or goal: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𝜋’ 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SeRPE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(ℳ,𝒜,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𝜋’ = failure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	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𝛾(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,𝜋’); 𝜋 ← 𝜋. 𝜋’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59F815-8DB2-7443-9DDD-FD1DBFDFDC0F}"/>
              </a:ext>
            </a:extLst>
          </p:cNvPr>
          <p:cNvSpPr/>
          <p:nvPr/>
        </p:nvSpPr>
        <p:spPr>
          <a:xfrm>
            <a:off x="6387952" y="4123395"/>
            <a:ext cx="1441203" cy="278487"/>
          </a:xfrm>
          <a:prstGeom prst="rect">
            <a:avLst/>
          </a:prstGeom>
          <a:noFill/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FF3B47-0932-B547-A0D2-1E0117A96AB1}"/>
              </a:ext>
            </a:extLst>
          </p:cNvPr>
          <p:cNvSpPr/>
          <p:nvPr/>
        </p:nvSpPr>
        <p:spPr>
          <a:xfrm>
            <a:off x="6017011" y="2011840"/>
            <a:ext cx="1843444" cy="253773"/>
          </a:xfrm>
          <a:prstGeom prst="rect">
            <a:avLst/>
          </a:prstGeom>
          <a:noFill/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888240-A105-FD44-80B9-C4252707A8D7}"/>
              </a:ext>
            </a:extLst>
          </p:cNvPr>
          <p:cNvSpPr/>
          <p:nvPr/>
        </p:nvSpPr>
        <p:spPr>
          <a:xfrm>
            <a:off x="1585072" y="3677957"/>
            <a:ext cx="4165488" cy="29649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200"/>
              </a:spcBef>
              <a:tabLst>
                <a:tab pos="744538" algn="l"/>
                <a:tab pos="1374775" algn="l"/>
                <a:tab pos="1773238" algn="l"/>
              </a:tabLst>
            </a:pPr>
            <a:r>
              <a:rPr lang="en-US" kern="0" dirty="0">
                <a:solidFill>
                  <a:schemeClr val="accent1"/>
                </a:solidFill>
              </a:rPr>
              <a:t>		</a:t>
            </a:r>
            <a:r>
              <a:rPr lang="en-US" kern="0" dirty="0">
                <a:solidFill>
                  <a:schemeClr val="accent6"/>
                </a:solidFill>
              </a:rPr>
              <a:t>r</a:t>
            </a:r>
            <a:r>
              <a:rPr lang="en-US" kern="0" baseline="-25000" dirty="0">
                <a:solidFill>
                  <a:schemeClr val="accent6"/>
                </a:solidFill>
              </a:rPr>
              <a:t>1</a:t>
            </a:r>
            <a:r>
              <a:rPr lang="en-US" kern="0" dirty="0">
                <a:solidFill>
                  <a:schemeClr val="accent6"/>
                </a:solidFill>
              </a:rPr>
              <a:t>,c</a:t>
            </a:r>
            <a:r>
              <a:rPr lang="en-US" kern="0" baseline="-25000" dirty="0">
                <a:solidFill>
                  <a:schemeClr val="accent6"/>
                </a:solidFill>
              </a:rPr>
              <a:t>1</a:t>
            </a:r>
            <a:r>
              <a:rPr lang="en-US" kern="0" dirty="0">
                <a:solidFill>
                  <a:schemeClr val="accent6"/>
                </a:solidFill>
              </a:rPr>
              <a:t>,p</a:t>
            </a:r>
            <a:r>
              <a:rPr lang="en-US" kern="0" baseline="-25000" dirty="0">
                <a:solidFill>
                  <a:schemeClr val="accent6"/>
                </a:solidFill>
              </a:rPr>
              <a:t>1</a:t>
            </a:r>
            <a:r>
              <a:rPr lang="en-US" kern="0" dirty="0">
                <a:solidFill>
                  <a:schemeClr val="accent6"/>
                </a:solidFill>
              </a:rPr>
              <a:t>,d</a:t>
            </a:r>
            <a:r>
              <a:rPr lang="en-US" kern="0" baseline="-25000" dirty="0">
                <a:solidFill>
                  <a:schemeClr val="accent6"/>
                </a:solidFill>
              </a:rPr>
              <a:t>1</a:t>
            </a:r>
            <a:r>
              <a:rPr lang="en-US" kern="0" dirty="0">
                <a:solidFill>
                  <a:schemeClr val="accent6"/>
                </a:solidFill>
              </a:rPr>
              <a:t>,p</a:t>
            </a:r>
            <a:r>
              <a:rPr lang="en-US" kern="0" baseline="-25000" dirty="0">
                <a:solidFill>
                  <a:schemeClr val="accent6"/>
                </a:solidFill>
              </a:rPr>
              <a:t>2</a:t>
            </a:r>
            <a:r>
              <a:rPr lang="en-US" kern="0" dirty="0">
                <a:solidFill>
                  <a:schemeClr val="accent6"/>
                </a:solidFill>
              </a:rPr>
              <a:t>,d</a:t>
            </a:r>
            <a:r>
              <a:rPr lang="en-US" kern="0" baseline="-25000" dirty="0">
                <a:solidFill>
                  <a:schemeClr val="accent6"/>
                </a:solidFill>
              </a:rPr>
              <a:t>2</a:t>
            </a:r>
            <a:endParaRPr lang="en-US" i="1" kern="0" baseline="-25000" dirty="0">
              <a:solidFill>
                <a:schemeClr val="accent6"/>
              </a:solidFill>
              <a:cs typeface="Times New Roman"/>
            </a:endParaRPr>
          </a:p>
          <a:p>
            <a:pPr>
              <a:spcBef>
                <a:spcPts val="200"/>
              </a:spcBef>
              <a:tabLst>
                <a:tab pos="744538" algn="l"/>
                <a:tab pos="1427163" algn="l"/>
                <a:tab pos="1773238" algn="l"/>
              </a:tabLst>
            </a:pPr>
            <a:r>
              <a:rPr lang="en-GB" dirty="0"/>
              <a:t>m2-put-in-pile(</a:t>
            </a:r>
            <a:r>
              <a:rPr lang="en-GB" i="1" dirty="0"/>
              <a:t>r, c, p, d, p′, d′</a:t>
            </a:r>
            <a:r>
              <a:rPr lang="en-GB" dirty="0"/>
              <a:t>) 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task: 	put-in-pile(</a:t>
            </a:r>
            <a:r>
              <a:rPr lang="en-GB" i="1" dirty="0"/>
              <a:t>c, p′</a:t>
            </a:r>
            <a:r>
              <a:rPr lang="en-GB" dirty="0"/>
              <a:t>)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pre:	pile(</a:t>
            </a:r>
            <a:r>
              <a:rPr lang="en-GB" i="1" dirty="0"/>
              <a:t>c</a:t>
            </a:r>
            <a:r>
              <a:rPr lang="en-GB" dirty="0"/>
              <a:t>)=</a:t>
            </a:r>
            <a:r>
              <a:rPr lang="en-GB" i="1" dirty="0"/>
              <a:t>p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at</a:t>
            </a:r>
            <a:r>
              <a:rPr lang="en-GB" dirty="0"/>
              <a:t>(</a:t>
            </a:r>
            <a:r>
              <a:rPr lang="en-GB" i="1" dirty="0"/>
              <a:t>p, d</a:t>
            </a:r>
            <a:r>
              <a:rPr lang="en-GB" dirty="0"/>
              <a:t>)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at</a:t>
            </a:r>
            <a:r>
              <a:rPr lang="en-GB" dirty="0"/>
              <a:t>(</a:t>
            </a:r>
            <a:r>
              <a:rPr lang="en-GB" i="1" dirty="0"/>
              <a:t>p′, d′</a:t>
            </a:r>
            <a:r>
              <a:rPr lang="en-GB" dirty="0"/>
              <a:t>) </a:t>
            </a:r>
            <a:br>
              <a:rPr lang="en-GB" dirty="0"/>
            </a:br>
            <a:r>
              <a:rPr lang="en-GB" dirty="0"/>
              <a:t>		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i="1" dirty="0"/>
              <a:t>p</a:t>
            </a:r>
            <a:r>
              <a:rPr lang="en-GB" i="1" baseline="-25000" dirty="0"/>
              <a:t> </a:t>
            </a:r>
            <a:r>
              <a:rPr lang="en-GB" i="1" dirty="0"/>
              <a:t>≠</a:t>
            </a:r>
            <a:r>
              <a:rPr lang="en-GB" i="1" baseline="-25000" dirty="0"/>
              <a:t> </a:t>
            </a:r>
            <a:r>
              <a:rPr lang="en-GB" i="1" dirty="0"/>
              <a:t>p′</a:t>
            </a:r>
            <a:r>
              <a:rPr lang="en-GB" dirty="0"/>
              <a:t>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cargo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)=</a:t>
            </a:r>
            <a:r>
              <a:rPr lang="en-GB" dirty="0">
                <a:cs typeface="Calibri"/>
              </a:rPr>
              <a:t>nil</a:t>
            </a:r>
            <a:endParaRPr lang="en-GB" dirty="0"/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body: 	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r, d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uncover(</a:t>
            </a:r>
            <a:r>
              <a:rPr lang="en-GB" i="1" dirty="0">
                <a:cs typeface="Times New Roman"/>
              </a:rPr>
              <a:t>c</a:t>
            </a:r>
            <a:r>
              <a:rPr lang="en-GB" dirty="0"/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</a:t>
            </a:r>
            <a:r>
              <a:rPr lang="en-GB" dirty="0" err="1"/>
              <a:t>pos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c</a:t>
            </a:r>
            <a:r>
              <a:rPr lang="en-GB" dirty="0"/>
              <a:t>), </a:t>
            </a:r>
            <a:r>
              <a:rPr lang="en-GB" i="1" dirty="0"/>
              <a:t>p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  <a:r>
              <a:rPr lang="en-GB" dirty="0">
                <a:cs typeface="Times New Roman"/>
              </a:rPr>
              <a:t> 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r, 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>
                <a:cs typeface="Calibri"/>
              </a:rPr>
              <a:t>un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top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p′</a:t>
            </a:r>
            <a:r>
              <a:rPr lang="en-GB" dirty="0"/>
              <a:t>), </a:t>
            </a:r>
            <a:r>
              <a:rPr lang="en-GB" i="1" dirty="0"/>
              <a:t>p′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E584DE2-F340-CD41-9EDE-C47CE41C1199}"/>
              </a:ext>
            </a:extLst>
          </p:cNvPr>
          <p:cNvCxnSpPr>
            <a:cxnSpLocks/>
          </p:cNvCxnSpPr>
          <p:nvPr/>
        </p:nvCxnSpPr>
        <p:spPr bwMode="auto">
          <a:xfrm flipV="1">
            <a:off x="3846798" y="4274820"/>
            <a:ext cx="2546383" cy="13411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70000">
                  <a:schemeClr val="accent6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20B6F775-48EE-9B43-B044-4282885D0DAC}"/>
              </a:ext>
            </a:extLst>
          </p:cNvPr>
          <p:cNvSpPr/>
          <p:nvPr/>
        </p:nvSpPr>
        <p:spPr>
          <a:xfrm>
            <a:off x="2731764" y="5499310"/>
            <a:ext cx="1122101" cy="237744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 wrap="none">
            <a:no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F3F9D7A-9848-7843-9CC2-47E2E6B2BA86}"/>
              </a:ext>
            </a:extLst>
          </p:cNvPr>
          <p:cNvCxnSpPr>
            <a:cxnSpLocks/>
          </p:cNvCxnSpPr>
          <p:nvPr/>
        </p:nvCxnSpPr>
        <p:spPr bwMode="auto">
          <a:xfrm flipH="1">
            <a:off x="3589020" y="2265612"/>
            <a:ext cx="2427994" cy="30018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66000">
                  <a:schemeClr val="accent6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7AF3799-099B-EA4C-9333-E7D4D59080B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941321" y="5267426"/>
            <a:ext cx="905477" cy="12347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AE63850-0980-AB4E-9237-797F3CCFDA08}"/>
              </a:ext>
            </a:extLst>
          </p:cNvPr>
          <p:cNvSpPr/>
          <p:nvPr/>
        </p:nvSpPr>
        <p:spPr>
          <a:xfrm>
            <a:off x="4530371" y="3063296"/>
            <a:ext cx="1576072" cy="3693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tabLst>
                <a:tab pos="398463" algn="l"/>
                <a:tab pos="1087438" algn="l"/>
                <a:tab pos="1366838" algn="l"/>
              </a:tabLst>
            </a:pPr>
            <a:r>
              <a:rPr lang="en-US" dirty="0" err="1"/>
              <a:t>loc</a:t>
            </a:r>
            <a:r>
              <a:rPr lang="en-US" dirty="0"/>
              <a:t>(r</a:t>
            </a:r>
            <a:r>
              <a:rPr lang="en-US" baseline="-25000" dirty="0"/>
              <a:t>1</a:t>
            </a:r>
            <a:r>
              <a:rPr lang="en-US" dirty="0"/>
              <a:t>) = d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i="1" dirty="0"/>
              <a:t>d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88BB3C-8EAA-00F4-66AD-5A276DA60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165C8-330C-A856-599A-B385C1D3D20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513E7-DCAA-28D3-D467-209F3EBFD9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T. Braun –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CACE1C-36CA-0545-8D6D-496A47BF7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8893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719" y="124178"/>
            <a:ext cx="4063365" cy="4457700"/>
          </a:xfrm>
          <a:prstGeom prst="rect">
            <a:avLst/>
          </a:prstGeom>
        </p:spPr>
      </p:pic>
      <p:sp>
        <p:nvSpPr>
          <p:cNvPr id="11" name="Parallelogram 10"/>
          <p:cNvSpPr/>
          <p:nvPr/>
        </p:nvSpPr>
        <p:spPr>
          <a:xfrm rot="901482">
            <a:off x="3345155" y="2089787"/>
            <a:ext cx="1318331" cy="1782102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3596941" y="1642441"/>
            <a:ext cx="2909271" cy="324914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81D58"/>
                </a:solidFill>
                <a:latin typeface="Helvetica" pitchFamily="-112" charset="0"/>
              </a:rPr>
              <a:t> …   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E7CD01-7D37-054F-B425-9A16FF13F728}"/>
              </a:ext>
            </a:extLst>
          </p:cNvPr>
          <p:cNvSpPr/>
          <p:nvPr/>
        </p:nvSpPr>
        <p:spPr>
          <a:xfrm>
            <a:off x="1585073" y="3677957"/>
            <a:ext cx="4165488" cy="29649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200"/>
              </a:spcBef>
              <a:tabLst>
                <a:tab pos="744538" algn="l"/>
                <a:tab pos="1374775" algn="l"/>
                <a:tab pos="1773238" algn="l"/>
              </a:tabLst>
            </a:pPr>
            <a:r>
              <a:rPr lang="en-US" kern="0" dirty="0">
                <a:solidFill>
                  <a:schemeClr val="accent1"/>
                </a:solidFill>
              </a:rPr>
              <a:t>		</a:t>
            </a:r>
            <a:r>
              <a:rPr lang="en-US" kern="0" dirty="0">
                <a:solidFill>
                  <a:schemeClr val="accent6"/>
                </a:solidFill>
              </a:rPr>
              <a:t>r</a:t>
            </a:r>
            <a:r>
              <a:rPr lang="en-US" kern="0" baseline="-25000" dirty="0">
                <a:solidFill>
                  <a:schemeClr val="accent6"/>
                </a:solidFill>
              </a:rPr>
              <a:t>1</a:t>
            </a:r>
            <a:r>
              <a:rPr lang="en-US" kern="0" dirty="0">
                <a:solidFill>
                  <a:schemeClr val="accent6"/>
                </a:solidFill>
              </a:rPr>
              <a:t>,c</a:t>
            </a:r>
            <a:r>
              <a:rPr lang="en-US" kern="0" baseline="-25000" dirty="0">
                <a:solidFill>
                  <a:schemeClr val="accent6"/>
                </a:solidFill>
              </a:rPr>
              <a:t>1</a:t>
            </a:r>
            <a:r>
              <a:rPr lang="en-US" kern="0" dirty="0">
                <a:solidFill>
                  <a:schemeClr val="accent6"/>
                </a:solidFill>
              </a:rPr>
              <a:t>,p</a:t>
            </a:r>
            <a:r>
              <a:rPr lang="en-US" kern="0" baseline="-25000" dirty="0">
                <a:solidFill>
                  <a:schemeClr val="accent6"/>
                </a:solidFill>
              </a:rPr>
              <a:t>1</a:t>
            </a:r>
            <a:r>
              <a:rPr lang="en-US" kern="0" dirty="0">
                <a:solidFill>
                  <a:schemeClr val="accent6"/>
                </a:solidFill>
              </a:rPr>
              <a:t>,d</a:t>
            </a:r>
            <a:r>
              <a:rPr lang="en-US" kern="0" baseline="-25000" dirty="0">
                <a:solidFill>
                  <a:schemeClr val="accent6"/>
                </a:solidFill>
              </a:rPr>
              <a:t>1</a:t>
            </a:r>
            <a:r>
              <a:rPr lang="en-US" kern="0" dirty="0">
                <a:solidFill>
                  <a:schemeClr val="accent6"/>
                </a:solidFill>
              </a:rPr>
              <a:t>,p</a:t>
            </a:r>
            <a:r>
              <a:rPr lang="en-US" kern="0" baseline="-25000" dirty="0">
                <a:solidFill>
                  <a:schemeClr val="accent6"/>
                </a:solidFill>
              </a:rPr>
              <a:t>2</a:t>
            </a:r>
            <a:r>
              <a:rPr lang="en-US" kern="0" dirty="0">
                <a:solidFill>
                  <a:schemeClr val="accent6"/>
                </a:solidFill>
              </a:rPr>
              <a:t>,d</a:t>
            </a:r>
            <a:r>
              <a:rPr lang="en-US" kern="0" baseline="-25000" dirty="0">
                <a:solidFill>
                  <a:schemeClr val="accent6"/>
                </a:solidFill>
              </a:rPr>
              <a:t>2</a:t>
            </a:r>
            <a:endParaRPr lang="en-US" i="1" kern="0" baseline="-25000" dirty="0">
              <a:solidFill>
                <a:schemeClr val="accent6"/>
              </a:solidFill>
              <a:cs typeface="Times New Roman"/>
            </a:endParaRPr>
          </a:p>
          <a:p>
            <a:pPr>
              <a:spcBef>
                <a:spcPts val="200"/>
              </a:spcBef>
              <a:tabLst>
                <a:tab pos="744538" algn="l"/>
                <a:tab pos="1427163" algn="l"/>
                <a:tab pos="1773238" algn="l"/>
              </a:tabLst>
            </a:pPr>
            <a:r>
              <a:rPr lang="en-GB" dirty="0"/>
              <a:t>m2-put-in-pile(</a:t>
            </a:r>
            <a:r>
              <a:rPr lang="en-GB" i="1" dirty="0"/>
              <a:t>r, c, p, d, p′, d′</a:t>
            </a:r>
            <a:r>
              <a:rPr lang="en-GB" dirty="0"/>
              <a:t>) 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task: 	put-in-pile(</a:t>
            </a:r>
            <a:r>
              <a:rPr lang="en-GB" i="1" dirty="0" err="1"/>
              <a:t>c,p</a:t>
            </a:r>
            <a:r>
              <a:rPr lang="en-GB" i="1" dirty="0"/>
              <a:t>′</a:t>
            </a:r>
            <a:r>
              <a:rPr lang="en-GB" dirty="0"/>
              <a:t>)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pre:	pile(</a:t>
            </a:r>
            <a:r>
              <a:rPr lang="en-GB" i="1" dirty="0"/>
              <a:t>c</a:t>
            </a:r>
            <a:r>
              <a:rPr lang="en-GB" dirty="0"/>
              <a:t>)=</a:t>
            </a:r>
            <a:r>
              <a:rPr lang="en-GB" i="1" dirty="0"/>
              <a:t>p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at</a:t>
            </a:r>
            <a:r>
              <a:rPr lang="en-GB" dirty="0"/>
              <a:t>(</a:t>
            </a:r>
            <a:r>
              <a:rPr lang="en-GB" i="1" dirty="0"/>
              <a:t>p, d</a:t>
            </a:r>
            <a:r>
              <a:rPr lang="en-GB" dirty="0"/>
              <a:t>)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at</a:t>
            </a:r>
            <a:r>
              <a:rPr lang="en-GB" dirty="0"/>
              <a:t>(</a:t>
            </a:r>
            <a:r>
              <a:rPr lang="en-GB" i="1" dirty="0"/>
              <a:t>p′, d′</a:t>
            </a:r>
            <a:r>
              <a:rPr lang="en-GB" dirty="0"/>
              <a:t>) </a:t>
            </a:r>
            <a:br>
              <a:rPr lang="en-GB" dirty="0"/>
            </a:br>
            <a:r>
              <a:rPr lang="en-GB" dirty="0"/>
              <a:t>		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i="1" dirty="0"/>
              <a:t>p</a:t>
            </a:r>
            <a:r>
              <a:rPr lang="en-GB" i="1" baseline="-25000" dirty="0"/>
              <a:t> </a:t>
            </a:r>
            <a:r>
              <a:rPr lang="en-GB" i="1" dirty="0"/>
              <a:t>≠</a:t>
            </a:r>
            <a:r>
              <a:rPr lang="en-GB" i="1" baseline="-25000" dirty="0"/>
              <a:t> </a:t>
            </a:r>
            <a:r>
              <a:rPr lang="en-GB" i="1" dirty="0"/>
              <a:t>p′</a:t>
            </a:r>
            <a:r>
              <a:rPr lang="en-GB" dirty="0"/>
              <a:t>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cargo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)=</a:t>
            </a:r>
            <a:r>
              <a:rPr lang="en-GB" dirty="0">
                <a:cs typeface="Calibri"/>
              </a:rPr>
              <a:t>nil</a:t>
            </a:r>
            <a:endParaRPr lang="en-GB" dirty="0"/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body: 	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r, d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uncover(</a:t>
            </a:r>
            <a:r>
              <a:rPr lang="en-GB" i="1" dirty="0">
                <a:cs typeface="Times New Roman"/>
              </a:rPr>
              <a:t>c</a:t>
            </a:r>
            <a:r>
              <a:rPr lang="en-GB" dirty="0"/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</a:t>
            </a:r>
            <a:r>
              <a:rPr lang="en-GB" dirty="0" err="1"/>
              <a:t>pos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c</a:t>
            </a:r>
            <a:r>
              <a:rPr lang="en-GB" dirty="0"/>
              <a:t>), </a:t>
            </a:r>
            <a:r>
              <a:rPr lang="en-GB" i="1" dirty="0"/>
              <a:t>p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  <a:r>
              <a:rPr lang="en-GB" dirty="0">
                <a:cs typeface="Times New Roman"/>
              </a:rPr>
              <a:t> 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r, 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>
                <a:cs typeface="Calibri"/>
              </a:rPr>
              <a:t>un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top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p′</a:t>
            </a:r>
            <a:r>
              <a:rPr lang="en-GB" dirty="0"/>
              <a:t>), </a:t>
            </a:r>
            <a:r>
              <a:rPr lang="en-GB" i="1" dirty="0"/>
              <a:t>p′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B7E467-5643-F946-B15E-3273750EF358}"/>
              </a:ext>
            </a:extLst>
          </p:cNvPr>
          <p:cNvSpPr/>
          <p:nvPr/>
        </p:nvSpPr>
        <p:spPr>
          <a:xfrm>
            <a:off x="2731764" y="5499310"/>
            <a:ext cx="1122101" cy="237744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none">
            <a:no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E0B8C8-CD2C-3A4E-8881-4D0752ADCF0D}"/>
              </a:ext>
            </a:extLst>
          </p:cNvPr>
          <p:cNvSpPr/>
          <p:nvPr/>
        </p:nvSpPr>
        <p:spPr>
          <a:xfrm>
            <a:off x="6172200" y="247106"/>
            <a:ext cx="3032760" cy="1277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lvl="1">
              <a:spcBef>
                <a:spcPts val="200"/>
              </a:spcBef>
              <a:tabLst>
                <a:tab pos="709613" algn="l"/>
                <a:tab pos="1065213" algn="l"/>
              </a:tabLst>
            </a:pPr>
            <a:r>
              <a:rPr lang="en-GB" dirty="0"/>
              <a:t>m1-uncover(</a:t>
            </a:r>
            <a:r>
              <a:rPr lang="en-GB" i="1" dirty="0"/>
              <a:t>c</a:t>
            </a:r>
            <a:r>
              <a:rPr lang="en-GB" dirty="0"/>
              <a:t>) </a:t>
            </a:r>
          </a:p>
          <a:p>
            <a:pPr marL="6350" lvl="2">
              <a:spcBef>
                <a:spcPts val="200"/>
              </a:spcBef>
              <a:tabLst>
                <a:tab pos="709613" algn="l"/>
                <a:tab pos="1420813" algn="l"/>
              </a:tabLst>
            </a:pPr>
            <a:r>
              <a:rPr lang="en-GB" dirty="0"/>
              <a:t>	task: 	uncover(</a:t>
            </a:r>
            <a:r>
              <a:rPr lang="en-GB" i="1" dirty="0"/>
              <a:t>c</a:t>
            </a:r>
            <a:r>
              <a:rPr lang="en-GB" dirty="0"/>
              <a:t>)</a:t>
            </a:r>
          </a:p>
          <a:p>
            <a:pPr marL="6350" lvl="2">
              <a:spcBef>
                <a:spcPts val="200"/>
              </a:spcBef>
              <a:tabLst>
                <a:tab pos="709613" algn="l"/>
                <a:tab pos="1420813" algn="l"/>
              </a:tabLst>
            </a:pPr>
            <a:r>
              <a:rPr lang="en-GB" dirty="0"/>
              <a:t>	pre:	top(pile(</a:t>
            </a:r>
            <a:r>
              <a:rPr lang="en-GB" i="1" dirty="0"/>
              <a:t>c</a:t>
            </a:r>
            <a:r>
              <a:rPr lang="en-GB" dirty="0"/>
              <a:t>))=</a:t>
            </a:r>
            <a:r>
              <a:rPr lang="en-GB" i="1" dirty="0"/>
              <a:t>c</a:t>
            </a:r>
            <a:endParaRPr lang="en-GB" dirty="0">
              <a:cs typeface="Calibri"/>
            </a:endParaRPr>
          </a:p>
          <a:p>
            <a:pPr marL="6350" lvl="2">
              <a:spcBef>
                <a:spcPts val="200"/>
              </a:spcBef>
              <a:tabLst>
                <a:tab pos="709613" algn="l"/>
                <a:tab pos="1420813" algn="l"/>
              </a:tabLst>
            </a:pPr>
            <a:r>
              <a:rPr lang="en-GB" dirty="0"/>
              <a:t>	body:	// </a:t>
            </a:r>
            <a:r>
              <a:rPr lang="en-GB" i="1" dirty="0"/>
              <a:t>empty</a:t>
            </a: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A7D607-7A26-1341-99F3-3794E2DBE1F4}"/>
              </a:ext>
            </a:extLst>
          </p:cNvPr>
          <p:cNvSpPr/>
          <p:nvPr/>
        </p:nvSpPr>
        <p:spPr>
          <a:xfrm>
            <a:off x="6172200" y="1670458"/>
            <a:ext cx="4277146" cy="26622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200"/>
              </a:spcBef>
              <a:tabLst>
                <a:tab pos="288925" algn="l"/>
                <a:tab pos="911225" algn="l"/>
                <a:tab pos="1144588" algn="l"/>
                <a:tab pos="1939925" algn="l"/>
              </a:tabLst>
            </a:pPr>
            <a:r>
              <a:rPr lang="en-US" dirty="0"/>
              <a:t>m2-uncover(</a:t>
            </a:r>
            <a:r>
              <a:rPr lang="ro-RO" i="1" dirty="0" err="1"/>
              <a:t>r,c,c,p′,d</a:t>
            </a:r>
            <a:r>
              <a:rPr lang="ro-RO" dirty="0"/>
              <a:t>)</a:t>
            </a:r>
            <a:r>
              <a:rPr lang="en-US" dirty="0"/>
              <a:t> </a:t>
            </a:r>
          </a:p>
          <a:p>
            <a:pPr marL="396875" lvl="1" indent="-53975">
              <a:spcBef>
                <a:spcPts val="200"/>
              </a:spcBef>
              <a:tabLst>
                <a:tab pos="288925" algn="l"/>
                <a:tab pos="911225" algn="l"/>
                <a:tab pos="1144588" algn="l"/>
                <a:tab pos="1939925" algn="l"/>
              </a:tabLst>
            </a:pPr>
            <a:r>
              <a:rPr lang="en-US" dirty="0"/>
              <a:t>	task:	uncover(</a:t>
            </a:r>
            <a:r>
              <a:rPr lang="ro-RO" i="1" dirty="0"/>
              <a:t>c</a:t>
            </a:r>
            <a:r>
              <a:rPr lang="ro-RO" dirty="0"/>
              <a:t>)</a:t>
            </a:r>
            <a:endParaRPr lang="en-US" dirty="0"/>
          </a:p>
          <a:p>
            <a:pPr marL="396875" lvl="1" indent="-53975">
              <a:spcBef>
                <a:spcPts val="200"/>
              </a:spcBef>
              <a:tabLst>
                <a:tab pos="288925" algn="l"/>
                <a:tab pos="911225" algn="l"/>
                <a:tab pos="1144588" algn="l"/>
                <a:tab pos="1939925" algn="l"/>
              </a:tabLst>
            </a:pPr>
            <a:r>
              <a:rPr lang="en-US" dirty="0"/>
              <a:t>	pre:	</a:t>
            </a:r>
            <a:r>
              <a:rPr lang="pt-BR" dirty="0"/>
              <a:t>pile(</a:t>
            </a:r>
            <a:r>
              <a:rPr lang="pt-BR" i="1" dirty="0" err="1"/>
              <a:t>c</a:t>
            </a:r>
            <a:r>
              <a:rPr lang="pt-BR" dirty="0"/>
              <a:t>)=</a:t>
            </a:r>
            <a:r>
              <a:rPr lang="pt-BR" i="1" dirty="0" err="1"/>
              <a:t>p</a:t>
            </a:r>
            <a:r>
              <a:rPr lang="pt-BR" i="1" dirty="0"/>
              <a:t> </a:t>
            </a:r>
            <a:r>
              <a:rPr lang="pt-BR" dirty="0">
                <a:latin typeface="Symbol" charset="2"/>
                <a:cs typeface="Symbol" charset="2"/>
              </a:rPr>
              <a:t>∧</a:t>
            </a:r>
            <a:r>
              <a:rPr lang="en-US" dirty="0"/>
              <a:t> </a:t>
            </a:r>
            <a:r>
              <a:rPr lang="en-US" dirty="0">
                <a:cs typeface="Calibri"/>
              </a:rPr>
              <a:t>top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)≠</a:t>
            </a:r>
            <a:r>
              <a:rPr lang="en-US" i="1" dirty="0"/>
              <a:t>c</a:t>
            </a:r>
            <a:br>
              <a:rPr lang="en-US" dirty="0"/>
            </a:br>
            <a:r>
              <a:rPr lang="en-US" dirty="0"/>
              <a:t>		</a:t>
            </a:r>
            <a:r>
              <a:rPr lang="pt-BR" dirty="0">
                <a:latin typeface="Symbol" charset="2"/>
                <a:cs typeface="Symbol" charset="2"/>
              </a:rPr>
              <a:t>∧</a:t>
            </a:r>
            <a:r>
              <a:rPr lang="en-US" dirty="0"/>
              <a:t> </a:t>
            </a:r>
            <a:r>
              <a:rPr lang="en-US" dirty="0">
                <a:cs typeface="Calibri"/>
              </a:rPr>
              <a:t>at</a:t>
            </a:r>
            <a:r>
              <a:rPr lang="en-US" dirty="0"/>
              <a:t>(</a:t>
            </a:r>
            <a:r>
              <a:rPr lang="en-US" i="1" dirty="0" err="1"/>
              <a:t>p,d</a:t>
            </a:r>
            <a:r>
              <a:rPr lang="en-US" dirty="0"/>
              <a:t>) </a:t>
            </a:r>
            <a:r>
              <a:rPr lang="pt-BR" dirty="0">
                <a:latin typeface="Symbol" charset="2"/>
                <a:cs typeface="Symbol" charset="2"/>
              </a:rPr>
              <a:t>∧</a:t>
            </a:r>
            <a:r>
              <a:rPr lang="en-US" dirty="0"/>
              <a:t> </a:t>
            </a:r>
            <a:r>
              <a:rPr lang="en-US" dirty="0">
                <a:cs typeface="Calibri"/>
              </a:rPr>
              <a:t>at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ro-RO" i="1" dirty="0"/>
              <a:t>′</a:t>
            </a:r>
            <a:r>
              <a:rPr lang="en-US" i="1" dirty="0"/>
              <a:t>,d</a:t>
            </a:r>
            <a:r>
              <a:rPr lang="en-US" dirty="0"/>
              <a:t>) </a:t>
            </a:r>
            <a:r>
              <a:rPr lang="pt-BR" dirty="0">
                <a:latin typeface="Symbol" charset="2"/>
                <a:cs typeface="Symbol" charset="2"/>
              </a:rPr>
              <a:t>∧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ro-RO" i="1" dirty="0"/>
              <a:t>′</a:t>
            </a:r>
            <a:r>
              <a:rPr lang="en-US" i="1" baseline="-25000" dirty="0"/>
              <a:t> </a:t>
            </a:r>
            <a:r>
              <a:rPr lang="en-US" i="1" dirty="0"/>
              <a:t>≠</a:t>
            </a:r>
            <a:r>
              <a:rPr lang="en-US" i="1" baseline="-25000" dirty="0"/>
              <a:t> </a:t>
            </a:r>
            <a:r>
              <a:rPr lang="en-US" i="1" dirty="0"/>
              <a:t>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		</a:t>
            </a:r>
            <a:r>
              <a:rPr lang="pt-BR" dirty="0">
                <a:latin typeface="Symbol" charset="2"/>
                <a:cs typeface="Symbol" charset="2"/>
              </a:rPr>
              <a:t>∧</a:t>
            </a:r>
            <a:r>
              <a:rPr lang="en-US" dirty="0"/>
              <a:t> </a:t>
            </a:r>
            <a:r>
              <a:rPr lang="en-US" dirty="0" err="1">
                <a:cs typeface="Calibri"/>
              </a:rPr>
              <a:t>loc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)=</a:t>
            </a:r>
            <a:r>
              <a:rPr lang="en-US" i="1" dirty="0">
                <a:cs typeface="Times New Roman"/>
              </a:rPr>
              <a:t>d</a:t>
            </a:r>
            <a:r>
              <a:rPr lang="en-US" dirty="0">
                <a:cs typeface="Calibri"/>
              </a:rPr>
              <a:t> </a:t>
            </a:r>
            <a:r>
              <a:rPr lang="pt-BR" dirty="0">
                <a:latin typeface="Symbol" charset="2"/>
                <a:cs typeface="Symbol" charset="2"/>
              </a:rPr>
              <a:t>∧</a:t>
            </a:r>
            <a:r>
              <a:rPr lang="en-US" dirty="0"/>
              <a:t> </a:t>
            </a:r>
            <a:r>
              <a:rPr lang="en-US" dirty="0">
                <a:cs typeface="Calibri"/>
              </a:rPr>
              <a:t>cargo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)=</a:t>
            </a:r>
            <a:r>
              <a:rPr lang="en-US" dirty="0">
                <a:cs typeface="Calibri"/>
              </a:rPr>
              <a:t>nil</a:t>
            </a:r>
            <a:endParaRPr lang="en-US" dirty="0"/>
          </a:p>
          <a:p>
            <a:pPr marL="396875" lvl="1" indent="-53975">
              <a:spcBef>
                <a:spcPts val="200"/>
              </a:spcBef>
              <a:tabLst>
                <a:tab pos="288925" algn="l"/>
                <a:tab pos="911225" algn="l"/>
                <a:tab pos="1144588" algn="l"/>
                <a:tab pos="1939925" algn="l"/>
              </a:tabLst>
            </a:pPr>
            <a:r>
              <a:rPr lang="en-US" dirty="0"/>
              <a:t>	body: 	while top(</a:t>
            </a:r>
            <a:r>
              <a:rPr lang="en-US" i="1" dirty="0"/>
              <a:t>p</a:t>
            </a:r>
            <a:r>
              <a:rPr lang="en-US" dirty="0"/>
              <a:t>) ≠ </a:t>
            </a:r>
            <a:r>
              <a:rPr lang="en-US" i="1" dirty="0">
                <a:cs typeface="Times New Roman"/>
              </a:rPr>
              <a:t>c</a:t>
            </a:r>
            <a:r>
              <a:rPr lang="en-US" dirty="0">
                <a:cs typeface="Times New Roman"/>
              </a:rPr>
              <a:t> do</a:t>
            </a:r>
            <a:br>
              <a:rPr lang="en-US" dirty="0">
                <a:cs typeface="Times New Roman"/>
              </a:rPr>
            </a:br>
            <a:r>
              <a:rPr lang="en-US" dirty="0">
                <a:cs typeface="Times New Roman"/>
              </a:rPr>
              <a:t>			</a:t>
            </a:r>
            <a:r>
              <a:rPr lang="ro-RO" i="1" dirty="0"/>
              <a:t>c′ </a:t>
            </a:r>
            <a:r>
              <a:rPr lang="en-US" dirty="0"/>
              <a:t>← top(</a:t>
            </a:r>
            <a:r>
              <a:rPr lang="en-US" i="1" dirty="0">
                <a:cs typeface="Times New Roman"/>
              </a:rPr>
              <a:t>p</a:t>
            </a:r>
            <a:r>
              <a:rPr lang="en-US" dirty="0"/>
              <a:t>)</a:t>
            </a:r>
            <a:br>
              <a:rPr lang="pt-BR" dirty="0">
                <a:cs typeface="Times New Roman"/>
              </a:rPr>
            </a:br>
            <a:r>
              <a:rPr lang="pt-BR" dirty="0">
                <a:cs typeface="Times New Roman"/>
              </a:rPr>
              <a:t>			</a:t>
            </a:r>
            <a:r>
              <a:rPr lang="en-US" dirty="0"/>
              <a:t>load</a:t>
            </a:r>
            <a:r>
              <a:rPr lang="en-US" dirty="0">
                <a:cs typeface="Times New Roman"/>
              </a:rPr>
              <a:t>(</a:t>
            </a:r>
            <a:r>
              <a:rPr lang="en-US" i="1" dirty="0">
                <a:cs typeface="Times New Roman"/>
              </a:rPr>
              <a:t>r</a:t>
            </a:r>
            <a:r>
              <a:rPr lang="en-US" dirty="0">
                <a:cs typeface="Times New Roman"/>
              </a:rPr>
              <a:t>,</a:t>
            </a:r>
            <a:r>
              <a:rPr lang="ro-RO" i="1" dirty="0"/>
              <a:t>c′</a:t>
            </a:r>
            <a:r>
              <a:rPr lang="en-US" dirty="0"/>
              <a:t>,</a:t>
            </a:r>
            <a:r>
              <a:rPr lang="en-US" dirty="0" err="1"/>
              <a:t>pos</a:t>
            </a:r>
            <a:r>
              <a:rPr lang="en-US" dirty="0">
                <a:cs typeface="Times New Roman"/>
              </a:rPr>
              <a:t>(</a:t>
            </a:r>
            <a:r>
              <a:rPr lang="ro-RO" i="1" dirty="0"/>
              <a:t>c′</a:t>
            </a:r>
            <a:r>
              <a:rPr lang="ro-RO" dirty="0"/>
              <a:t>),</a:t>
            </a:r>
            <a:r>
              <a:rPr lang="ro-RO" i="1" dirty="0" err="1"/>
              <a:t>p</a:t>
            </a:r>
            <a:r>
              <a:rPr lang="ro-RO" dirty="0" err="1"/>
              <a:t>,</a:t>
            </a:r>
            <a:r>
              <a:rPr lang="ro-RO" i="1" dirty="0" err="1"/>
              <a:t>d</a:t>
            </a:r>
            <a:r>
              <a:rPr lang="ro-RO" dirty="0"/>
              <a:t>)</a:t>
            </a:r>
            <a:r>
              <a:rPr lang="pt-BR" dirty="0">
                <a:cs typeface="Times New Roman"/>
              </a:rPr>
              <a:t> </a:t>
            </a:r>
            <a:br>
              <a:rPr lang="pt-BR" dirty="0">
                <a:cs typeface="Times New Roman"/>
              </a:rPr>
            </a:br>
            <a:r>
              <a:rPr lang="pt-BR" dirty="0">
                <a:cs typeface="Times New Roman"/>
              </a:rPr>
              <a:t>			</a:t>
            </a:r>
            <a:r>
              <a:rPr lang="pt-BR" dirty="0" err="1">
                <a:cs typeface="Calibri"/>
              </a:rPr>
              <a:t>un</a:t>
            </a:r>
            <a:r>
              <a:rPr lang="en-US" dirty="0"/>
              <a:t>load</a:t>
            </a:r>
            <a:r>
              <a:rPr lang="en-US" dirty="0">
                <a:cs typeface="Times New Roman"/>
              </a:rPr>
              <a:t>(</a:t>
            </a:r>
            <a:r>
              <a:rPr lang="en-US" i="1" dirty="0">
                <a:cs typeface="Times New Roman"/>
              </a:rPr>
              <a:t>r</a:t>
            </a:r>
            <a:r>
              <a:rPr lang="en-US" dirty="0">
                <a:cs typeface="Times New Roman"/>
              </a:rPr>
              <a:t>,</a:t>
            </a:r>
            <a:r>
              <a:rPr lang="ro-RO" i="1" dirty="0"/>
              <a:t>c′</a:t>
            </a:r>
            <a:r>
              <a:rPr lang="en-US" dirty="0"/>
              <a:t>,top</a:t>
            </a:r>
            <a:r>
              <a:rPr lang="en-US" dirty="0">
                <a:cs typeface="Times New Roman"/>
              </a:rPr>
              <a:t>(</a:t>
            </a:r>
            <a:r>
              <a:rPr lang="ro-RO" i="1" dirty="0"/>
              <a:t>p′</a:t>
            </a:r>
            <a:r>
              <a:rPr lang="ro-RO" dirty="0"/>
              <a:t>),</a:t>
            </a:r>
            <a:r>
              <a:rPr lang="ro-RO" i="1" dirty="0" err="1"/>
              <a:t>p′</a:t>
            </a:r>
            <a:r>
              <a:rPr lang="ro-RO" dirty="0" err="1"/>
              <a:t>,</a:t>
            </a:r>
            <a:r>
              <a:rPr lang="ro-RO" i="1" dirty="0" err="1"/>
              <a:t>d</a:t>
            </a:r>
            <a:r>
              <a:rPr lang="ro-RO" dirty="0"/>
              <a:t>)</a:t>
            </a:r>
            <a:endParaRPr lang="en-GB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2B9DC70-8F07-8E4C-9014-B56929164208}"/>
              </a:ext>
            </a:extLst>
          </p:cNvPr>
          <p:cNvCxnSpPr>
            <a:cxnSpLocks/>
            <a:endCxn id="20" idx="3"/>
          </p:cNvCxnSpPr>
          <p:nvPr/>
        </p:nvCxnSpPr>
        <p:spPr bwMode="auto">
          <a:xfrm flipH="1">
            <a:off x="3853865" y="1188720"/>
            <a:ext cx="4371269" cy="44294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EBB1CE7-AC0C-5848-BACF-995E8ECBAB53}"/>
              </a:ext>
            </a:extLst>
          </p:cNvPr>
          <p:cNvCxnSpPr>
            <a:cxnSpLocks/>
          </p:cNvCxnSpPr>
          <p:nvPr/>
        </p:nvCxnSpPr>
        <p:spPr bwMode="auto">
          <a:xfrm flipH="1">
            <a:off x="3136698" y="1386841"/>
            <a:ext cx="4551883" cy="190005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20A63555-7730-734E-8C33-11AB65990230}"/>
              </a:ext>
            </a:extLst>
          </p:cNvPr>
          <p:cNvSpPr/>
          <p:nvPr/>
        </p:nvSpPr>
        <p:spPr>
          <a:xfrm>
            <a:off x="7664082" y="904058"/>
            <a:ext cx="1304658" cy="284662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none">
            <a:no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2DD433-F7C4-BE53-32B7-9F4A60FAE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EA850-41BD-0657-A31B-70D7316CBB8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72C6B-1478-992C-4C59-81EC9DA3FA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T. Braun –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38627E-A868-BE40-A04A-1B98080C8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842C9B-5EC4-D93C-84DD-1DE0C5202F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91375" y="4399184"/>
            <a:ext cx="49403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650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719" y="124178"/>
            <a:ext cx="4063365" cy="445770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 bwMode="auto">
          <a:xfrm>
            <a:off x="3496854" y="2559366"/>
            <a:ext cx="2441046" cy="120987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81D58"/>
              </a:solidFill>
              <a:latin typeface="Helvetica" pitchFamily="-112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3842329" y="3562741"/>
            <a:ext cx="1844220" cy="96431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81D58"/>
              </a:solidFill>
              <a:latin typeface="Helvetica" pitchFamily="-11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975168" y="1615863"/>
            <a:ext cx="2132391" cy="15148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081D58"/>
                </a:solidFill>
                <a:latin typeface="Helvetica" pitchFamily="-112" charset="0"/>
              </a:rPr>
              <a:t>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BCE56A-5C4C-2A47-9386-31B411EDE854}"/>
              </a:ext>
            </a:extLst>
          </p:cNvPr>
          <p:cNvSpPr/>
          <p:nvPr/>
        </p:nvSpPr>
        <p:spPr>
          <a:xfrm>
            <a:off x="1585072" y="4257077"/>
            <a:ext cx="4165488" cy="23852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200"/>
              </a:spcBef>
              <a:tabLst>
                <a:tab pos="744538" algn="l"/>
                <a:tab pos="1374775" algn="l"/>
                <a:tab pos="1773238" algn="l"/>
              </a:tabLst>
            </a:pPr>
            <a:r>
              <a:rPr lang="en-US" kern="0" dirty="0">
                <a:solidFill>
                  <a:schemeClr val="accent1"/>
                </a:solidFill>
              </a:rPr>
              <a:t>		</a:t>
            </a:r>
            <a:r>
              <a:rPr lang="en-US" kern="0" dirty="0">
                <a:solidFill>
                  <a:schemeClr val="accent6"/>
                </a:solidFill>
              </a:rPr>
              <a:t>r</a:t>
            </a:r>
            <a:r>
              <a:rPr lang="en-US" kern="0" baseline="-25000" dirty="0">
                <a:solidFill>
                  <a:schemeClr val="accent6"/>
                </a:solidFill>
              </a:rPr>
              <a:t>1</a:t>
            </a:r>
            <a:r>
              <a:rPr lang="en-US" kern="0" dirty="0">
                <a:solidFill>
                  <a:schemeClr val="accent6"/>
                </a:solidFill>
              </a:rPr>
              <a:t>,c</a:t>
            </a:r>
            <a:r>
              <a:rPr lang="en-US" kern="0" baseline="-25000" dirty="0">
                <a:solidFill>
                  <a:schemeClr val="accent6"/>
                </a:solidFill>
              </a:rPr>
              <a:t>1</a:t>
            </a:r>
            <a:r>
              <a:rPr lang="en-US" kern="0" dirty="0">
                <a:solidFill>
                  <a:schemeClr val="accent6"/>
                </a:solidFill>
              </a:rPr>
              <a:t>,p</a:t>
            </a:r>
            <a:r>
              <a:rPr lang="en-US" kern="0" baseline="-25000" dirty="0">
                <a:solidFill>
                  <a:schemeClr val="accent6"/>
                </a:solidFill>
              </a:rPr>
              <a:t>1</a:t>
            </a:r>
            <a:r>
              <a:rPr lang="en-US" kern="0" dirty="0">
                <a:solidFill>
                  <a:schemeClr val="accent6"/>
                </a:solidFill>
              </a:rPr>
              <a:t>,d</a:t>
            </a:r>
            <a:r>
              <a:rPr lang="en-US" kern="0" baseline="-25000" dirty="0">
                <a:solidFill>
                  <a:schemeClr val="accent6"/>
                </a:solidFill>
              </a:rPr>
              <a:t>1</a:t>
            </a:r>
            <a:r>
              <a:rPr lang="en-US" kern="0" dirty="0">
                <a:solidFill>
                  <a:schemeClr val="accent6"/>
                </a:solidFill>
              </a:rPr>
              <a:t>,p</a:t>
            </a:r>
            <a:r>
              <a:rPr lang="en-US" kern="0" baseline="-25000" dirty="0">
                <a:solidFill>
                  <a:schemeClr val="accent6"/>
                </a:solidFill>
              </a:rPr>
              <a:t>2</a:t>
            </a:r>
            <a:r>
              <a:rPr lang="en-US" kern="0" dirty="0">
                <a:solidFill>
                  <a:schemeClr val="accent6"/>
                </a:solidFill>
              </a:rPr>
              <a:t>,d</a:t>
            </a:r>
            <a:r>
              <a:rPr lang="en-US" kern="0" baseline="-25000" dirty="0">
                <a:solidFill>
                  <a:schemeClr val="accent6"/>
                </a:solidFill>
              </a:rPr>
              <a:t>2</a:t>
            </a:r>
            <a:endParaRPr lang="en-US" i="1" kern="0" baseline="-25000" dirty="0">
              <a:solidFill>
                <a:schemeClr val="accent6"/>
              </a:solidFill>
              <a:cs typeface="Times New Roman"/>
            </a:endParaRPr>
          </a:p>
          <a:p>
            <a:pPr>
              <a:spcBef>
                <a:spcPts val="200"/>
              </a:spcBef>
              <a:tabLst>
                <a:tab pos="744538" algn="l"/>
                <a:tab pos="1427163" algn="l"/>
                <a:tab pos="1773238" algn="l"/>
              </a:tabLst>
            </a:pPr>
            <a:r>
              <a:rPr lang="en-GB" dirty="0"/>
              <a:t>m2-put-in-pile(</a:t>
            </a:r>
            <a:r>
              <a:rPr lang="en-GB" i="1" dirty="0"/>
              <a:t>r, c, p, d, p′, d′</a:t>
            </a:r>
            <a:r>
              <a:rPr lang="en-GB" dirty="0"/>
              <a:t>) 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...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body: 	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 err="1">
                <a:cs typeface="Times New Roman"/>
              </a:rPr>
              <a:t>r,d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uncover(</a:t>
            </a:r>
            <a:r>
              <a:rPr lang="en-GB" i="1" dirty="0">
                <a:cs typeface="Times New Roman"/>
              </a:rPr>
              <a:t>c</a:t>
            </a:r>
            <a:r>
              <a:rPr lang="en-GB" dirty="0"/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</a:t>
            </a:r>
            <a:r>
              <a:rPr lang="en-GB" dirty="0" err="1"/>
              <a:t>pos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c</a:t>
            </a:r>
            <a:r>
              <a:rPr lang="en-GB" dirty="0"/>
              <a:t>), </a:t>
            </a:r>
            <a:r>
              <a:rPr lang="en-GB" i="1" dirty="0"/>
              <a:t>p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  <a:r>
              <a:rPr lang="en-GB" dirty="0">
                <a:cs typeface="Times New Roman"/>
              </a:rPr>
              <a:t>  </a:t>
            </a:r>
            <a:r>
              <a:rPr lang="en-GB" dirty="0">
                <a:solidFill>
                  <a:schemeClr val="accent6"/>
                </a:solidFill>
                <a:cs typeface="Times New Roman"/>
              </a:rPr>
              <a:t>action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r, 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>
                <a:cs typeface="Calibri"/>
              </a:rPr>
              <a:t>un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top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p′</a:t>
            </a:r>
            <a:r>
              <a:rPr lang="en-GB" dirty="0"/>
              <a:t>), </a:t>
            </a:r>
            <a:r>
              <a:rPr lang="en-GB" i="1" dirty="0"/>
              <a:t>p′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E8F8DE-A189-7541-94A7-E9133B706C5E}"/>
              </a:ext>
            </a:extLst>
          </p:cNvPr>
          <p:cNvSpPr/>
          <p:nvPr/>
        </p:nvSpPr>
        <p:spPr>
          <a:xfrm>
            <a:off x="2783300" y="5788640"/>
            <a:ext cx="1994441" cy="237744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none">
            <a:no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3CA05-A591-68B6-FDB2-32243C3A5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C13C8-50B8-C133-5731-187F1859C9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42BD3-80DD-F6FD-3F99-57D5DF27E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E3B0C8-9997-6D4A-AD45-9D27AD750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84E51C-FDE3-9359-79C3-2EF71F4E649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91375" y="4399184"/>
            <a:ext cx="49403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232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719" y="124178"/>
            <a:ext cx="4063365" cy="445770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 bwMode="auto">
          <a:xfrm>
            <a:off x="3509211" y="2852057"/>
            <a:ext cx="2441046" cy="88452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81D58"/>
              </a:solidFill>
              <a:latin typeface="Helvetica" pitchFamily="-112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3842329" y="3562741"/>
            <a:ext cx="1844220" cy="96431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81D58"/>
              </a:solidFill>
              <a:latin typeface="Helvetica" pitchFamily="-11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975168" y="1615863"/>
            <a:ext cx="2132391" cy="72761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081D58"/>
                </a:solidFill>
                <a:latin typeface="Helvetica" pitchFamily="-112" charset="0"/>
              </a:rPr>
              <a:t>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B38BD2-A768-C749-AC34-5F51FA321E89}"/>
              </a:ext>
            </a:extLst>
          </p:cNvPr>
          <p:cNvSpPr/>
          <p:nvPr/>
        </p:nvSpPr>
        <p:spPr>
          <a:xfrm>
            <a:off x="1585072" y="4257077"/>
            <a:ext cx="4165488" cy="23852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200"/>
              </a:spcBef>
              <a:tabLst>
                <a:tab pos="744538" algn="l"/>
                <a:tab pos="1374775" algn="l"/>
                <a:tab pos="1773238" algn="l"/>
              </a:tabLst>
            </a:pPr>
            <a:r>
              <a:rPr lang="en-US" kern="0" dirty="0">
                <a:solidFill>
                  <a:schemeClr val="accent1"/>
                </a:solidFill>
              </a:rPr>
              <a:t>		</a:t>
            </a:r>
            <a:r>
              <a:rPr lang="en-US" kern="0" dirty="0">
                <a:solidFill>
                  <a:schemeClr val="accent6"/>
                </a:solidFill>
              </a:rPr>
              <a:t>r</a:t>
            </a:r>
            <a:r>
              <a:rPr lang="en-US" kern="0" baseline="-25000" dirty="0">
                <a:solidFill>
                  <a:schemeClr val="accent6"/>
                </a:solidFill>
              </a:rPr>
              <a:t>1</a:t>
            </a:r>
            <a:r>
              <a:rPr lang="en-US" kern="0" dirty="0">
                <a:solidFill>
                  <a:schemeClr val="accent6"/>
                </a:solidFill>
              </a:rPr>
              <a:t>,c</a:t>
            </a:r>
            <a:r>
              <a:rPr lang="en-US" kern="0" baseline="-25000" dirty="0">
                <a:solidFill>
                  <a:schemeClr val="accent6"/>
                </a:solidFill>
              </a:rPr>
              <a:t>1</a:t>
            </a:r>
            <a:r>
              <a:rPr lang="en-US" kern="0" dirty="0">
                <a:solidFill>
                  <a:schemeClr val="accent6"/>
                </a:solidFill>
              </a:rPr>
              <a:t>,p</a:t>
            </a:r>
            <a:r>
              <a:rPr lang="en-US" kern="0" baseline="-25000" dirty="0">
                <a:solidFill>
                  <a:schemeClr val="accent6"/>
                </a:solidFill>
              </a:rPr>
              <a:t>1</a:t>
            </a:r>
            <a:r>
              <a:rPr lang="en-US" kern="0" dirty="0">
                <a:solidFill>
                  <a:schemeClr val="accent6"/>
                </a:solidFill>
              </a:rPr>
              <a:t>,d</a:t>
            </a:r>
            <a:r>
              <a:rPr lang="en-US" kern="0" baseline="-25000" dirty="0">
                <a:solidFill>
                  <a:schemeClr val="accent6"/>
                </a:solidFill>
              </a:rPr>
              <a:t>1</a:t>
            </a:r>
            <a:r>
              <a:rPr lang="en-US" kern="0" dirty="0">
                <a:solidFill>
                  <a:schemeClr val="accent6"/>
                </a:solidFill>
              </a:rPr>
              <a:t>,p</a:t>
            </a:r>
            <a:r>
              <a:rPr lang="en-US" kern="0" baseline="-25000" dirty="0">
                <a:solidFill>
                  <a:schemeClr val="accent6"/>
                </a:solidFill>
              </a:rPr>
              <a:t>2</a:t>
            </a:r>
            <a:r>
              <a:rPr lang="en-US" kern="0" dirty="0">
                <a:solidFill>
                  <a:schemeClr val="accent6"/>
                </a:solidFill>
              </a:rPr>
              <a:t>,d</a:t>
            </a:r>
            <a:r>
              <a:rPr lang="en-US" kern="0" baseline="-25000" dirty="0">
                <a:solidFill>
                  <a:schemeClr val="accent6"/>
                </a:solidFill>
              </a:rPr>
              <a:t>2</a:t>
            </a:r>
            <a:endParaRPr lang="en-US" i="1" kern="0" baseline="-25000" dirty="0">
              <a:solidFill>
                <a:schemeClr val="accent6"/>
              </a:solidFill>
              <a:cs typeface="Times New Roman"/>
            </a:endParaRPr>
          </a:p>
          <a:p>
            <a:pPr>
              <a:spcBef>
                <a:spcPts val="200"/>
              </a:spcBef>
              <a:tabLst>
                <a:tab pos="744538" algn="l"/>
                <a:tab pos="1427163" algn="l"/>
                <a:tab pos="1773238" algn="l"/>
              </a:tabLst>
            </a:pPr>
            <a:r>
              <a:rPr lang="en-GB" dirty="0"/>
              <a:t>m2-put-in-pile(</a:t>
            </a:r>
            <a:r>
              <a:rPr lang="en-GB" i="1" dirty="0"/>
              <a:t>r, c, p, d, p′, d′</a:t>
            </a:r>
            <a:r>
              <a:rPr lang="en-GB" dirty="0"/>
              <a:t>) 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...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body: 	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r, d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uncover(</a:t>
            </a:r>
            <a:r>
              <a:rPr lang="en-GB" i="1" dirty="0">
                <a:cs typeface="Times New Roman"/>
              </a:rPr>
              <a:t>c</a:t>
            </a:r>
            <a:r>
              <a:rPr lang="en-GB" dirty="0"/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</a:t>
            </a:r>
            <a:r>
              <a:rPr lang="en-GB" dirty="0" err="1"/>
              <a:t>pos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c</a:t>
            </a:r>
            <a:r>
              <a:rPr lang="en-GB" dirty="0"/>
              <a:t>), </a:t>
            </a:r>
            <a:r>
              <a:rPr lang="en-GB" i="1" dirty="0"/>
              <a:t>p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  <a:r>
              <a:rPr lang="en-GB" dirty="0">
                <a:cs typeface="Times New Roman"/>
              </a:rPr>
              <a:t>     </a:t>
            </a:r>
            <a:r>
              <a:rPr lang="en-GB" dirty="0">
                <a:solidFill>
                  <a:schemeClr val="accent6"/>
                </a:solidFill>
                <a:cs typeface="Times New Roman"/>
              </a:rPr>
              <a:t>task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r, 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>
                <a:cs typeface="Calibri"/>
              </a:rPr>
              <a:t>un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top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p′</a:t>
            </a:r>
            <a:r>
              <a:rPr lang="en-GB" dirty="0"/>
              <a:t>), </a:t>
            </a:r>
            <a:r>
              <a:rPr lang="en-GB" i="1" dirty="0"/>
              <a:t>p′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85EF84-8500-7E49-953A-E1CFEF801EE2}"/>
              </a:ext>
            </a:extLst>
          </p:cNvPr>
          <p:cNvSpPr/>
          <p:nvPr/>
        </p:nvSpPr>
        <p:spPr>
          <a:xfrm>
            <a:off x="4378960" y="6060584"/>
            <a:ext cx="1287268" cy="237744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none">
            <a:no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AB47DC-B232-9C46-8273-3B2B3D09BE1D}"/>
              </a:ext>
            </a:extLst>
          </p:cNvPr>
          <p:cNvSpPr/>
          <p:nvPr/>
        </p:nvSpPr>
        <p:spPr>
          <a:xfrm>
            <a:off x="3774245" y="3145508"/>
            <a:ext cx="2162839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tabLst>
                <a:tab pos="398463" algn="l"/>
                <a:tab pos="1087438" algn="l"/>
                <a:tab pos="1366838" algn="l"/>
              </a:tabLst>
            </a:pPr>
            <a:r>
              <a:rPr lang="en-US" dirty="0"/>
              <a:t>Further refinement necessary (see book)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AF2062-9B5F-924D-9F3C-BE07E3013B05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>
            <a:off x="4541520" y="2861081"/>
            <a:ext cx="314144" cy="284427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EAC531F-DB5A-82CA-52B3-2A6E4C0FC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DC56D-A54F-11AB-B791-4B3177B0C5D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err="1"/>
              <a:t>Refinement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E701C-9EE1-003B-98A0-979E2E8ADA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8207B3-8C75-BE49-BDDE-40A5A30DBD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56197-CC14-4D23-219F-844B02BDD56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91375" y="4399184"/>
            <a:ext cx="49403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592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719" y="124178"/>
            <a:ext cx="4063365" cy="445770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 bwMode="auto">
          <a:xfrm>
            <a:off x="3509211" y="2852057"/>
            <a:ext cx="2441046" cy="88452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81D58"/>
              </a:solidFill>
              <a:latin typeface="Helvetica" pitchFamily="-112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3842329" y="3562741"/>
            <a:ext cx="1844220" cy="96431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81D58"/>
              </a:solidFill>
              <a:latin typeface="Helvetica" pitchFamily="-11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9386A9-F168-FC41-BF07-265145473976}"/>
              </a:ext>
            </a:extLst>
          </p:cNvPr>
          <p:cNvSpPr/>
          <p:nvPr/>
        </p:nvSpPr>
        <p:spPr>
          <a:xfrm>
            <a:off x="1585072" y="4257077"/>
            <a:ext cx="4313055" cy="23852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200"/>
              </a:spcBef>
              <a:tabLst>
                <a:tab pos="744538" algn="l"/>
                <a:tab pos="1374775" algn="l"/>
                <a:tab pos="1773238" algn="l"/>
              </a:tabLst>
            </a:pPr>
            <a:r>
              <a:rPr lang="en-US" kern="0" dirty="0">
                <a:solidFill>
                  <a:schemeClr val="accent1"/>
                </a:solidFill>
              </a:rPr>
              <a:t>		</a:t>
            </a:r>
            <a:r>
              <a:rPr lang="en-US" kern="0" dirty="0">
                <a:solidFill>
                  <a:schemeClr val="accent6"/>
                </a:solidFill>
              </a:rPr>
              <a:t>r</a:t>
            </a:r>
            <a:r>
              <a:rPr lang="en-US" kern="0" baseline="-25000" dirty="0">
                <a:solidFill>
                  <a:schemeClr val="accent6"/>
                </a:solidFill>
              </a:rPr>
              <a:t>1</a:t>
            </a:r>
            <a:r>
              <a:rPr lang="en-US" kern="0" dirty="0">
                <a:solidFill>
                  <a:schemeClr val="accent6"/>
                </a:solidFill>
              </a:rPr>
              <a:t>,c</a:t>
            </a:r>
            <a:r>
              <a:rPr lang="en-US" kern="0" baseline="-25000" dirty="0">
                <a:solidFill>
                  <a:schemeClr val="accent6"/>
                </a:solidFill>
              </a:rPr>
              <a:t>1</a:t>
            </a:r>
            <a:r>
              <a:rPr lang="en-US" kern="0" dirty="0">
                <a:solidFill>
                  <a:schemeClr val="accent6"/>
                </a:solidFill>
              </a:rPr>
              <a:t>,p</a:t>
            </a:r>
            <a:r>
              <a:rPr lang="en-US" kern="0" baseline="-25000" dirty="0">
                <a:solidFill>
                  <a:schemeClr val="accent6"/>
                </a:solidFill>
              </a:rPr>
              <a:t>1</a:t>
            </a:r>
            <a:r>
              <a:rPr lang="en-US" kern="0" dirty="0">
                <a:solidFill>
                  <a:schemeClr val="accent6"/>
                </a:solidFill>
              </a:rPr>
              <a:t>,d</a:t>
            </a:r>
            <a:r>
              <a:rPr lang="en-US" kern="0" baseline="-25000" dirty="0">
                <a:solidFill>
                  <a:schemeClr val="accent6"/>
                </a:solidFill>
              </a:rPr>
              <a:t>1</a:t>
            </a:r>
            <a:r>
              <a:rPr lang="en-US" kern="0" dirty="0">
                <a:solidFill>
                  <a:schemeClr val="accent6"/>
                </a:solidFill>
              </a:rPr>
              <a:t>,p</a:t>
            </a:r>
            <a:r>
              <a:rPr lang="en-US" kern="0" baseline="-25000" dirty="0">
                <a:solidFill>
                  <a:schemeClr val="accent6"/>
                </a:solidFill>
              </a:rPr>
              <a:t>2</a:t>
            </a:r>
            <a:r>
              <a:rPr lang="en-US" kern="0" dirty="0">
                <a:solidFill>
                  <a:schemeClr val="accent6"/>
                </a:solidFill>
              </a:rPr>
              <a:t>,d</a:t>
            </a:r>
            <a:r>
              <a:rPr lang="en-US" kern="0" baseline="-25000" dirty="0">
                <a:solidFill>
                  <a:schemeClr val="accent6"/>
                </a:solidFill>
              </a:rPr>
              <a:t>2</a:t>
            </a:r>
            <a:endParaRPr lang="en-US" i="1" kern="0" baseline="-25000" dirty="0">
              <a:solidFill>
                <a:schemeClr val="accent6"/>
              </a:solidFill>
              <a:cs typeface="Times New Roman"/>
            </a:endParaRPr>
          </a:p>
          <a:p>
            <a:pPr>
              <a:spcBef>
                <a:spcPts val="200"/>
              </a:spcBef>
              <a:tabLst>
                <a:tab pos="744538" algn="l"/>
                <a:tab pos="1427163" algn="l"/>
                <a:tab pos="1773238" algn="l"/>
              </a:tabLst>
            </a:pPr>
            <a:r>
              <a:rPr lang="en-GB" dirty="0"/>
              <a:t>m2-put-in-pile(</a:t>
            </a:r>
            <a:r>
              <a:rPr lang="en-GB" i="1" dirty="0"/>
              <a:t>r, c, p, d, p′, d′</a:t>
            </a:r>
            <a:r>
              <a:rPr lang="en-GB" dirty="0"/>
              <a:t>) 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...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body: 	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r, d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uncover(</a:t>
            </a:r>
            <a:r>
              <a:rPr lang="en-GB" i="1" dirty="0">
                <a:cs typeface="Times New Roman"/>
              </a:rPr>
              <a:t>c</a:t>
            </a:r>
            <a:r>
              <a:rPr lang="en-GB" dirty="0"/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</a:t>
            </a:r>
            <a:r>
              <a:rPr lang="en-GB" dirty="0" err="1"/>
              <a:t>pos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c</a:t>
            </a:r>
            <a:r>
              <a:rPr lang="en-GB" dirty="0"/>
              <a:t>), </a:t>
            </a:r>
            <a:r>
              <a:rPr lang="en-GB" i="1" dirty="0"/>
              <a:t>p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r, 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>
                <a:cs typeface="Calibri"/>
              </a:rPr>
              <a:t>un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top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p′</a:t>
            </a:r>
            <a:r>
              <a:rPr lang="en-GB" dirty="0"/>
              <a:t>), </a:t>
            </a:r>
            <a:r>
              <a:rPr lang="en-GB" i="1" dirty="0"/>
              <a:t>p′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  <a:r>
              <a:rPr lang="en-GB" dirty="0">
                <a:solidFill>
                  <a:srgbClr val="C00000"/>
                </a:solidFill>
                <a:cs typeface="Times New Roman"/>
              </a:rPr>
              <a:t>  </a:t>
            </a:r>
            <a:r>
              <a:rPr lang="en-GB" dirty="0">
                <a:solidFill>
                  <a:schemeClr val="accent6"/>
                </a:solidFill>
                <a:cs typeface="Times New Roman"/>
              </a:rPr>
              <a:t>action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E3199C-CBDA-A948-BCFE-B56E22E8C0EB}"/>
              </a:ext>
            </a:extLst>
          </p:cNvPr>
          <p:cNvSpPr/>
          <p:nvPr/>
        </p:nvSpPr>
        <p:spPr>
          <a:xfrm>
            <a:off x="2796540" y="6331649"/>
            <a:ext cx="2331720" cy="237744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none">
            <a:no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7FE9A2-3695-CB75-804F-8BB02EC8E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14127-4ECE-AF66-232D-C282E96B7F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0BD7A-24BA-960F-EF00-5E8F130E10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T. Braun - APA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7FF67A-9A28-9E4A-B665-87102C21A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528560-EEA4-CE36-8963-96EDBC105C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91375" y="4399184"/>
            <a:ext cx="49403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07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69D0-F897-184E-BD2D-28DF1B1D6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2B57A-800D-3843-BB0A-D5DB49A38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3.1  </a:t>
            </a:r>
            <a:r>
              <a:rPr lang="en-GB" b="1" i="1" dirty="0">
                <a:solidFill>
                  <a:schemeClr val="accent1"/>
                </a:solidFill>
              </a:rPr>
              <a:t>Representation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State variables, commands, refinement methods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Example</a:t>
            </a:r>
          </a:p>
          <a:p>
            <a:pPr marL="0" indent="0">
              <a:buNone/>
            </a:pPr>
            <a:r>
              <a:rPr lang="en-GB" dirty="0"/>
              <a:t>3.2  </a:t>
            </a:r>
            <a:r>
              <a:rPr lang="en-GB" i="1" dirty="0"/>
              <a:t>Acting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RAE (Refinement Acting Engine)</a:t>
            </a:r>
          </a:p>
          <a:p>
            <a:pPr lvl="1"/>
            <a:r>
              <a:rPr lang="en-GB" dirty="0"/>
              <a:t>Example</a:t>
            </a:r>
          </a:p>
          <a:p>
            <a:pPr lvl="1"/>
            <a:r>
              <a:rPr lang="en-GB" dirty="0"/>
              <a:t>Extensions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3.3  </a:t>
            </a:r>
            <a:r>
              <a:rPr lang="en-GB" i="1" dirty="0"/>
              <a:t>Planning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Motivation and basic ideas</a:t>
            </a:r>
          </a:p>
          <a:p>
            <a:pPr lvl="1"/>
            <a:r>
              <a:rPr lang="en-GB" dirty="0"/>
              <a:t>Deterministic action models</a:t>
            </a:r>
          </a:p>
          <a:p>
            <a:pPr lvl="1"/>
            <a:r>
              <a:rPr lang="en-GB" dirty="0" err="1"/>
              <a:t>SeRPE</a:t>
            </a:r>
            <a:r>
              <a:rPr lang="en-GB" dirty="0"/>
              <a:t> (Sequential Refinement Planning Engine)</a:t>
            </a:r>
          </a:p>
          <a:p>
            <a:pPr marL="0" indent="0">
              <a:buNone/>
            </a:pPr>
            <a:r>
              <a:rPr lang="en-GB" dirty="0"/>
              <a:t>3.4  </a:t>
            </a:r>
            <a:r>
              <a:rPr lang="en-GB" i="1" dirty="0"/>
              <a:t>Using Planning in Acting</a:t>
            </a:r>
          </a:p>
          <a:p>
            <a:pPr lvl="1"/>
            <a:r>
              <a:rPr lang="en-GB" dirty="0"/>
              <a:t>Techniques</a:t>
            </a:r>
          </a:p>
          <a:p>
            <a:pPr lvl="1"/>
            <a:r>
              <a:rPr lang="en-GB" dirty="0"/>
              <a:t>Caveats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798ED8-7155-2245-B0F4-5A37AEF9398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A149A2-2A75-CCD2-AA9D-9F1E7F01DA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69080-7A86-EB41-B4CA-A3EEEEFAE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9568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Heuristics For </a:t>
            </a:r>
            <a:r>
              <a:rPr lang="en-US" dirty="0" err="1"/>
              <a:t>SeRPE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359625" y="1665066"/>
                <a:ext cx="7724201" cy="4240848"/>
              </a:xfrm>
            </p:spPr>
            <p:txBody>
              <a:bodyPr>
                <a:normAutofit/>
              </a:bodyPr>
              <a:lstStyle/>
              <a:p>
                <a:r>
                  <a:rPr lang="en-GB" i="1" dirty="0"/>
                  <a:t>Ad hoc</a:t>
                </a:r>
                <a:r>
                  <a:rPr lang="en-GB" dirty="0"/>
                  <a:t> approaches:</a:t>
                </a:r>
                <a:endParaRPr lang="en-GB" i="1" dirty="0"/>
              </a:p>
              <a:p>
                <a:pPr lvl="1"/>
                <a:r>
                  <a:rPr lang="en-GB" dirty="0"/>
                  <a:t>Domain-specific estimates</a:t>
                </a:r>
              </a:p>
              <a:p>
                <a:pPr lvl="1"/>
                <a:r>
                  <a:rPr lang="en-GB" dirty="0"/>
                  <a:t>Statistical data on how well each method works</a:t>
                </a:r>
              </a:p>
              <a:p>
                <a:pPr lvl="1"/>
                <a:r>
                  <a:rPr lang="en-GB" dirty="0"/>
                  <a:t>Try methods (or actions) in the order that they </a:t>
                </a:r>
                <a:br>
                  <a:rPr lang="en-GB" dirty="0"/>
                </a:br>
                <a:r>
                  <a:rPr lang="en-GB" dirty="0"/>
                  <a:t>appear in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Calligraphy"/>
                      </a:rPr>
                      <m:t>ℳ</m:t>
                    </m:r>
                  </m:oMath>
                </a14:m>
                <a:r>
                  <a:rPr lang="en-GB" dirty="0">
                    <a:cs typeface="Times New Roman"/>
                  </a:rPr>
                  <a:t> (or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Calligraphy"/>
                      </a:rPr>
                      <m:t>𝒜</m:t>
                    </m:r>
                  </m:oMath>
                </a14:m>
                <a:r>
                  <a:rPr lang="en-GB" dirty="0">
                    <a:cs typeface="Times New Roman"/>
                  </a:rPr>
                  <a:t>)</a:t>
                </a:r>
                <a:endParaRPr lang="en-GB" dirty="0">
                  <a:latin typeface="Lucida Calligraphy"/>
                  <a:cs typeface="Lucida Calligraphy"/>
                </a:endParaRPr>
              </a:p>
              <a:p>
                <a:r>
                  <a:rPr lang="en-GB" dirty="0"/>
                  <a:t>Ideally, would want to implement using heuristic search </a:t>
                </a:r>
                <a:br>
                  <a:rPr lang="en-GB" dirty="0"/>
                </a:br>
                <a:r>
                  <a:rPr lang="en-GB" dirty="0"/>
                  <a:t>(e.g., GBFS)</a:t>
                </a:r>
              </a:p>
              <a:p>
                <a:pPr lvl="1"/>
                <a:r>
                  <a:rPr lang="en-GB" dirty="0"/>
                  <a:t>What heuristic function? Open problem</a:t>
                </a:r>
              </a:p>
              <a:p>
                <a:r>
                  <a:rPr lang="en-GB" dirty="0" err="1"/>
                  <a:t>SeRPE</a:t>
                </a:r>
                <a:r>
                  <a:rPr lang="en-GB" dirty="0"/>
                  <a:t> is a generalisation of HTN planning</a:t>
                </a:r>
              </a:p>
              <a:p>
                <a:pPr lvl="1"/>
                <a:r>
                  <a:rPr lang="en-GB" dirty="0"/>
                  <a:t>In some cases, classical-planning heuristics can be used, in other cases they become intractable [Shivashankar </a:t>
                </a:r>
                <a:r>
                  <a:rPr lang="en-GB" i="1" dirty="0"/>
                  <a:t>et al.</a:t>
                </a:r>
                <a:r>
                  <a:rPr lang="en-GB" dirty="0"/>
                  <a:t>, ECAI-2016]</a:t>
                </a: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5" y="1665066"/>
                <a:ext cx="7724201" cy="4240848"/>
              </a:xfrm>
              <a:blipFill>
                <a:blip r:embed="rId3"/>
                <a:stretch>
                  <a:fillRect l="-2299" t="-2985" r="-985" b="-238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C6551-90B1-A242-A1E1-9835FC9CA78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5268B9-F7AE-BA22-D0CF-81C94F2CD9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BD56C-32E8-0945-9D0C-2E0DB7768C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50</a:t>
            </a:fld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058EF9-A559-374F-A3E7-3E5AAB2E7AA2}"/>
              </a:ext>
            </a:extLst>
          </p:cNvPr>
          <p:cNvGrpSpPr/>
          <p:nvPr/>
        </p:nvGrpSpPr>
        <p:grpSpPr>
          <a:xfrm>
            <a:off x="6703416" y="1665066"/>
            <a:ext cx="5128259" cy="1384995"/>
            <a:chOff x="183427" y="1294108"/>
            <a:chExt cx="5128259" cy="138499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0F87DB3-E010-CE4E-9037-923B5CA5303A}"/>
                </a:ext>
              </a:extLst>
            </p:cNvPr>
            <p:cNvSpPr/>
            <p:nvPr/>
          </p:nvSpPr>
          <p:spPr>
            <a:xfrm>
              <a:off x="183427" y="1294108"/>
              <a:ext cx="5128259" cy="138499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SeRPE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(ℳ,𝒜,</a:t>
              </a:r>
              <a:r>
                <a:rPr lang="en-US" sz="1400" b="1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,𝜏)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	Candidates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← Instances(ℳ,𝜏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sz="14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Candidates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∅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failure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nondeterministically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choose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Candidates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Progress-to-finish(ℳ,𝒜,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,𝜏,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6B0207-0CFC-F24F-BEB9-41BBD9A71302}"/>
                </a:ext>
              </a:extLst>
            </p:cNvPr>
            <p:cNvSpPr/>
            <p:nvPr/>
          </p:nvSpPr>
          <p:spPr>
            <a:xfrm>
              <a:off x="603693" y="2194794"/>
              <a:ext cx="2924367" cy="226245"/>
            </a:xfrm>
            <a:prstGeom prst="rect">
              <a:avLst/>
            </a:prstGeom>
            <a:noFill/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endParaRPr lang="en-US" sz="1600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27191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Interleaving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Want to 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  <m:t>𝑐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  <m:t>𝑝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using this plan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𝑙𝑜𝑎𝑑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</m:oMath>
                </a14:m>
                <a:br>
                  <a:rPr lang="de-DE" b="0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b="0" i="1" dirty="0">
                    <a:latin typeface="Cambria Math" panose="02040503050406030204" pitchFamily="18" charset="0"/>
                    <a:cs typeface="Calibri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𝑚𝑜𝑣𝑒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 </a:t>
                </a:r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𝑢𝑛𝑙𝑜𝑎𝑑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𝑛𝑖𝑙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⟩</m:t>
                    </m:r>
                  </m:oMath>
                </a14:m>
                <a:endParaRPr lang="en-US" dirty="0">
                  <a:latin typeface="Calibri"/>
                  <a:cs typeface="Calibri"/>
                </a:endParaRPr>
              </a:p>
              <a:p>
                <a:r>
                  <a:rPr lang="en-US" dirty="0"/>
                  <a:t>… and 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  <m:t>𝑐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  <m:t>𝑝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using this plan:</a:t>
                </a:r>
                <a:endParaRPr lang="en-US" dirty="0">
                  <a:latin typeface="Calibri"/>
                  <a:cs typeface="Calibri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⟨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𝑙𝑜𝑎𝑑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𝑛𝑖𝑙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𝑚𝑜𝑣𝑒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br>
                  <a:rPr lang="en-US" dirty="0">
                    <a:latin typeface="Calibri"/>
                    <a:cs typeface="Calibri"/>
                  </a:rPr>
                </a:br>
                <a:r>
                  <a:rPr lang="en-US" dirty="0">
                    <a:latin typeface="Calibri"/>
                    <a:cs typeface="Calibri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𝑚𝑜𝑣𝑒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𝑢𝑛𝑙𝑜𝑎𝑑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256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9DD8FD9-AE5F-494C-831D-0A15B9B920B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it to work, must interleave the plans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⟨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𝑙𝑜𝑎𝑑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𝑛𝑖𝑙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𝑚𝑜𝑣𝑒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br>
                  <a:rPr lang="en-US" dirty="0">
                    <a:latin typeface="Calibri"/>
                    <a:cs typeface="Calibri"/>
                  </a:rPr>
                </a:br>
                <a:r>
                  <a:rPr lang="en-US" dirty="0">
                    <a:latin typeface="Calibri"/>
                    <a:cs typeface="Calibri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𝑙𝑜𝑎𝑑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𝑚𝑜𝑣𝑒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𝑢𝑛𝑙𝑜𝑎𝑑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𝑛𝑖𝑙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br>
                  <a:rPr lang="en-US" dirty="0">
                    <a:latin typeface="Calibri"/>
                    <a:cs typeface="Calibri"/>
                  </a:rPr>
                </a:br>
                <a:r>
                  <a:rPr lang="en-US" dirty="0">
                    <a:latin typeface="Calibri"/>
                    <a:cs typeface="Calibri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𝑚𝑜𝑣𝑒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𝑢𝑛𝑙𝑜𝑎𝑑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>
                  <a:latin typeface="Calibri"/>
                  <a:cs typeface="Calibri"/>
                </a:endParaRPr>
              </a:p>
              <a:p>
                <a:pPr>
                  <a:spcBef>
                    <a:spcPts val="200"/>
                  </a:spcBef>
                </a:pPr>
                <a:endParaRPr lang="en-GB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9DD8FD9-AE5F-494C-831D-0A15B9B920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2955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A3A71-ED54-8B43-85B0-26C7CB26F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40D1905-4448-1A71-7A53-92D819B3C0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BF8C58-EA04-F945-8CCE-571B4C7B0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630043-ED58-4B4D-AD22-91031E9FA8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6" t="13211" r="3964"/>
          <a:stretch/>
        </p:blipFill>
        <p:spPr>
          <a:xfrm>
            <a:off x="7152995" y="4395882"/>
            <a:ext cx="4678680" cy="151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953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Interleaved Refinement Tree (IRT)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SeRPE</a:t>
            </a:r>
            <a:r>
              <a:rPr lang="en-US" dirty="0"/>
              <a:t> does not allow the “concurrent” programming construct</a:t>
            </a:r>
          </a:p>
          <a:p>
            <a:r>
              <a:rPr lang="en-US" dirty="0"/>
              <a:t>Partial fix: </a:t>
            </a:r>
            <a:br>
              <a:rPr lang="en-US" dirty="0"/>
            </a:br>
            <a:r>
              <a:rPr lang="en-US" dirty="0"/>
              <a:t>extend </a:t>
            </a:r>
            <a:r>
              <a:rPr lang="en-US" dirty="0" err="1">
                <a:latin typeface="Calibri"/>
                <a:cs typeface="Calibri"/>
              </a:rPr>
              <a:t>SeRPE</a:t>
            </a:r>
            <a:r>
              <a:rPr lang="en-US" dirty="0"/>
              <a:t> to interleave plans for different tasks</a:t>
            </a:r>
          </a:p>
          <a:p>
            <a:r>
              <a:rPr lang="en-US" dirty="0"/>
              <a:t>Details: </a:t>
            </a:r>
            <a:br>
              <a:rPr lang="en-US" dirty="0"/>
            </a:br>
            <a:r>
              <a:rPr lang="en-US" dirty="0"/>
              <a:t>Section 3.3.2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92BC9-8996-AA47-9F13-CA999B9D7B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4F494F-FCA1-07B0-60DC-B1EFF21E88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0571D-7D43-5042-A837-67DD10A34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52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754" y="1268348"/>
            <a:ext cx="4343921" cy="463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132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7BD16-CDE9-4347-91B2-69CFB6D9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Descriptive Action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353A91-343A-2946-9D2D-BBEF5630145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59962" y="1666800"/>
                <a:ext cx="7273290" cy="4239112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Predict the outcome of performing a command</a:t>
                </a:r>
              </a:p>
              <a:p>
                <a:pPr lvl="1"/>
                <a:r>
                  <a:rPr lang="en-GB" dirty="0"/>
                  <a:t>Preconditions-and-effects representation</a:t>
                </a:r>
              </a:p>
              <a:p>
                <a:r>
                  <a:rPr lang="en-GB" dirty="0"/>
                  <a:t>Command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𝑡𝑎𝑘𝑒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/>
                  <a:t>: robot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takes object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at location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cs typeface="Calibri"/>
                </a:endParaRPr>
              </a:p>
              <a:p>
                <a:pPr lvl="1"/>
                <a:endParaRPr lang="en-US" i="1" dirty="0">
                  <a:latin typeface="Cambria Math" panose="02040503050406030204" pitchFamily="18" charset="0"/>
                  <a:cs typeface="Calibri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𝑝𝑢𝑡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puts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at location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i="1" dirty="0"/>
              </a:p>
              <a:p>
                <a:pPr lvl="1"/>
                <a:endParaRPr lang="en-US" i="1" dirty="0">
                  <a:latin typeface="Cambria Math" panose="02040503050406030204" pitchFamily="18" charset="0"/>
                  <a:cs typeface="Calibri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𝑝𝑒𝑟𝑐𝑒𝑖𝑣𝑒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/>
                  <a:t>: robot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perceives what objects are at location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i="1" dirty="0"/>
              </a:p>
              <a:p>
                <a:pPr lvl="2"/>
                <a:r>
                  <a:rPr lang="en-US" dirty="0"/>
                  <a:t>Can only perceive what is at its current location</a:t>
                </a:r>
              </a:p>
              <a:p>
                <a:pPr lvl="2"/>
                <a:r>
                  <a:rPr lang="en-GB" dirty="0">
                    <a:solidFill>
                      <a:srgbClr val="FFC000"/>
                    </a:solidFill>
                  </a:rPr>
                  <a:t>If we knew this in advance, perception would not be necessary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353A91-343A-2946-9D2D-BBEF563014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59962" y="1666800"/>
                <a:ext cx="7273290" cy="4239112"/>
              </a:xfrm>
              <a:blipFill>
                <a:blip r:embed="rId2"/>
                <a:stretch>
                  <a:fillRect l="-2443" t="-2985" r="-209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564242-DDC2-4740-A4CA-23C9C17AA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00730" y="1666800"/>
            <a:ext cx="4330945" cy="4239112"/>
          </a:xfrm>
        </p:spPr>
        <p:txBody>
          <a:bodyPr>
            <a:normAutofit/>
          </a:bodyPr>
          <a:lstStyle/>
          <a:p>
            <a:r>
              <a:rPr lang="en-GB" dirty="0"/>
              <a:t>Action model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B969AEF-C7C5-CD45-AA40-C79122FEB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A6CCDF-669B-48F1-CC74-1F17364291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6BB480E-7355-C34C-8D66-A8065AA58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53</a:t>
            </a:fld>
            <a:endParaRPr lang="en-GB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7558016D-9576-3642-9B01-3B6AB4A94162}"/>
              </a:ext>
            </a:extLst>
          </p:cNvPr>
          <p:cNvSpPr txBox="1">
            <a:spLocks/>
          </p:cNvSpPr>
          <p:nvPr/>
        </p:nvSpPr>
        <p:spPr bwMode="auto">
          <a:xfrm>
            <a:off x="7763961" y="2114987"/>
            <a:ext cx="4067714" cy="10257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300"/>
              </a:spcBef>
              <a:buNone/>
              <a:tabLst>
                <a:tab pos="342900" algn="l"/>
                <a:tab pos="912813" algn="l"/>
                <a:tab pos="1544638" algn="l"/>
              </a:tabLst>
            </a:pPr>
            <a:r>
              <a:rPr lang="en-US" sz="1800" kern="0" dirty="0">
                <a:latin typeface="Calibri"/>
                <a:cs typeface="Calibri"/>
              </a:rPr>
              <a:t>take</a:t>
            </a:r>
            <a:r>
              <a:rPr lang="en-US" sz="1800" kern="0" dirty="0"/>
              <a:t>(</a:t>
            </a:r>
            <a:r>
              <a:rPr lang="en-US" sz="1800" i="1" kern="0" dirty="0" err="1"/>
              <a:t>r,o,l</a:t>
            </a:r>
            <a:r>
              <a:rPr lang="en-US" sz="1800" kern="0" dirty="0"/>
              <a:t>)</a:t>
            </a:r>
          </a:p>
          <a:p>
            <a:pPr marL="4763" indent="0">
              <a:spcBef>
                <a:spcPts val="300"/>
              </a:spcBef>
              <a:buNone/>
              <a:tabLst>
                <a:tab pos="342900" algn="l"/>
                <a:tab pos="912813" algn="l"/>
                <a:tab pos="1544638" algn="l"/>
              </a:tabLst>
            </a:pPr>
            <a:r>
              <a:rPr lang="en-US" sz="1800" kern="0" dirty="0"/>
              <a:t>	pre:	</a:t>
            </a:r>
            <a:r>
              <a:rPr lang="en-US" sz="1800" kern="0" dirty="0">
                <a:latin typeface="Calibri"/>
                <a:cs typeface="Calibri"/>
              </a:rPr>
              <a:t>cargo</a:t>
            </a:r>
            <a:r>
              <a:rPr lang="en-US" sz="1800" kern="0" dirty="0"/>
              <a:t>(</a:t>
            </a:r>
            <a:r>
              <a:rPr lang="en-US" sz="1800" i="1" kern="0" dirty="0"/>
              <a:t>r</a:t>
            </a:r>
            <a:r>
              <a:rPr lang="en-US" sz="1800" kern="0" dirty="0"/>
              <a:t>) = </a:t>
            </a:r>
            <a:r>
              <a:rPr lang="en-US" sz="1800" kern="0" dirty="0">
                <a:latin typeface="Calibri"/>
                <a:cs typeface="Calibri"/>
              </a:rPr>
              <a:t>nil, </a:t>
            </a:r>
            <a:r>
              <a:rPr lang="en-US" sz="1800" kern="0" dirty="0" err="1">
                <a:latin typeface="Calibri"/>
                <a:cs typeface="Calibri"/>
              </a:rPr>
              <a:t>loc</a:t>
            </a:r>
            <a:r>
              <a:rPr lang="en-US" sz="1800" kern="0" dirty="0">
                <a:latin typeface="Calibri"/>
                <a:cs typeface="Calibri"/>
              </a:rPr>
              <a:t>(</a:t>
            </a:r>
            <a:r>
              <a:rPr lang="en-US" sz="1800" i="1" kern="0" dirty="0"/>
              <a:t>r</a:t>
            </a:r>
            <a:r>
              <a:rPr lang="en-US" sz="1800" kern="0" dirty="0">
                <a:latin typeface="Calibri"/>
                <a:cs typeface="Calibri"/>
              </a:rPr>
              <a:t>) = </a:t>
            </a:r>
            <a:r>
              <a:rPr lang="en-US" sz="1800" i="1" kern="0" dirty="0"/>
              <a:t>l</a:t>
            </a:r>
            <a:r>
              <a:rPr lang="en-US" sz="1800" kern="0" dirty="0"/>
              <a:t>, </a:t>
            </a:r>
            <a:r>
              <a:rPr lang="en-US" sz="1800" kern="0" dirty="0" err="1"/>
              <a:t>loc</a:t>
            </a:r>
            <a:r>
              <a:rPr lang="en-US" sz="1800" kern="0" dirty="0"/>
              <a:t>(</a:t>
            </a:r>
            <a:r>
              <a:rPr lang="en-US" sz="1800" i="1" kern="0" dirty="0"/>
              <a:t>o</a:t>
            </a:r>
            <a:r>
              <a:rPr lang="en-US" sz="1800" kern="0" dirty="0"/>
              <a:t>) = </a:t>
            </a:r>
            <a:r>
              <a:rPr lang="en-US" sz="1800" i="1" kern="0" dirty="0"/>
              <a:t>l</a:t>
            </a:r>
            <a:endParaRPr lang="en-US" sz="1800" i="1" kern="0" dirty="0">
              <a:latin typeface="Calibri"/>
              <a:cs typeface="Calibri"/>
            </a:endParaRPr>
          </a:p>
          <a:p>
            <a:pPr marL="4763" indent="0">
              <a:spcBef>
                <a:spcPts val="300"/>
              </a:spcBef>
              <a:buNone/>
              <a:tabLst>
                <a:tab pos="342900" algn="l"/>
                <a:tab pos="912813" algn="l"/>
                <a:tab pos="1303338" algn="l"/>
              </a:tabLst>
            </a:pPr>
            <a:r>
              <a:rPr lang="en-US" sz="1800" kern="0" dirty="0"/>
              <a:t>	eff:	</a:t>
            </a:r>
            <a:r>
              <a:rPr lang="en-US" sz="1800" kern="0" dirty="0">
                <a:latin typeface="Calibri"/>
                <a:cs typeface="Calibri"/>
              </a:rPr>
              <a:t>cargo</a:t>
            </a:r>
            <a:r>
              <a:rPr lang="en-US" sz="1800" kern="0" dirty="0"/>
              <a:t>(</a:t>
            </a:r>
            <a:r>
              <a:rPr lang="en-US" sz="1800" i="1" kern="0" dirty="0"/>
              <a:t>r</a:t>
            </a:r>
            <a:r>
              <a:rPr lang="en-US" sz="1800" kern="0" dirty="0"/>
              <a:t>)</a:t>
            </a:r>
            <a:r>
              <a:rPr lang="fr-FR" sz="1800" kern="0" dirty="0"/>
              <a:t> ← </a:t>
            </a:r>
            <a:r>
              <a:rPr lang="en-US" sz="1800" i="1" kern="0" dirty="0">
                <a:latin typeface="Calibri"/>
                <a:cs typeface="Calibri"/>
              </a:rPr>
              <a:t>o</a:t>
            </a:r>
            <a:r>
              <a:rPr lang="en-US" sz="1800" kern="0" dirty="0">
                <a:latin typeface="Calibri"/>
                <a:cs typeface="Calibri"/>
              </a:rPr>
              <a:t>, </a:t>
            </a:r>
            <a:r>
              <a:rPr lang="en-US" sz="1800" kern="0" dirty="0" err="1">
                <a:latin typeface="Calibri"/>
                <a:cs typeface="Calibri"/>
              </a:rPr>
              <a:t>loc</a:t>
            </a:r>
            <a:r>
              <a:rPr lang="en-US" sz="1800" kern="0" dirty="0"/>
              <a:t>(</a:t>
            </a:r>
            <a:r>
              <a:rPr lang="en-US" sz="1800" i="1" kern="0" dirty="0"/>
              <a:t>o</a:t>
            </a:r>
            <a:r>
              <a:rPr lang="en-US" sz="1800" kern="0" dirty="0"/>
              <a:t>) </a:t>
            </a:r>
            <a:r>
              <a:rPr lang="fr-FR" sz="1800" kern="0" dirty="0"/>
              <a:t>← </a:t>
            </a:r>
            <a:r>
              <a:rPr lang="en-US" sz="1800" i="1" kern="0" dirty="0">
                <a:cs typeface="Calibri"/>
              </a:rPr>
              <a:t>r</a:t>
            </a:r>
            <a:endParaRPr lang="en-US" sz="1800" kern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A56CD3-E7C3-0F4D-98D3-2265555DF7BC}"/>
              </a:ext>
            </a:extLst>
          </p:cNvPr>
          <p:cNvSpPr txBox="1">
            <a:spLocks/>
          </p:cNvSpPr>
          <p:nvPr/>
        </p:nvSpPr>
        <p:spPr bwMode="auto">
          <a:xfrm>
            <a:off x="7763961" y="3452250"/>
            <a:ext cx="4067714" cy="10257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300"/>
              </a:spcBef>
              <a:buNone/>
              <a:tabLst>
                <a:tab pos="342900" algn="l"/>
                <a:tab pos="912813" algn="l"/>
                <a:tab pos="1544638" algn="l"/>
              </a:tabLst>
            </a:pPr>
            <a:r>
              <a:rPr lang="en-US" sz="1800" kern="0" dirty="0">
                <a:latin typeface="Calibri"/>
                <a:cs typeface="Calibri"/>
              </a:rPr>
              <a:t>put</a:t>
            </a:r>
            <a:r>
              <a:rPr lang="en-US" sz="1800" kern="0" dirty="0"/>
              <a:t>(</a:t>
            </a:r>
            <a:r>
              <a:rPr lang="en-US" sz="1800" i="1" kern="0" dirty="0" err="1"/>
              <a:t>r,o,l</a:t>
            </a:r>
            <a:r>
              <a:rPr lang="en-US" sz="1800" kern="0" dirty="0"/>
              <a:t>)</a:t>
            </a:r>
          </a:p>
          <a:p>
            <a:pPr marL="4763" indent="0">
              <a:spcBef>
                <a:spcPts val="300"/>
              </a:spcBef>
              <a:buNone/>
              <a:tabLst>
                <a:tab pos="342900" algn="l"/>
                <a:tab pos="912813" algn="l"/>
                <a:tab pos="1544638" algn="l"/>
              </a:tabLst>
            </a:pPr>
            <a:r>
              <a:rPr lang="en-US" sz="1800" kern="0" dirty="0"/>
              <a:t>	pre:	</a:t>
            </a:r>
            <a:r>
              <a:rPr lang="en-US" sz="1800" kern="0" dirty="0" err="1">
                <a:latin typeface="Calibri"/>
                <a:cs typeface="Calibri"/>
              </a:rPr>
              <a:t>loc</a:t>
            </a:r>
            <a:r>
              <a:rPr lang="en-US" sz="1800" kern="0" dirty="0">
                <a:latin typeface="Calibri"/>
                <a:cs typeface="Calibri"/>
              </a:rPr>
              <a:t>(</a:t>
            </a:r>
            <a:r>
              <a:rPr lang="en-US" sz="1800" i="1" kern="0" dirty="0"/>
              <a:t>r</a:t>
            </a:r>
            <a:r>
              <a:rPr lang="en-US" sz="1800" kern="0" dirty="0">
                <a:latin typeface="Calibri"/>
                <a:cs typeface="Calibri"/>
              </a:rPr>
              <a:t>) = </a:t>
            </a:r>
            <a:r>
              <a:rPr lang="en-US" sz="1800" i="1" kern="0" dirty="0"/>
              <a:t>l</a:t>
            </a:r>
            <a:r>
              <a:rPr lang="en-US" sz="1800" kern="0" dirty="0"/>
              <a:t>, </a:t>
            </a:r>
            <a:r>
              <a:rPr lang="en-US" sz="1800" kern="0" dirty="0" err="1"/>
              <a:t>loc</a:t>
            </a:r>
            <a:r>
              <a:rPr lang="en-US" sz="1800" kern="0" dirty="0"/>
              <a:t>(</a:t>
            </a:r>
            <a:r>
              <a:rPr lang="en-US" sz="1800" i="1" kern="0" dirty="0"/>
              <a:t>o</a:t>
            </a:r>
            <a:r>
              <a:rPr lang="en-US" sz="1800" kern="0" dirty="0"/>
              <a:t>) = </a:t>
            </a:r>
            <a:r>
              <a:rPr lang="en-US" sz="1800" i="1" kern="0" dirty="0"/>
              <a:t>r</a:t>
            </a:r>
            <a:endParaRPr lang="en-US" sz="1800" i="1" kern="0" dirty="0">
              <a:latin typeface="Calibri"/>
              <a:cs typeface="Calibri"/>
            </a:endParaRPr>
          </a:p>
          <a:p>
            <a:pPr marL="4763" indent="0">
              <a:spcBef>
                <a:spcPts val="300"/>
              </a:spcBef>
              <a:buNone/>
              <a:tabLst>
                <a:tab pos="342900" algn="l"/>
                <a:tab pos="912813" algn="l"/>
                <a:tab pos="1303338" algn="l"/>
              </a:tabLst>
            </a:pPr>
            <a:r>
              <a:rPr lang="en-US" sz="1800" kern="0" dirty="0"/>
              <a:t>	eff:	</a:t>
            </a:r>
            <a:r>
              <a:rPr lang="en-US" sz="1800" kern="0" dirty="0">
                <a:latin typeface="Calibri"/>
                <a:cs typeface="Calibri"/>
              </a:rPr>
              <a:t>cargo</a:t>
            </a:r>
            <a:r>
              <a:rPr lang="en-US" sz="1800" kern="0" dirty="0"/>
              <a:t>(</a:t>
            </a:r>
            <a:r>
              <a:rPr lang="en-US" sz="1800" i="1" kern="0" dirty="0"/>
              <a:t>r</a:t>
            </a:r>
            <a:r>
              <a:rPr lang="en-US" sz="1800" kern="0" dirty="0"/>
              <a:t>)</a:t>
            </a:r>
            <a:r>
              <a:rPr lang="fr-FR" sz="1800" kern="0" dirty="0"/>
              <a:t> ← </a:t>
            </a:r>
            <a:r>
              <a:rPr lang="en-US" sz="1800" kern="0" dirty="0">
                <a:latin typeface="Calibri"/>
                <a:cs typeface="Calibri"/>
              </a:rPr>
              <a:t>nil, </a:t>
            </a:r>
            <a:r>
              <a:rPr lang="en-US" sz="1800" kern="0" dirty="0" err="1">
                <a:latin typeface="Calibri"/>
                <a:cs typeface="Calibri"/>
              </a:rPr>
              <a:t>loc</a:t>
            </a:r>
            <a:r>
              <a:rPr lang="en-US" sz="1800" kern="0" dirty="0"/>
              <a:t>(</a:t>
            </a:r>
            <a:r>
              <a:rPr lang="en-US" sz="1800" i="1" kern="0" dirty="0"/>
              <a:t>o</a:t>
            </a:r>
            <a:r>
              <a:rPr lang="en-US" sz="1800" kern="0" dirty="0"/>
              <a:t>) </a:t>
            </a:r>
            <a:r>
              <a:rPr lang="fr-FR" sz="1800" kern="0" dirty="0"/>
              <a:t>← </a:t>
            </a:r>
            <a:r>
              <a:rPr lang="en-US" sz="1800" i="1" kern="0" dirty="0">
                <a:cs typeface="Calibri"/>
              </a:rPr>
              <a:t>l</a:t>
            </a:r>
            <a:endParaRPr lang="en-US" sz="1800" kern="0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F066B479-A750-974D-A92F-9FEE76D82BB4}"/>
              </a:ext>
            </a:extLst>
          </p:cNvPr>
          <p:cNvSpPr txBox="1">
            <a:spLocks/>
          </p:cNvSpPr>
          <p:nvPr/>
        </p:nvSpPr>
        <p:spPr bwMode="auto">
          <a:xfrm>
            <a:off x="7763961" y="4858151"/>
            <a:ext cx="4067714" cy="667600"/>
          </a:xfrm>
          <a:prstGeom prst="rect">
            <a:avLst/>
          </a:prstGeom>
          <a:solidFill>
            <a:srgbClr val="FFC000">
              <a:alpha val="25000"/>
            </a:srgbClr>
          </a:solidFill>
          <a:ln w="127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300"/>
              </a:spcBef>
              <a:buNone/>
              <a:tabLst>
                <a:tab pos="342900" algn="l"/>
                <a:tab pos="912813" algn="l"/>
                <a:tab pos="1544638" algn="l"/>
              </a:tabLst>
            </a:pPr>
            <a:r>
              <a:rPr lang="en-US" sz="1800" kern="0" dirty="0">
                <a:latin typeface="Calibri"/>
                <a:cs typeface="Calibri"/>
              </a:rPr>
              <a:t>perceive</a:t>
            </a:r>
            <a:r>
              <a:rPr lang="en-US" sz="1800" kern="0" dirty="0"/>
              <a:t>(</a:t>
            </a:r>
            <a:r>
              <a:rPr lang="en-US" sz="1800" i="1" kern="0" dirty="0" err="1"/>
              <a:t>r,l</a:t>
            </a:r>
            <a:r>
              <a:rPr lang="en-US" sz="1800" kern="0" dirty="0"/>
              <a:t>)</a:t>
            </a:r>
          </a:p>
          <a:p>
            <a:pPr marL="4763" indent="0">
              <a:spcBef>
                <a:spcPts val="300"/>
              </a:spcBef>
              <a:buNone/>
              <a:tabLst>
                <a:tab pos="342900" algn="l"/>
                <a:tab pos="912813" algn="l"/>
                <a:tab pos="1544638" algn="l"/>
              </a:tabLst>
            </a:pPr>
            <a:r>
              <a:rPr lang="en-US" sz="1800" kern="0" dirty="0"/>
              <a:t>	</a:t>
            </a:r>
            <a:r>
              <a:rPr lang="de-DE" sz="1800" kern="0" dirty="0"/>
              <a:t>?</a:t>
            </a: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266949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environments are inherently nondeterministic</a:t>
            </a:r>
          </a:p>
          <a:p>
            <a:pPr lvl="1"/>
            <a:r>
              <a:rPr lang="en-US" dirty="0"/>
              <a:t>Deterministic action models will not always make the right prediction</a:t>
            </a:r>
          </a:p>
          <a:p>
            <a:r>
              <a:rPr lang="en-US" dirty="0"/>
              <a:t>Why use them?</a:t>
            </a:r>
          </a:p>
          <a:p>
            <a:pPr lvl="1"/>
            <a:r>
              <a:rPr lang="en-US" dirty="0">
                <a:sym typeface="Symbol" charset="0"/>
              </a:rPr>
              <a:t>Deterministic models ⇒ much simpler planning algorithms</a:t>
            </a:r>
          </a:p>
          <a:p>
            <a:pPr lvl="2"/>
            <a:r>
              <a:rPr lang="en-US" dirty="0"/>
              <a:t>Use when errors are </a:t>
            </a:r>
            <a:r>
              <a:rPr lang="en-US" dirty="0">
                <a:sym typeface="Symbol" charset="0"/>
              </a:rPr>
              <a:t>infrequent and do not have severe consequences</a:t>
            </a:r>
          </a:p>
          <a:p>
            <a:pPr lvl="2"/>
            <a:r>
              <a:rPr lang="en-US" dirty="0">
                <a:sym typeface="Symbol" charset="0"/>
              </a:rPr>
              <a:t>Actor can fix the errors online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B39A-F018-BE45-B449-15F5DD4E5F2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BC6C4F-8902-EE22-86D6-48C378EDB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E0BE37B1-3515-CD4C-8E69-8F4A161112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54</a:t>
            </a:fld>
            <a:endParaRPr lang="en-GB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5074559" y="3739684"/>
            <a:ext cx="3045267" cy="2042662"/>
            <a:chOff x="493059" y="2231870"/>
            <a:chExt cx="3937000" cy="2640807"/>
          </a:xfrm>
        </p:grpSpPr>
        <p:sp>
          <p:nvSpPr>
            <p:cNvPr id="7" name="Rectangle 7"/>
            <p:cNvSpPr>
              <a:spLocks noChangeAspect="1" noChangeArrowheads="1"/>
            </p:cNvSpPr>
            <p:nvPr/>
          </p:nvSpPr>
          <p:spPr bwMode="auto">
            <a:xfrm>
              <a:off x="493059" y="2973623"/>
              <a:ext cx="1331913" cy="12724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729597" y="3837223"/>
              <a:ext cx="274637" cy="27463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a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067734" y="3568935"/>
              <a:ext cx="274638" cy="27463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c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067734" y="3837223"/>
              <a:ext cx="274638" cy="27463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b</a:t>
              </a:r>
            </a:p>
          </p:txBody>
        </p:sp>
        <p:sp>
          <p:nvSpPr>
            <p:cNvPr id="11" name="Line 11"/>
            <p:cNvSpPr>
              <a:spLocks noChangeAspect="1" noChangeShapeType="1"/>
            </p:cNvSpPr>
            <p:nvPr/>
          </p:nvSpPr>
          <p:spPr bwMode="auto">
            <a:xfrm flipV="1">
              <a:off x="570847" y="4126148"/>
              <a:ext cx="118903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12" name="AutoShape 13"/>
            <p:cNvCxnSpPr>
              <a:cxnSpLocks noChangeAspect="1" noChangeShapeType="1"/>
            </p:cNvCxnSpPr>
            <p:nvPr/>
          </p:nvCxnSpPr>
          <p:spPr bwMode="auto">
            <a:xfrm>
              <a:off x="1218547" y="2978385"/>
              <a:ext cx="0" cy="2317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Text Box 14"/>
            <p:cNvSpPr txBox="1">
              <a:spLocks noChangeAspect="1" noChangeArrowheads="1"/>
            </p:cNvSpPr>
            <p:nvPr/>
          </p:nvSpPr>
          <p:spPr bwMode="auto">
            <a:xfrm>
              <a:off x="2145556" y="3369271"/>
              <a:ext cx="1103313" cy="437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  <a:ea typeface="Times New Roman"/>
                  <a:cs typeface="Times New Roman"/>
                </a:rPr>
                <a:t>grasp(c)</a:t>
              </a:r>
            </a:p>
          </p:txBody>
        </p:sp>
        <p:sp>
          <p:nvSpPr>
            <p:cNvPr id="14" name="Rectangle 16"/>
            <p:cNvSpPr>
              <a:spLocks noChangeAspect="1" noChangeArrowheads="1"/>
            </p:cNvSpPr>
            <p:nvPr/>
          </p:nvSpPr>
          <p:spPr bwMode="auto">
            <a:xfrm>
              <a:off x="3098147" y="2231870"/>
              <a:ext cx="1331912" cy="13083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3312459" y="3157382"/>
              <a:ext cx="274638" cy="27146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a</a:t>
              </a:r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3918884" y="2596994"/>
              <a:ext cx="274638" cy="27463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c</a:t>
              </a:r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3653772" y="3152619"/>
              <a:ext cx="274637" cy="26987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b</a:t>
              </a:r>
            </a:p>
          </p:txBody>
        </p:sp>
        <p:sp>
          <p:nvSpPr>
            <p:cNvPr id="18" name="Line 20"/>
            <p:cNvSpPr>
              <a:spLocks noChangeAspect="1" noChangeShapeType="1"/>
            </p:cNvSpPr>
            <p:nvPr/>
          </p:nvSpPr>
          <p:spPr bwMode="auto">
            <a:xfrm flipV="1">
              <a:off x="3174347" y="3427257"/>
              <a:ext cx="118903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19" name="AutoShape 22"/>
            <p:cNvCxnSpPr>
              <a:cxnSpLocks noChangeAspect="1" noChangeShapeType="1"/>
            </p:cNvCxnSpPr>
            <p:nvPr/>
          </p:nvCxnSpPr>
          <p:spPr bwMode="auto">
            <a:xfrm>
              <a:off x="4058584" y="2282669"/>
              <a:ext cx="0" cy="23653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Rectangle 25"/>
            <p:cNvSpPr>
              <a:spLocks noChangeAspect="1" noChangeArrowheads="1"/>
            </p:cNvSpPr>
            <p:nvPr/>
          </p:nvSpPr>
          <p:spPr bwMode="auto">
            <a:xfrm>
              <a:off x="3093384" y="3682520"/>
              <a:ext cx="1331913" cy="119015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3312459" y="4493733"/>
              <a:ext cx="274638" cy="27463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a</a:t>
              </a:r>
            </a:p>
          </p:txBody>
        </p:sp>
        <p:sp>
          <p:nvSpPr>
            <p:cNvPr id="22" name="Rectangle 27"/>
            <p:cNvSpPr>
              <a:spLocks noChangeArrowheads="1"/>
            </p:cNvSpPr>
            <p:nvPr/>
          </p:nvSpPr>
          <p:spPr bwMode="auto">
            <a:xfrm>
              <a:off x="3642659" y="4493733"/>
              <a:ext cx="274638" cy="27463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b</a:t>
              </a:r>
            </a:p>
          </p:txBody>
        </p:sp>
        <p:cxnSp>
          <p:nvCxnSpPr>
            <p:cNvPr id="23" name="AutoShape 29"/>
            <p:cNvCxnSpPr>
              <a:cxnSpLocks noChangeAspect="1" noChangeShapeType="1"/>
            </p:cNvCxnSpPr>
            <p:nvPr/>
          </p:nvCxnSpPr>
          <p:spPr bwMode="auto">
            <a:xfrm>
              <a:off x="4052234" y="3738083"/>
              <a:ext cx="0" cy="2174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 rot="1347685">
              <a:off x="3961747" y="4431820"/>
              <a:ext cx="274637" cy="27463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c</a:t>
              </a:r>
            </a:p>
          </p:txBody>
        </p:sp>
        <p:sp>
          <p:nvSpPr>
            <p:cNvPr id="25" name="Line 32"/>
            <p:cNvSpPr>
              <a:spLocks noChangeAspect="1" noChangeShapeType="1"/>
            </p:cNvSpPr>
            <p:nvPr/>
          </p:nvSpPr>
          <p:spPr bwMode="auto">
            <a:xfrm flipV="1">
              <a:off x="3171172" y="4765195"/>
              <a:ext cx="118903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6" name="Arc 35"/>
            <p:cNvSpPr>
              <a:spLocks/>
            </p:cNvSpPr>
            <p:nvPr/>
          </p:nvSpPr>
          <p:spPr bwMode="auto">
            <a:xfrm>
              <a:off x="2037697" y="3482366"/>
              <a:ext cx="53975" cy="274637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2147483647 h 43199"/>
                <a:gd name="T4" fmla="*/ 0 w 21600"/>
                <a:gd name="T5" fmla="*/ 2147483647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199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V="1">
              <a:off x="986772" y="3200635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 flipV="1">
              <a:off x="1443972" y="3200635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>
              <a:off x="986772" y="3200635"/>
              <a:ext cx="45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0" name="Line 15"/>
            <p:cNvSpPr>
              <a:spLocks noChangeShapeType="1"/>
            </p:cNvSpPr>
            <p:nvPr/>
          </p:nvSpPr>
          <p:spPr bwMode="auto">
            <a:xfrm flipV="1">
              <a:off x="3828397" y="2517619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1" name="Line 16"/>
            <p:cNvSpPr>
              <a:spLocks noChangeShapeType="1"/>
            </p:cNvSpPr>
            <p:nvPr/>
          </p:nvSpPr>
          <p:spPr bwMode="auto">
            <a:xfrm flipV="1">
              <a:off x="4285597" y="2517619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>
              <a:off x="3828397" y="2517619"/>
              <a:ext cx="45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3" name="Line 15"/>
            <p:cNvSpPr>
              <a:spLocks noChangeShapeType="1"/>
            </p:cNvSpPr>
            <p:nvPr/>
          </p:nvSpPr>
          <p:spPr bwMode="auto">
            <a:xfrm flipV="1">
              <a:off x="3815697" y="3953983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4" name="Line 16"/>
            <p:cNvSpPr>
              <a:spLocks noChangeShapeType="1"/>
            </p:cNvSpPr>
            <p:nvPr/>
          </p:nvSpPr>
          <p:spPr bwMode="auto">
            <a:xfrm flipV="1">
              <a:off x="4272897" y="3953983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5" name="Line 17"/>
            <p:cNvSpPr>
              <a:spLocks noChangeShapeType="1"/>
            </p:cNvSpPr>
            <p:nvPr/>
          </p:nvSpPr>
          <p:spPr bwMode="auto">
            <a:xfrm>
              <a:off x="3815697" y="3953983"/>
              <a:ext cx="45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36" name="Curved Connector 41"/>
            <p:cNvCxnSpPr>
              <a:cxnSpLocks noChangeShapeType="1"/>
              <a:stCxn id="7" idx="3"/>
              <a:endCxn id="14" idx="1"/>
            </p:cNvCxnSpPr>
            <p:nvPr/>
          </p:nvCxnSpPr>
          <p:spPr bwMode="auto">
            <a:xfrm flipV="1">
              <a:off x="1824972" y="2886038"/>
              <a:ext cx="1273175" cy="723822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Curved Connector 43"/>
            <p:cNvCxnSpPr>
              <a:cxnSpLocks noChangeShapeType="1"/>
              <a:stCxn id="7" idx="3"/>
              <a:endCxn id="20" idx="1"/>
            </p:cNvCxnSpPr>
            <p:nvPr/>
          </p:nvCxnSpPr>
          <p:spPr bwMode="auto">
            <a:xfrm>
              <a:off x="1824972" y="3609860"/>
              <a:ext cx="1268412" cy="667739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4115" y="3705200"/>
            <a:ext cx="2917560" cy="2200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59364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Planning/Acting at Different Levels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9626" y="1665066"/>
            <a:ext cx="6970202" cy="4240848"/>
          </a:xfrm>
        </p:spPr>
        <p:txBody>
          <a:bodyPr>
            <a:normAutofit/>
          </a:bodyPr>
          <a:lstStyle/>
          <a:p>
            <a:r>
              <a:rPr lang="en-US" dirty="0"/>
              <a:t>Deterministic models may work better at some levels than others</a:t>
            </a:r>
          </a:p>
          <a:p>
            <a:r>
              <a:rPr lang="en-US" dirty="0">
                <a:sym typeface="Symbol" charset="0"/>
              </a:rPr>
              <a:t>May want</a:t>
            </a:r>
          </a:p>
          <a:p>
            <a:pPr lvl="1"/>
            <a:r>
              <a:rPr lang="en-US" dirty="0">
                <a:cs typeface="Times New Roman"/>
                <a:sym typeface="Symbol" charset="0"/>
              </a:rPr>
              <a:t>RAE at some levels</a:t>
            </a:r>
          </a:p>
          <a:p>
            <a:pPr lvl="1"/>
            <a:r>
              <a:rPr lang="en-US" dirty="0" err="1">
                <a:cs typeface="Calibri"/>
                <a:sym typeface="Symbol" charset="0"/>
              </a:rPr>
              <a:t>RAE+planner</a:t>
            </a:r>
            <a:r>
              <a:rPr lang="en-US" dirty="0">
                <a:cs typeface="Calibri"/>
                <a:sym typeface="Symbol" charset="0"/>
              </a:rPr>
              <a:t> </a:t>
            </a:r>
            <a:r>
              <a:rPr lang="en-US" dirty="0">
                <a:cs typeface="Times New Roman"/>
                <a:sym typeface="Symbol" charset="0"/>
              </a:rPr>
              <a:t>at some levels</a:t>
            </a:r>
          </a:p>
          <a:p>
            <a:pPr lvl="1"/>
            <a:r>
              <a:rPr lang="en-US" dirty="0">
                <a:sym typeface="Symbol" charset="0"/>
              </a:rPr>
              <a:t>Planner at some levels</a:t>
            </a:r>
            <a:endParaRPr lang="en-US" dirty="0">
              <a:cs typeface="Times New Roman"/>
              <a:sym typeface="Symbol" charset="0"/>
            </a:endParaRPr>
          </a:p>
          <a:p>
            <a:r>
              <a:rPr lang="en-US" dirty="0">
                <a:cs typeface="Times New Roman"/>
                <a:sym typeface="Symbol" charset="0"/>
              </a:rPr>
              <a:t>In some cases, might want the planner to reason about nondeterministic outcomes</a:t>
            </a:r>
          </a:p>
          <a:p>
            <a:pPr lvl="1"/>
            <a:r>
              <a:rPr lang="en-US" dirty="0">
                <a:cs typeface="Times New Roman"/>
                <a:sym typeface="Symbol" charset="0"/>
              </a:rPr>
              <a:t>Later in lecture (Book: Ch. 5 + 6)</a:t>
            </a:r>
          </a:p>
          <a:p>
            <a:r>
              <a:rPr lang="en-US" dirty="0">
                <a:cs typeface="Times New Roman"/>
                <a:sym typeface="Symbol" charset="0"/>
              </a:rPr>
              <a:t>Ongoing research on extending refinement planning to handle nondeterminism</a:t>
            </a:r>
            <a:br>
              <a:rPr lang="en-US" dirty="0">
                <a:cs typeface="Times New Roman"/>
                <a:sym typeface="Symbol" charset="0"/>
              </a:rPr>
            </a:br>
            <a:r>
              <a:rPr lang="en-US" sz="1900" dirty="0">
                <a:cs typeface="Times New Roman"/>
                <a:sym typeface="Symbol" charset="0"/>
              </a:rPr>
              <a:t>[Patra </a:t>
            </a:r>
            <a:r>
              <a:rPr lang="en-US" sz="1900" i="1" dirty="0">
                <a:cs typeface="Times New Roman"/>
                <a:sym typeface="Symbol" charset="0"/>
              </a:rPr>
              <a:t>et al.</a:t>
            </a:r>
            <a:r>
              <a:rPr lang="en-US" sz="1900" dirty="0">
                <a:cs typeface="Times New Roman"/>
                <a:sym typeface="Symbol" charset="0"/>
              </a:rPr>
              <a:t>, AAAI-2019]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FBA704-B552-1240-B03A-5AFB9ECF9A3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A27CF3-B5CD-D1CC-4C5A-B4654EE19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5E14F-C9BA-AE48-A0AF-BA32D724B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55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AE2A16C-92A0-E347-A351-FFD3BDC87A3B}"/>
              </a:ext>
            </a:extLst>
          </p:cNvPr>
          <p:cNvGrpSpPr/>
          <p:nvPr/>
        </p:nvGrpSpPr>
        <p:grpSpPr>
          <a:xfrm>
            <a:off x="7422215" y="1545099"/>
            <a:ext cx="4409460" cy="4360813"/>
            <a:chOff x="4572612" y="1683937"/>
            <a:chExt cx="4409460" cy="4360813"/>
          </a:xfrm>
        </p:grpSpPr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16E3C9F5-F8DF-FF49-A313-D3335E70EB8E}"/>
                </a:ext>
              </a:extLst>
            </p:cNvPr>
            <p:cNvSpPr txBox="1">
              <a:spLocks/>
            </p:cNvSpPr>
            <p:nvPr/>
          </p:nvSpPr>
          <p:spPr>
            <a:xfrm rot="5400000">
              <a:off x="6618786" y="3681465"/>
              <a:ext cx="4360811" cy="365760"/>
            </a:xfrm>
            <a:prstGeom prst="rect">
              <a:avLst/>
            </a:prstGeom>
            <a:gradFill flip="none" rotWithShape="1">
              <a:gsLst>
                <a:gs pos="0">
                  <a:srgbClr val="FFC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tIns="0" bIns="45720" anchor="ctr"/>
            <a:lstStyle>
              <a:lvl1pPr marL="288925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85000"/>
                <a:buFont typeface="Webdings" charset="2"/>
                <a:buChar char="=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30238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85000"/>
                <a:buFont typeface="Wingdings" charset="2"/>
                <a:buChar char="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71550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Lucida Grande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22388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LucidaGrande" charset="0"/>
                <a:buChar char="–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663700" indent="-288925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LucidaGrande" charset="0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005013" indent="-2809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LucidaGrande" charset="0"/>
                <a:buChar char="–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346325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Times-Roman" charset="0"/>
                <a:buChar char="•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687638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Times-Roman" charset="0"/>
                <a:buChar char="-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2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indent="0" algn="ctr">
                <a:buNone/>
                <a:tabLst>
                  <a:tab pos="4528800" algn="r"/>
                </a:tabLst>
              </a:pPr>
              <a:r>
                <a:rPr lang="en-US" kern="0" dirty="0">
                  <a:latin typeface="Calibri" charset="0"/>
                  <a:ea typeface="Calibri" charset="0"/>
                  <a:cs typeface="Calibri" charset="0"/>
                </a:rPr>
                <a:t>Planning	Acting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0A71238-6298-624B-BE21-BDFE26CC02B5}"/>
                </a:ext>
              </a:extLst>
            </p:cNvPr>
            <p:cNvGrpSpPr/>
            <p:nvPr/>
          </p:nvGrpSpPr>
          <p:grpSpPr>
            <a:xfrm>
              <a:off x="4572612" y="1683937"/>
              <a:ext cx="3906155" cy="4360813"/>
              <a:chOff x="3937725" y="1602568"/>
              <a:chExt cx="3906155" cy="4360813"/>
            </a:xfrm>
          </p:grpSpPr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939E8A95-1DBE-8648-8F8D-8740B24A4450}"/>
                  </a:ext>
                </a:extLst>
              </p:cNvPr>
              <p:cNvSpPr/>
              <p:nvPr/>
            </p:nvSpPr>
            <p:spPr>
              <a:xfrm>
                <a:off x="4217155" y="2986026"/>
                <a:ext cx="3452141" cy="516297"/>
              </a:xfrm>
              <a:prstGeom prst="roundRect">
                <a:avLst/>
              </a:prstGeom>
              <a:noFill/>
              <a:ln w="12700">
                <a:solidFill>
                  <a:schemeClr val="accent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7A46D70-D930-CC43-B5FB-026B6BDB339C}"/>
                  </a:ext>
                </a:extLst>
              </p:cNvPr>
              <p:cNvSpPr txBox="1"/>
              <p:nvPr/>
            </p:nvSpPr>
            <p:spPr>
              <a:xfrm>
                <a:off x="5015569" y="1602568"/>
                <a:ext cx="1855311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r>
                  <a:rPr lang="en-GB" sz="1400" dirty="0"/>
                  <a:t>respond to user requests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6965D2A-2AD3-064A-9A25-1E384AEDD1C4}"/>
                  </a:ext>
                </a:extLst>
              </p:cNvPr>
              <p:cNvSpPr txBox="1"/>
              <p:nvPr/>
            </p:nvSpPr>
            <p:spPr>
              <a:xfrm>
                <a:off x="5282700" y="2246284"/>
                <a:ext cx="1333053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r>
                  <a:rPr lang="en-GB" sz="1400" dirty="0"/>
                  <a:t>bring </a:t>
                </a:r>
                <a:r>
                  <a:rPr lang="en-GB" sz="1400" dirty="0">
                    <a:latin typeface="Courier" pitchFamily="2" charset="0"/>
                  </a:rPr>
                  <a:t>o7</a:t>
                </a:r>
                <a:r>
                  <a:rPr lang="en-GB" sz="1400" dirty="0"/>
                  <a:t> to </a:t>
                </a:r>
                <a:r>
                  <a:rPr lang="en-GB" sz="1400" dirty="0">
                    <a:latin typeface="Courier" pitchFamily="2" charset="0"/>
                  </a:rPr>
                  <a:t>loc2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71BA28-D280-B846-A782-1BF89288275E}"/>
                  </a:ext>
                </a:extLst>
              </p:cNvPr>
              <p:cNvSpPr txBox="1"/>
              <p:nvPr/>
            </p:nvSpPr>
            <p:spPr>
              <a:xfrm>
                <a:off x="4284166" y="3030978"/>
                <a:ext cx="592080" cy="430887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go to </a:t>
                </a:r>
              </a:p>
              <a:p>
                <a:pPr algn="ctr"/>
                <a:r>
                  <a:rPr lang="en-GB" sz="1400" dirty="0"/>
                  <a:t>hallway</a:t>
                </a:r>
                <a:endParaRPr lang="en-GB" sz="1400" dirty="0">
                  <a:latin typeface="Courier" pitchFamily="2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CA3D0B3-55AA-544F-8457-F97B018A4DE1}"/>
                  </a:ext>
                </a:extLst>
              </p:cNvPr>
              <p:cNvSpPr txBox="1"/>
              <p:nvPr/>
            </p:nvSpPr>
            <p:spPr>
              <a:xfrm>
                <a:off x="4923973" y="3030978"/>
                <a:ext cx="727117" cy="430887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navigate </a:t>
                </a:r>
              </a:p>
              <a:p>
                <a:pPr algn="ctr"/>
                <a:r>
                  <a:rPr lang="en-GB" sz="1400" dirty="0"/>
                  <a:t>to</a:t>
                </a:r>
                <a:r>
                  <a:rPr lang="en-GB" sz="1400" dirty="0">
                    <a:latin typeface="Courier" pitchFamily="2" charset="0"/>
                  </a:rPr>
                  <a:t> loc1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A425778-6C62-B74A-9D32-DC07203085AE}"/>
                  </a:ext>
                </a:extLst>
              </p:cNvPr>
              <p:cNvSpPr txBox="1"/>
              <p:nvPr/>
            </p:nvSpPr>
            <p:spPr>
              <a:xfrm>
                <a:off x="5700702" y="3030978"/>
                <a:ext cx="443899" cy="430887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fetch </a:t>
                </a:r>
              </a:p>
              <a:p>
                <a:pPr algn="ctr"/>
                <a:r>
                  <a:rPr lang="en-GB" sz="1400" dirty="0">
                    <a:latin typeface="Courier" pitchFamily="2" charset="0"/>
                  </a:rPr>
                  <a:t>o7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14433A9-E952-404D-A945-22E1C6D14368}"/>
                  </a:ext>
                </a:extLst>
              </p:cNvPr>
              <p:cNvSpPr txBox="1"/>
              <p:nvPr/>
            </p:nvSpPr>
            <p:spPr>
              <a:xfrm>
                <a:off x="6214782" y="3030978"/>
                <a:ext cx="727117" cy="430887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navigate </a:t>
                </a:r>
              </a:p>
              <a:p>
                <a:pPr algn="ctr"/>
                <a:r>
                  <a:rPr lang="en-GB" sz="1400" dirty="0"/>
                  <a:t>to</a:t>
                </a:r>
                <a:r>
                  <a:rPr lang="en-GB" sz="1400" dirty="0">
                    <a:latin typeface="Courier" pitchFamily="2" charset="0"/>
                  </a:rPr>
                  <a:t> loc2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7614AC3-228A-8049-9AC0-4FA12146A22C}"/>
                  </a:ext>
                </a:extLst>
              </p:cNvPr>
              <p:cNvSpPr txBox="1"/>
              <p:nvPr/>
            </p:nvSpPr>
            <p:spPr>
              <a:xfrm>
                <a:off x="7015338" y="3030978"/>
                <a:ext cx="576436" cy="430887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deliver </a:t>
                </a:r>
              </a:p>
              <a:p>
                <a:pPr algn="ctr"/>
                <a:r>
                  <a:rPr lang="en-GB" sz="1400" dirty="0">
                    <a:latin typeface="Courier" pitchFamily="2" charset="0"/>
                  </a:rPr>
                  <a:t>o7</a:t>
                </a:r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D767B218-B3D0-7F40-970C-8A4CF9D83F9D}"/>
                  </a:ext>
                </a:extLst>
              </p:cNvPr>
              <p:cNvSpPr/>
              <p:nvPr/>
            </p:nvSpPr>
            <p:spPr>
              <a:xfrm>
                <a:off x="4244587" y="3970843"/>
                <a:ext cx="3494109" cy="427340"/>
              </a:xfrm>
              <a:prstGeom prst="roundRect">
                <a:avLst/>
              </a:prstGeom>
              <a:noFill/>
              <a:ln w="12700">
                <a:solidFill>
                  <a:schemeClr val="accent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D14C89C-7C8F-6B49-9DF9-9E637286416C}"/>
                  </a:ext>
                </a:extLst>
              </p:cNvPr>
              <p:cNvSpPr txBox="1"/>
              <p:nvPr/>
            </p:nvSpPr>
            <p:spPr>
              <a:xfrm>
                <a:off x="4335015" y="4089832"/>
                <a:ext cx="1022775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r>
                  <a:rPr lang="en-GB" sz="1400" dirty="0"/>
                  <a:t>move to door</a:t>
                </a:r>
                <a:endParaRPr lang="en-GB" sz="1400" dirty="0">
                  <a:latin typeface="Courier" pitchFamily="2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445299E-C148-F143-8B73-B70576C29FA2}"/>
                  </a:ext>
                </a:extLst>
              </p:cNvPr>
              <p:cNvSpPr txBox="1"/>
              <p:nvPr/>
            </p:nvSpPr>
            <p:spPr>
              <a:xfrm>
                <a:off x="5404119" y="4089832"/>
                <a:ext cx="796175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r>
                  <a:rPr lang="en-GB" sz="1400" dirty="0"/>
                  <a:t>open door</a:t>
                </a:r>
                <a:endParaRPr lang="en-GB" sz="1400" dirty="0">
                  <a:latin typeface="Courier" pitchFamily="2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33A471F-B55E-0B46-A0DC-9CEB3821A895}"/>
                  </a:ext>
                </a:extLst>
              </p:cNvPr>
              <p:cNvSpPr txBox="1"/>
              <p:nvPr/>
            </p:nvSpPr>
            <p:spPr>
              <a:xfrm>
                <a:off x="6852651" y="4089832"/>
                <a:ext cx="794572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r>
                  <a:rPr lang="en-GB" sz="1400" dirty="0"/>
                  <a:t>close door</a:t>
                </a:r>
                <a:endParaRPr lang="en-GB" sz="1400" dirty="0">
                  <a:latin typeface="Courier" pitchFamily="2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44ADF57-7717-B94A-8A6A-20791E3D62C3}"/>
                  </a:ext>
                </a:extLst>
              </p:cNvPr>
              <p:cNvSpPr txBox="1"/>
              <p:nvPr/>
            </p:nvSpPr>
            <p:spPr>
              <a:xfrm>
                <a:off x="6246622" y="4089832"/>
                <a:ext cx="559700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r>
                  <a:rPr lang="en-GB" sz="1400" dirty="0"/>
                  <a:t>get out</a:t>
                </a:r>
                <a:endParaRPr lang="en-GB" sz="1400" dirty="0">
                  <a:latin typeface="Courier" pitchFamily="2" charset="0"/>
                </a:endParaRP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56EDF7F4-2126-EB43-895C-0A7473AAC3D3}"/>
                  </a:ext>
                </a:extLst>
              </p:cNvPr>
              <p:cNvCxnSpPr>
                <a:cxnSpLocks/>
                <a:stCxn id="17" idx="2"/>
              </p:cNvCxnSpPr>
              <p:nvPr/>
            </p:nvCxnSpPr>
            <p:spPr>
              <a:xfrm>
                <a:off x="4580206" y="3461865"/>
                <a:ext cx="0" cy="593813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DF0F9AB-B043-7544-BF32-9608BAA99C26}"/>
                  </a:ext>
                </a:extLst>
              </p:cNvPr>
              <p:cNvSpPr txBox="1"/>
              <p:nvPr/>
            </p:nvSpPr>
            <p:spPr>
              <a:xfrm>
                <a:off x="3937725" y="5019218"/>
                <a:ext cx="635105" cy="86177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identify </a:t>
                </a:r>
              </a:p>
              <a:p>
                <a:pPr algn="ctr"/>
                <a:r>
                  <a:rPr lang="en-GB" sz="1400" dirty="0"/>
                  <a:t>type </a:t>
                </a:r>
              </a:p>
              <a:p>
                <a:pPr algn="ctr"/>
                <a:r>
                  <a:rPr lang="en-GB" sz="1400" dirty="0"/>
                  <a:t>of </a:t>
                </a:r>
              </a:p>
              <a:p>
                <a:pPr algn="ctr"/>
                <a:r>
                  <a:rPr lang="en-GB" sz="1400" dirty="0"/>
                  <a:t>door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9D24DB9-E933-F745-8E4E-598249F00354}"/>
                  </a:ext>
                </a:extLst>
              </p:cNvPr>
              <p:cNvSpPr txBox="1"/>
              <p:nvPr/>
            </p:nvSpPr>
            <p:spPr>
              <a:xfrm>
                <a:off x="4608497" y="5019218"/>
                <a:ext cx="448323" cy="86177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move</a:t>
                </a:r>
              </a:p>
              <a:p>
                <a:pPr algn="ctr"/>
                <a:r>
                  <a:rPr lang="en-GB" sz="1400" dirty="0"/>
                  <a:t>close </a:t>
                </a:r>
              </a:p>
              <a:p>
                <a:pPr algn="ctr"/>
                <a:r>
                  <a:rPr lang="en-GB" sz="1400" dirty="0"/>
                  <a:t>to </a:t>
                </a:r>
              </a:p>
              <a:p>
                <a:pPr algn="ctr"/>
                <a:r>
                  <a:rPr lang="en-GB" sz="1400" dirty="0"/>
                  <a:t>knob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BEE5BB2-F4FC-BD4F-B807-443718A3240D}"/>
                  </a:ext>
                </a:extLst>
              </p:cNvPr>
              <p:cNvSpPr txBox="1"/>
              <p:nvPr/>
            </p:nvSpPr>
            <p:spPr>
              <a:xfrm>
                <a:off x="5092490" y="5019218"/>
                <a:ext cx="431844" cy="430887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grasp</a:t>
                </a:r>
              </a:p>
              <a:p>
                <a:pPr algn="ctr"/>
                <a:r>
                  <a:rPr lang="en-GB" sz="1400" dirty="0"/>
                  <a:t>knob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4FED351-85CB-F740-9BDC-4FB81B858F4E}"/>
                  </a:ext>
                </a:extLst>
              </p:cNvPr>
              <p:cNvSpPr txBox="1"/>
              <p:nvPr/>
            </p:nvSpPr>
            <p:spPr>
              <a:xfrm>
                <a:off x="5562856" y="5019218"/>
                <a:ext cx="401836" cy="430887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turn</a:t>
                </a:r>
              </a:p>
              <a:p>
                <a:pPr algn="ctr"/>
                <a:r>
                  <a:rPr lang="en-GB" sz="1400" dirty="0"/>
                  <a:t>knob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B29D321-F0B6-534D-A8BA-C4D3FF9385E0}"/>
                  </a:ext>
                </a:extLst>
              </p:cNvPr>
              <p:cNvSpPr txBox="1"/>
              <p:nvPr/>
            </p:nvSpPr>
            <p:spPr>
              <a:xfrm>
                <a:off x="6003213" y="5019218"/>
                <a:ext cx="681721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maintain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FF31037-8798-B84D-8E40-B2308103EB11}"/>
                  </a:ext>
                </a:extLst>
              </p:cNvPr>
              <p:cNvSpPr txBox="1"/>
              <p:nvPr/>
            </p:nvSpPr>
            <p:spPr>
              <a:xfrm>
                <a:off x="6003213" y="5277276"/>
                <a:ext cx="308862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pull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166E11C-1A9C-A64D-A47A-56E2CB3EA341}"/>
                  </a:ext>
                </a:extLst>
              </p:cNvPr>
              <p:cNvSpPr txBox="1"/>
              <p:nvPr/>
            </p:nvSpPr>
            <p:spPr>
              <a:xfrm>
                <a:off x="6732599" y="5490492"/>
                <a:ext cx="308862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pull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4D26F8B-D898-C749-BB4D-01D47521E004}"/>
                  </a:ext>
                </a:extLst>
              </p:cNvPr>
              <p:cNvSpPr txBox="1"/>
              <p:nvPr/>
            </p:nvSpPr>
            <p:spPr>
              <a:xfrm>
                <a:off x="6729403" y="5747937"/>
                <a:ext cx="626128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monitor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7CAA5D3-012A-394F-8EB9-5E292CD47598}"/>
                  </a:ext>
                </a:extLst>
              </p:cNvPr>
              <p:cNvSpPr txBox="1"/>
              <p:nvPr/>
            </p:nvSpPr>
            <p:spPr>
              <a:xfrm>
                <a:off x="6006257" y="5535334"/>
                <a:ext cx="626128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monitor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2370F58-C289-9B42-85B7-91EB8B3606A4}"/>
                  </a:ext>
                </a:extLst>
              </p:cNvPr>
              <p:cNvSpPr txBox="1"/>
              <p:nvPr/>
            </p:nvSpPr>
            <p:spPr>
              <a:xfrm>
                <a:off x="7222881" y="5019218"/>
                <a:ext cx="620999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ungrasp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01E2AB7-A460-DA4A-B2F8-F655938DCCCE}"/>
                  </a:ext>
                </a:extLst>
              </p:cNvPr>
              <p:cNvSpPr txBox="1"/>
              <p:nvPr/>
            </p:nvSpPr>
            <p:spPr>
              <a:xfrm>
                <a:off x="6732599" y="5019218"/>
                <a:ext cx="442617" cy="430887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move</a:t>
                </a:r>
              </a:p>
              <a:p>
                <a:pPr algn="ctr"/>
                <a:r>
                  <a:rPr lang="en-GB" sz="1400" dirty="0"/>
                  <a:t>back</a:t>
                </a:r>
              </a:p>
            </p:txBody>
          </p: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16609832-6BBB-1749-B906-33C2A0637591}"/>
                  </a:ext>
                </a:extLst>
              </p:cNvPr>
              <p:cNvCxnSpPr>
                <a:stCxn id="15" idx="2"/>
                <a:endCxn id="16" idx="0"/>
              </p:cNvCxnSpPr>
              <p:nvPr/>
            </p:nvCxnSpPr>
            <p:spPr>
              <a:xfrm>
                <a:off x="5943225" y="1818012"/>
                <a:ext cx="6002" cy="428272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75DFA8ED-E01A-634E-87A3-5ED854571915}"/>
                  </a:ext>
                </a:extLst>
              </p:cNvPr>
              <p:cNvCxnSpPr>
                <a:cxnSpLocks/>
                <a:stCxn id="15" idx="2"/>
                <a:endCxn id="42" idx="0"/>
              </p:cNvCxnSpPr>
              <p:nvPr/>
            </p:nvCxnSpPr>
            <p:spPr>
              <a:xfrm flipH="1">
                <a:off x="5053130" y="1818012"/>
                <a:ext cx="890095" cy="428272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898D5092-D55A-BB49-A7BE-3C1B9A8CAA86}"/>
                  </a:ext>
                </a:extLst>
              </p:cNvPr>
              <p:cNvCxnSpPr>
                <a:cxnSpLocks/>
                <a:stCxn id="15" idx="2"/>
                <a:endCxn id="43" idx="0"/>
              </p:cNvCxnSpPr>
              <p:nvPr/>
            </p:nvCxnSpPr>
            <p:spPr>
              <a:xfrm>
                <a:off x="5943225" y="1818012"/>
                <a:ext cx="902085" cy="433566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540984C-8485-FF48-B05F-BCA9EA942BB2}"/>
                  </a:ext>
                </a:extLst>
              </p:cNvPr>
              <p:cNvSpPr txBox="1"/>
              <p:nvPr/>
            </p:nvSpPr>
            <p:spPr>
              <a:xfrm>
                <a:off x="4881448" y="2246284"/>
                <a:ext cx="343364" cy="276999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r>
                  <a:rPr lang="en-GB" dirty="0">
                    <a:solidFill>
                      <a:schemeClr val="accent5"/>
                    </a:solidFill>
                  </a:rPr>
                  <a:t>…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1563CA1-7E2C-894A-97BF-306267C04306}"/>
                  </a:ext>
                </a:extLst>
              </p:cNvPr>
              <p:cNvSpPr txBox="1"/>
              <p:nvPr/>
            </p:nvSpPr>
            <p:spPr>
              <a:xfrm>
                <a:off x="6673628" y="2251578"/>
                <a:ext cx="343364" cy="276999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r>
                  <a:rPr lang="en-GB" dirty="0">
                    <a:solidFill>
                      <a:schemeClr val="accent5"/>
                    </a:solidFill>
                  </a:rPr>
                  <a:t>…</a:t>
                </a:r>
              </a:p>
            </p:txBody>
          </p: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565E50B8-289F-AC45-A3BD-743F8044C6DF}"/>
                  </a:ext>
                </a:extLst>
              </p:cNvPr>
              <p:cNvCxnSpPr>
                <a:cxnSpLocks/>
                <a:stCxn id="18" idx="2"/>
                <a:endCxn id="46" idx="1"/>
              </p:cNvCxnSpPr>
              <p:nvPr/>
            </p:nvCxnSpPr>
            <p:spPr>
              <a:xfrm flipH="1">
                <a:off x="5098928" y="3461865"/>
                <a:ext cx="188604" cy="342755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C9FC1D45-B4DC-5F44-8EA7-93037CB8ECFF}"/>
                  </a:ext>
                </a:extLst>
              </p:cNvPr>
              <p:cNvCxnSpPr>
                <a:cxnSpLocks/>
                <a:stCxn id="18" idx="2"/>
                <a:endCxn id="46" idx="3"/>
              </p:cNvCxnSpPr>
              <p:nvPr/>
            </p:nvCxnSpPr>
            <p:spPr>
              <a:xfrm>
                <a:off x="5287532" y="3461865"/>
                <a:ext cx="154760" cy="342755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5B71C28-5F4C-E74E-9F29-DEB168BD4552}"/>
                  </a:ext>
                </a:extLst>
              </p:cNvPr>
              <p:cNvSpPr txBox="1"/>
              <p:nvPr/>
            </p:nvSpPr>
            <p:spPr>
              <a:xfrm>
                <a:off x="5098928" y="3666120"/>
                <a:ext cx="343364" cy="276999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accent5"/>
                    </a:solidFill>
                  </a:rPr>
                  <a:t>…</a:t>
                </a:r>
              </a:p>
            </p:txBody>
          </p: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6A4E463C-E83C-9042-98DC-799BADADC9B9}"/>
                  </a:ext>
                </a:extLst>
              </p:cNvPr>
              <p:cNvCxnSpPr>
                <a:cxnSpLocks/>
                <a:stCxn id="24" idx="2"/>
                <a:endCxn id="29" idx="0"/>
              </p:cNvCxnSpPr>
              <p:nvPr/>
            </p:nvCxnSpPr>
            <p:spPr>
              <a:xfrm flipH="1">
                <a:off x="4832659" y="4305276"/>
                <a:ext cx="969548" cy="713942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3FB0B7AB-A248-F949-9F00-FD12D2A897EB}"/>
                  </a:ext>
                </a:extLst>
              </p:cNvPr>
              <p:cNvCxnSpPr>
                <a:cxnSpLocks/>
                <a:stCxn id="24" idx="2"/>
                <a:endCxn id="28" idx="0"/>
              </p:cNvCxnSpPr>
              <p:nvPr/>
            </p:nvCxnSpPr>
            <p:spPr>
              <a:xfrm flipH="1">
                <a:off x="4255278" y="4305276"/>
                <a:ext cx="1546929" cy="713942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A31231B0-6D50-BF41-8B7A-59F00BBCD366}"/>
                  </a:ext>
                </a:extLst>
              </p:cNvPr>
              <p:cNvCxnSpPr>
                <a:cxnSpLocks/>
                <a:stCxn id="24" idx="2"/>
                <a:endCxn id="30" idx="0"/>
              </p:cNvCxnSpPr>
              <p:nvPr/>
            </p:nvCxnSpPr>
            <p:spPr>
              <a:xfrm flipH="1">
                <a:off x="5308412" y="4305276"/>
                <a:ext cx="493795" cy="713942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2ECB97EF-E83E-3648-98E1-FC56B1754983}"/>
                  </a:ext>
                </a:extLst>
              </p:cNvPr>
              <p:cNvCxnSpPr>
                <a:cxnSpLocks/>
                <a:stCxn id="24" idx="2"/>
                <a:endCxn id="38" idx="0"/>
              </p:cNvCxnSpPr>
              <p:nvPr/>
            </p:nvCxnSpPr>
            <p:spPr>
              <a:xfrm>
                <a:off x="5802207" y="4305276"/>
                <a:ext cx="1151701" cy="713942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0189AB5F-0B2B-6A4F-BF66-C2B68A711D16}"/>
                  </a:ext>
                </a:extLst>
              </p:cNvPr>
              <p:cNvCxnSpPr>
                <a:cxnSpLocks/>
                <a:stCxn id="24" idx="2"/>
                <a:endCxn id="32" idx="0"/>
              </p:cNvCxnSpPr>
              <p:nvPr/>
            </p:nvCxnSpPr>
            <p:spPr>
              <a:xfrm>
                <a:off x="5802207" y="4305276"/>
                <a:ext cx="541867" cy="713942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E214C77A-38B9-934D-8194-AA0015DD6391}"/>
                  </a:ext>
                </a:extLst>
              </p:cNvPr>
              <p:cNvCxnSpPr>
                <a:cxnSpLocks/>
                <a:stCxn id="24" idx="2"/>
                <a:endCxn id="37" idx="0"/>
              </p:cNvCxnSpPr>
              <p:nvPr/>
            </p:nvCxnSpPr>
            <p:spPr>
              <a:xfrm>
                <a:off x="5802207" y="4305276"/>
                <a:ext cx="1731174" cy="713942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1EFAD20B-016A-E546-9F3F-1B7876A9620D}"/>
                  </a:ext>
                </a:extLst>
              </p:cNvPr>
              <p:cNvCxnSpPr>
                <a:cxnSpLocks/>
                <a:stCxn id="24" idx="2"/>
                <a:endCxn id="31" idx="0"/>
              </p:cNvCxnSpPr>
              <p:nvPr/>
            </p:nvCxnSpPr>
            <p:spPr>
              <a:xfrm flipH="1">
                <a:off x="5763774" y="4305276"/>
                <a:ext cx="38433" cy="713942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8864DAFC-D9B9-874E-BAF4-CC876AD5D1FC}"/>
                  </a:ext>
                </a:extLst>
              </p:cNvPr>
              <p:cNvSpPr/>
              <p:nvPr/>
            </p:nvSpPr>
            <p:spPr>
              <a:xfrm>
                <a:off x="5204516" y="3624050"/>
                <a:ext cx="168166" cy="48179"/>
              </a:xfrm>
              <a:custGeom>
                <a:avLst/>
                <a:gdLst>
                  <a:gd name="connsiteX0" fmla="*/ 0 w 168166"/>
                  <a:gd name="connsiteY0" fmla="*/ 0 h 48179"/>
                  <a:gd name="connsiteX1" fmla="*/ 78828 w 168166"/>
                  <a:gd name="connsiteY1" fmla="*/ 47297 h 48179"/>
                  <a:gd name="connsiteX2" fmla="*/ 168166 w 168166"/>
                  <a:gd name="connsiteY2" fmla="*/ 26276 h 48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166" h="48179">
                    <a:moveTo>
                      <a:pt x="0" y="0"/>
                    </a:moveTo>
                    <a:cubicBezTo>
                      <a:pt x="25400" y="21459"/>
                      <a:pt x="50800" y="42918"/>
                      <a:pt x="78828" y="47297"/>
                    </a:cubicBezTo>
                    <a:cubicBezTo>
                      <a:pt x="106856" y="51676"/>
                      <a:pt x="137511" y="38976"/>
                      <a:pt x="168166" y="26276"/>
                    </a:cubicBezTo>
                  </a:path>
                </a:pathLst>
              </a:custGeom>
              <a:noFill/>
              <a:ln w="127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0A98DD6A-F39C-894E-BCED-CDD0C7B23D80}"/>
                  </a:ext>
                </a:extLst>
              </p:cNvPr>
              <p:cNvCxnSpPr>
                <a:cxnSpLocks/>
                <a:endCxn id="57" idx="1"/>
              </p:cNvCxnSpPr>
              <p:nvPr/>
            </p:nvCxnSpPr>
            <p:spPr>
              <a:xfrm flipH="1">
                <a:off x="5721829" y="3451415"/>
                <a:ext cx="188606" cy="350438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F7A46F4F-4789-0045-8694-154CB6196201}"/>
                  </a:ext>
                </a:extLst>
              </p:cNvPr>
              <p:cNvCxnSpPr>
                <a:cxnSpLocks/>
                <a:endCxn id="57" idx="3"/>
              </p:cNvCxnSpPr>
              <p:nvPr/>
            </p:nvCxnSpPr>
            <p:spPr>
              <a:xfrm>
                <a:off x="5910434" y="3451415"/>
                <a:ext cx="154759" cy="350438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15C3C2F-D573-354B-99A2-962CA839B479}"/>
                  </a:ext>
                </a:extLst>
              </p:cNvPr>
              <p:cNvSpPr txBox="1"/>
              <p:nvPr/>
            </p:nvSpPr>
            <p:spPr>
              <a:xfrm>
                <a:off x="5721829" y="3663353"/>
                <a:ext cx="343364" cy="276999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accent5"/>
                    </a:solidFill>
                  </a:rPr>
                  <a:t>…</a:t>
                </a:r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4507B99E-777D-054D-8FF1-4BE3CA09A512}"/>
                  </a:ext>
                </a:extLst>
              </p:cNvPr>
              <p:cNvSpPr/>
              <p:nvPr/>
            </p:nvSpPr>
            <p:spPr>
              <a:xfrm>
                <a:off x="5829435" y="3613876"/>
                <a:ext cx="168166" cy="48179"/>
              </a:xfrm>
              <a:custGeom>
                <a:avLst/>
                <a:gdLst>
                  <a:gd name="connsiteX0" fmla="*/ 0 w 168166"/>
                  <a:gd name="connsiteY0" fmla="*/ 0 h 48179"/>
                  <a:gd name="connsiteX1" fmla="*/ 78828 w 168166"/>
                  <a:gd name="connsiteY1" fmla="*/ 47297 h 48179"/>
                  <a:gd name="connsiteX2" fmla="*/ 168166 w 168166"/>
                  <a:gd name="connsiteY2" fmla="*/ 26276 h 48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166" h="48179">
                    <a:moveTo>
                      <a:pt x="0" y="0"/>
                    </a:moveTo>
                    <a:cubicBezTo>
                      <a:pt x="25400" y="21459"/>
                      <a:pt x="50800" y="42918"/>
                      <a:pt x="78828" y="47297"/>
                    </a:cubicBezTo>
                    <a:cubicBezTo>
                      <a:pt x="106856" y="51676"/>
                      <a:pt x="137511" y="38976"/>
                      <a:pt x="168166" y="26276"/>
                    </a:cubicBezTo>
                  </a:path>
                </a:pathLst>
              </a:custGeom>
              <a:noFill/>
              <a:ln w="127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4CFAA5BD-3E20-A945-B816-88A38D927B7A}"/>
                  </a:ext>
                </a:extLst>
              </p:cNvPr>
              <p:cNvCxnSpPr>
                <a:cxnSpLocks/>
                <a:endCxn id="61" idx="1"/>
              </p:cNvCxnSpPr>
              <p:nvPr/>
            </p:nvCxnSpPr>
            <p:spPr>
              <a:xfrm flipH="1">
                <a:off x="6392350" y="3448831"/>
                <a:ext cx="188606" cy="350438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0D437F80-219A-AE42-A485-C639692537BA}"/>
                  </a:ext>
                </a:extLst>
              </p:cNvPr>
              <p:cNvCxnSpPr>
                <a:cxnSpLocks/>
                <a:endCxn id="61" idx="3"/>
              </p:cNvCxnSpPr>
              <p:nvPr/>
            </p:nvCxnSpPr>
            <p:spPr>
              <a:xfrm>
                <a:off x="6580955" y="3448831"/>
                <a:ext cx="154759" cy="350438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704A1E4-270C-344A-8860-F4B482C948D6}"/>
                  </a:ext>
                </a:extLst>
              </p:cNvPr>
              <p:cNvSpPr txBox="1"/>
              <p:nvPr/>
            </p:nvSpPr>
            <p:spPr>
              <a:xfrm>
                <a:off x="6392350" y="3660769"/>
                <a:ext cx="343364" cy="276999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accent5"/>
                    </a:solidFill>
                  </a:rPr>
                  <a:t>…</a:t>
                </a:r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6EE3A8CC-F0ED-BB48-9D87-E5F0D43EA9E8}"/>
                  </a:ext>
                </a:extLst>
              </p:cNvPr>
              <p:cNvSpPr/>
              <p:nvPr/>
            </p:nvSpPr>
            <p:spPr>
              <a:xfrm>
                <a:off x="6490168" y="3619763"/>
                <a:ext cx="168166" cy="48179"/>
              </a:xfrm>
              <a:custGeom>
                <a:avLst/>
                <a:gdLst>
                  <a:gd name="connsiteX0" fmla="*/ 0 w 168166"/>
                  <a:gd name="connsiteY0" fmla="*/ 0 h 48179"/>
                  <a:gd name="connsiteX1" fmla="*/ 78828 w 168166"/>
                  <a:gd name="connsiteY1" fmla="*/ 47297 h 48179"/>
                  <a:gd name="connsiteX2" fmla="*/ 168166 w 168166"/>
                  <a:gd name="connsiteY2" fmla="*/ 26276 h 48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166" h="48179">
                    <a:moveTo>
                      <a:pt x="0" y="0"/>
                    </a:moveTo>
                    <a:cubicBezTo>
                      <a:pt x="25400" y="21459"/>
                      <a:pt x="50800" y="42918"/>
                      <a:pt x="78828" y="47297"/>
                    </a:cubicBezTo>
                    <a:cubicBezTo>
                      <a:pt x="106856" y="51676"/>
                      <a:pt x="137511" y="38976"/>
                      <a:pt x="168166" y="26276"/>
                    </a:cubicBezTo>
                  </a:path>
                </a:pathLst>
              </a:custGeom>
              <a:noFill/>
              <a:ln w="127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C3324918-9D8A-FA4B-9635-7F29E00ACC8F}"/>
                  </a:ext>
                </a:extLst>
              </p:cNvPr>
              <p:cNvCxnSpPr>
                <a:cxnSpLocks/>
                <a:endCxn id="65" idx="1"/>
              </p:cNvCxnSpPr>
              <p:nvPr/>
            </p:nvCxnSpPr>
            <p:spPr>
              <a:xfrm flipH="1">
                <a:off x="7130463" y="3448831"/>
                <a:ext cx="188606" cy="350438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33862CC1-903F-934D-82D7-A46BFA53A65F}"/>
                  </a:ext>
                </a:extLst>
              </p:cNvPr>
              <p:cNvCxnSpPr>
                <a:cxnSpLocks/>
                <a:endCxn id="65" idx="3"/>
              </p:cNvCxnSpPr>
              <p:nvPr/>
            </p:nvCxnSpPr>
            <p:spPr>
              <a:xfrm>
                <a:off x="7319068" y="3448831"/>
                <a:ext cx="154759" cy="350438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BE47B4C-A579-B74D-8148-F9552F4757E4}"/>
                  </a:ext>
                </a:extLst>
              </p:cNvPr>
              <p:cNvSpPr txBox="1"/>
              <p:nvPr/>
            </p:nvSpPr>
            <p:spPr>
              <a:xfrm>
                <a:off x="7130463" y="3660769"/>
                <a:ext cx="343364" cy="276999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accent5"/>
                    </a:solidFill>
                  </a:rPr>
                  <a:t>…</a:t>
                </a:r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12387B6E-452A-A440-8A4A-91329260CFEC}"/>
                  </a:ext>
                </a:extLst>
              </p:cNvPr>
              <p:cNvSpPr/>
              <p:nvPr/>
            </p:nvSpPr>
            <p:spPr>
              <a:xfrm>
                <a:off x="7228282" y="3618338"/>
                <a:ext cx="168166" cy="48179"/>
              </a:xfrm>
              <a:custGeom>
                <a:avLst/>
                <a:gdLst>
                  <a:gd name="connsiteX0" fmla="*/ 0 w 168166"/>
                  <a:gd name="connsiteY0" fmla="*/ 0 h 48179"/>
                  <a:gd name="connsiteX1" fmla="*/ 78828 w 168166"/>
                  <a:gd name="connsiteY1" fmla="*/ 47297 h 48179"/>
                  <a:gd name="connsiteX2" fmla="*/ 168166 w 168166"/>
                  <a:gd name="connsiteY2" fmla="*/ 26276 h 48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166" h="48179">
                    <a:moveTo>
                      <a:pt x="0" y="0"/>
                    </a:moveTo>
                    <a:cubicBezTo>
                      <a:pt x="25400" y="21459"/>
                      <a:pt x="50800" y="42918"/>
                      <a:pt x="78828" y="47297"/>
                    </a:cubicBezTo>
                    <a:cubicBezTo>
                      <a:pt x="106856" y="51676"/>
                      <a:pt x="137511" y="38976"/>
                      <a:pt x="168166" y="26276"/>
                    </a:cubicBezTo>
                  </a:path>
                </a:pathLst>
              </a:custGeom>
              <a:noFill/>
              <a:ln w="127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F8E08FA5-BEFA-1341-B7F3-C6B1E903E923}"/>
                  </a:ext>
                </a:extLst>
              </p:cNvPr>
              <p:cNvCxnSpPr>
                <a:cxnSpLocks/>
                <a:endCxn id="69" idx="1"/>
              </p:cNvCxnSpPr>
              <p:nvPr/>
            </p:nvCxnSpPr>
            <p:spPr>
              <a:xfrm flipH="1">
                <a:off x="4244587" y="4309356"/>
                <a:ext cx="188606" cy="350438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41BDC659-9BCF-034E-BD85-A626315422E9}"/>
                  </a:ext>
                </a:extLst>
              </p:cNvPr>
              <p:cNvCxnSpPr>
                <a:cxnSpLocks/>
                <a:endCxn id="69" idx="3"/>
              </p:cNvCxnSpPr>
              <p:nvPr/>
            </p:nvCxnSpPr>
            <p:spPr>
              <a:xfrm>
                <a:off x="4433192" y="4309356"/>
                <a:ext cx="154759" cy="350438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85AA746-C785-F845-A5E6-6D0D8F1FEE9F}"/>
                  </a:ext>
                </a:extLst>
              </p:cNvPr>
              <p:cNvSpPr txBox="1"/>
              <p:nvPr/>
            </p:nvSpPr>
            <p:spPr>
              <a:xfrm>
                <a:off x="4244587" y="4521294"/>
                <a:ext cx="343364" cy="276999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accent5"/>
                    </a:solidFill>
                  </a:rPr>
                  <a:t>…</a:t>
                </a:r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41ADA3D4-A3BD-AC49-8407-2CB2CDC695FF}"/>
                  </a:ext>
                </a:extLst>
              </p:cNvPr>
              <p:cNvSpPr/>
              <p:nvPr/>
            </p:nvSpPr>
            <p:spPr>
              <a:xfrm>
                <a:off x="4351374" y="4452672"/>
                <a:ext cx="168166" cy="48179"/>
              </a:xfrm>
              <a:custGeom>
                <a:avLst/>
                <a:gdLst>
                  <a:gd name="connsiteX0" fmla="*/ 0 w 168166"/>
                  <a:gd name="connsiteY0" fmla="*/ 0 h 48179"/>
                  <a:gd name="connsiteX1" fmla="*/ 78828 w 168166"/>
                  <a:gd name="connsiteY1" fmla="*/ 47297 h 48179"/>
                  <a:gd name="connsiteX2" fmla="*/ 168166 w 168166"/>
                  <a:gd name="connsiteY2" fmla="*/ 26276 h 48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166" h="48179">
                    <a:moveTo>
                      <a:pt x="0" y="0"/>
                    </a:moveTo>
                    <a:cubicBezTo>
                      <a:pt x="25400" y="21459"/>
                      <a:pt x="50800" y="42918"/>
                      <a:pt x="78828" y="47297"/>
                    </a:cubicBezTo>
                    <a:cubicBezTo>
                      <a:pt x="106856" y="51676"/>
                      <a:pt x="137511" y="38976"/>
                      <a:pt x="168166" y="26276"/>
                    </a:cubicBezTo>
                  </a:path>
                </a:pathLst>
              </a:custGeom>
              <a:noFill/>
              <a:ln w="127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D4F35010-F648-2647-B003-571133A1F613}"/>
                  </a:ext>
                </a:extLst>
              </p:cNvPr>
              <p:cNvCxnSpPr>
                <a:cxnSpLocks/>
                <a:stCxn id="73" idx="0"/>
                <a:endCxn id="73" idx="1"/>
              </p:cNvCxnSpPr>
              <p:nvPr/>
            </p:nvCxnSpPr>
            <p:spPr>
              <a:xfrm flipH="1">
                <a:off x="6568332" y="4309356"/>
                <a:ext cx="171682" cy="138500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1AA9557E-3B3F-DD4C-A982-9F533647F069}"/>
                  </a:ext>
                </a:extLst>
              </p:cNvPr>
              <p:cNvCxnSpPr>
                <a:cxnSpLocks/>
                <a:stCxn id="73" idx="0"/>
                <a:endCxn id="73" idx="3"/>
              </p:cNvCxnSpPr>
              <p:nvPr/>
            </p:nvCxnSpPr>
            <p:spPr>
              <a:xfrm>
                <a:off x="6740014" y="4309356"/>
                <a:ext cx="171682" cy="138500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8B22775-3BD1-E343-991C-5A953B7816E9}"/>
                  </a:ext>
                </a:extLst>
              </p:cNvPr>
              <p:cNvSpPr txBox="1"/>
              <p:nvPr/>
            </p:nvSpPr>
            <p:spPr>
              <a:xfrm>
                <a:off x="6568332" y="4309356"/>
                <a:ext cx="343364" cy="276999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accent5"/>
                    </a:solidFill>
                  </a:rPr>
                  <a:t>…</a:t>
                </a:r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6C9F8487-9872-8A46-BBD4-AAA80F08DAFD}"/>
                  </a:ext>
                </a:extLst>
              </p:cNvPr>
              <p:cNvSpPr/>
              <p:nvPr/>
            </p:nvSpPr>
            <p:spPr>
              <a:xfrm>
                <a:off x="6638156" y="4386952"/>
                <a:ext cx="168166" cy="48179"/>
              </a:xfrm>
              <a:custGeom>
                <a:avLst/>
                <a:gdLst>
                  <a:gd name="connsiteX0" fmla="*/ 0 w 168166"/>
                  <a:gd name="connsiteY0" fmla="*/ 0 h 48179"/>
                  <a:gd name="connsiteX1" fmla="*/ 78828 w 168166"/>
                  <a:gd name="connsiteY1" fmla="*/ 47297 h 48179"/>
                  <a:gd name="connsiteX2" fmla="*/ 168166 w 168166"/>
                  <a:gd name="connsiteY2" fmla="*/ 26276 h 48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166" h="48179">
                    <a:moveTo>
                      <a:pt x="0" y="0"/>
                    </a:moveTo>
                    <a:cubicBezTo>
                      <a:pt x="25400" y="21459"/>
                      <a:pt x="50800" y="42918"/>
                      <a:pt x="78828" y="47297"/>
                    </a:cubicBezTo>
                    <a:cubicBezTo>
                      <a:pt x="106856" y="51676"/>
                      <a:pt x="137511" y="38976"/>
                      <a:pt x="168166" y="26276"/>
                    </a:cubicBezTo>
                  </a:path>
                </a:pathLst>
              </a:custGeom>
              <a:noFill/>
              <a:ln w="127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37BCD10D-6EBB-C64C-B7ED-297CEBCB3BA6}"/>
                  </a:ext>
                </a:extLst>
              </p:cNvPr>
              <p:cNvCxnSpPr>
                <a:cxnSpLocks/>
                <a:stCxn id="25" idx="2"/>
                <a:endCxn id="77" idx="1"/>
              </p:cNvCxnSpPr>
              <p:nvPr/>
            </p:nvCxnSpPr>
            <p:spPr>
              <a:xfrm flipH="1">
                <a:off x="7082545" y="4305276"/>
                <a:ext cx="167392" cy="327894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8B433352-5A07-A84F-BD10-572FDB8BD431}"/>
                  </a:ext>
                </a:extLst>
              </p:cNvPr>
              <p:cNvCxnSpPr>
                <a:cxnSpLocks/>
                <a:stCxn id="25" idx="2"/>
                <a:endCxn id="77" idx="3"/>
              </p:cNvCxnSpPr>
              <p:nvPr/>
            </p:nvCxnSpPr>
            <p:spPr>
              <a:xfrm>
                <a:off x="7249937" y="4305276"/>
                <a:ext cx="175972" cy="327894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D66BD63-6AEA-5946-B6E1-C17A43BAA4EC}"/>
                  </a:ext>
                </a:extLst>
              </p:cNvPr>
              <p:cNvSpPr txBox="1"/>
              <p:nvPr/>
            </p:nvSpPr>
            <p:spPr>
              <a:xfrm>
                <a:off x="7082545" y="4494670"/>
                <a:ext cx="343364" cy="276999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accent5"/>
                    </a:solidFill>
                  </a:rPr>
                  <a:t>…</a:t>
                </a: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BA8B24C0-0A60-1F45-8DCB-97DC790C285D}"/>
                  </a:ext>
                </a:extLst>
              </p:cNvPr>
              <p:cNvSpPr/>
              <p:nvPr/>
            </p:nvSpPr>
            <p:spPr>
              <a:xfrm>
                <a:off x="7181458" y="4457725"/>
                <a:ext cx="168166" cy="48179"/>
              </a:xfrm>
              <a:custGeom>
                <a:avLst/>
                <a:gdLst>
                  <a:gd name="connsiteX0" fmla="*/ 0 w 168166"/>
                  <a:gd name="connsiteY0" fmla="*/ 0 h 48179"/>
                  <a:gd name="connsiteX1" fmla="*/ 78828 w 168166"/>
                  <a:gd name="connsiteY1" fmla="*/ 47297 h 48179"/>
                  <a:gd name="connsiteX2" fmla="*/ 168166 w 168166"/>
                  <a:gd name="connsiteY2" fmla="*/ 26276 h 48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166" h="48179">
                    <a:moveTo>
                      <a:pt x="0" y="0"/>
                    </a:moveTo>
                    <a:cubicBezTo>
                      <a:pt x="25400" y="21459"/>
                      <a:pt x="50800" y="42918"/>
                      <a:pt x="78828" y="47297"/>
                    </a:cubicBezTo>
                    <a:cubicBezTo>
                      <a:pt x="106856" y="51676"/>
                      <a:pt x="137511" y="38976"/>
                      <a:pt x="168166" y="26276"/>
                    </a:cubicBezTo>
                  </a:path>
                </a:pathLst>
              </a:custGeom>
              <a:noFill/>
              <a:ln w="127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930F52B2-8219-D841-8C2F-9F47E3310E8F}"/>
                  </a:ext>
                </a:extLst>
              </p:cNvPr>
              <p:cNvSpPr/>
              <p:nvPr/>
            </p:nvSpPr>
            <p:spPr>
              <a:xfrm>
                <a:off x="5561266" y="2002463"/>
                <a:ext cx="750136" cy="76656"/>
              </a:xfrm>
              <a:custGeom>
                <a:avLst/>
                <a:gdLst>
                  <a:gd name="connsiteX0" fmla="*/ 0 w 750136"/>
                  <a:gd name="connsiteY0" fmla="*/ 0 h 76656"/>
                  <a:gd name="connsiteX1" fmla="*/ 383281 w 750136"/>
                  <a:gd name="connsiteY1" fmla="*/ 76656 h 76656"/>
                  <a:gd name="connsiteX2" fmla="*/ 750136 w 750136"/>
                  <a:gd name="connsiteY2" fmla="*/ 0 h 7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0136" h="76656">
                    <a:moveTo>
                      <a:pt x="0" y="0"/>
                    </a:moveTo>
                    <a:cubicBezTo>
                      <a:pt x="129129" y="38328"/>
                      <a:pt x="258258" y="76656"/>
                      <a:pt x="383281" y="76656"/>
                    </a:cubicBezTo>
                    <a:cubicBezTo>
                      <a:pt x="508304" y="76656"/>
                      <a:pt x="629220" y="38328"/>
                      <a:pt x="750136" y="0"/>
                    </a:cubicBezTo>
                  </a:path>
                </a:pathLst>
              </a:cu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73F0CFC7-7C30-5042-90A6-4247746B56C1}"/>
                  </a:ext>
                </a:extLst>
              </p:cNvPr>
              <p:cNvSpPr/>
              <p:nvPr/>
            </p:nvSpPr>
            <p:spPr>
              <a:xfrm>
                <a:off x="5160305" y="4597788"/>
                <a:ext cx="1489322" cy="240918"/>
              </a:xfrm>
              <a:custGeom>
                <a:avLst/>
                <a:gdLst>
                  <a:gd name="connsiteX0" fmla="*/ 0 w 1489322"/>
                  <a:gd name="connsiteY0" fmla="*/ 0 h 240918"/>
                  <a:gd name="connsiteX1" fmla="*/ 251870 w 1489322"/>
                  <a:gd name="connsiteY1" fmla="*/ 142361 h 240918"/>
                  <a:gd name="connsiteX2" fmla="*/ 547545 w 1489322"/>
                  <a:gd name="connsiteY2" fmla="*/ 229968 h 240918"/>
                  <a:gd name="connsiteX3" fmla="*/ 996531 w 1489322"/>
                  <a:gd name="connsiteY3" fmla="*/ 229968 h 240918"/>
                  <a:gd name="connsiteX4" fmla="*/ 1325058 w 1489322"/>
                  <a:gd name="connsiteY4" fmla="*/ 142361 h 240918"/>
                  <a:gd name="connsiteX5" fmla="*/ 1489322 w 1489322"/>
                  <a:gd name="connsiteY5" fmla="*/ 49279 h 240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9322" h="240918">
                    <a:moveTo>
                      <a:pt x="0" y="0"/>
                    </a:moveTo>
                    <a:cubicBezTo>
                      <a:pt x="80306" y="52016"/>
                      <a:pt x="160613" y="104033"/>
                      <a:pt x="251870" y="142361"/>
                    </a:cubicBezTo>
                    <a:cubicBezTo>
                      <a:pt x="343127" y="180689"/>
                      <a:pt x="423435" y="215367"/>
                      <a:pt x="547545" y="229968"/>
                    </a:cubicBezTo>
                    <a:cubicBezTo>
                      <a:pt x="671655" y="244569"/>
                      <a:pt x="866946" y="244569"/>
                      <a:pt x="996531" y="229968"/>
                    </a:cubicBezTo>
                    <a:cubicBezTo>
                      <a:pt x="1126116" y="215367"/>
                      <a:pt x="1242926" y="172476"/>
                      <a:pt x="1325058" y="142361"/>
                    </a:cubicBezTo>
                    <a:cubicBezTo>
                      <a:pt x="1407190" y="112246"/>
                      <a:pt x="1448256" y="80762"/>
                      <a:pt x="1489322" y="49279"/>
                    </a:cubicBezTo>
                  </a:path>
                </a:pathLst>
              </a:cu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948AB148-0438-6A4C-9F8D-9DBC2C1C4985}"/>
                  </a:ext>
                </a:extLst>
              </p:cNvPr>
              <p:cNvCxnSpPr>
                <a:cxnSpLocks/>
                <a:stCxn id="16" idx="2"/>
                <a:endCxn id="14" idx="0"/>
              </p:cNvCxnSpPr>
              <p:nvPr/>
            </p:nvCxnSpPr>
            <p:spPr>
              <a:xfrm flipH="1">
                <a:off x="5943226" y="2461728"/>
                <a:ext cx="6001" cy="524298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349644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Refinement planning (</a:t>
            </a:r>
            <a:r>
              <a:rPr lang="en-US" dirty="0" err="1">
                <a:cs typeface="Calibri"/>
              </a:rPr>
              <a:t>SeRPE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ea typeface="ＭＳ Ｐゴシック" charset="0"/>
                <a:cs typeface="ＭＳ Ｐゴシック" charset="0"/>
              </a:rPr>
              <a:t>Plan by simulating </a:t>
            </a:r>
            <a:r>
              <a:rPr lang="en-US" dirty="0">
                <a:ea typeface="ＭＳ Ｐゴシック" charset="0"/>
                <a:cs typeface="Calibri"/>
              </a:rPr>
              <a:t>RAE</a:t>
            </a:r>
            <a:r>
              <a:rPr lang="en-US" dirty="0">
                <a:ea typeface="ＭＳ Ｐゴシック" charset="0"/>
                <a:cs typeface="ＭＳ Ｐゴシック" charset="0"/>
              </a:rPr>
              <a:t> on </a:t>
            </a:r>
            <a:r>
              <a:rPr lang="en-US" dirty="0">
                <a:cs typeface="Times New Roman"/>
              </a:rPr>
              <a:t>a single external task/event/goal</a:t>
            </a:r>
          </a:p>
          <a:p>
            <a:pPr lvl="1"/>
            <a:r>
              <a:rPr lang="en-US" dirty="0">
                <a:cs typeface="Times New Roman"/>
              </a:rPr>
              <a:t>Deterministic actions</a:t>
            </a:r>
          </a:p>
          <a:p>
            <a:pPr lvl="2"/>
            <a:r>
              <a:rPr lang="en-US" dirty="0">
                <a:cs typeface="Times New Roman"/>
              </a:rPr>
              <a:t>OK if we are confident of outcome, can recover if things go wrong</a:t>
            </a:r>
          </a:p>
          <a:p>
            <a:pPr lvl="1"/>
            <a:r>
              <a:rPr lang="en-US" dirty="0">
                <a:cs typeface="Times New Roman"/>
              </a:rPr>
              <a:t>Interleaved plans (brief example)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52BDBC-BC6C-FD42-8A19-DCCD7C8534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F1458-901B-CA8E-3458-12361579D1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90228-D485-244B-BC67-DCD6F5684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0167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69D0-F897-184E-BD2D-28DF1B1D6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2B57A-800D-3843-BB0A-D5DB49A38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GB" dirty="0"/>
              <a:t>3.1  </a:t>
            </a:r>
            <a:r>
              <a:rPr lang="en-GB" i="1" dirty="0"/>
              <a:t>Representation</a:t>
            </a:r>
          </a:p>
          <a:p>
            <a:pPr lvl="1"/>
            <a:r>
              <a:rPr lang="en-GB" dirty="0"/>
              <a:t>State variables, commands, refinement methods</a:t>
            </a:r>
          </a:p>
          <a:p>
            <a:pPr lvl="1"/>
            <a:r>
              <a:rPr lang="en-GB" dirty="0"/>
              <a:t>Example</a:t>
            </a:r>
          </a:p>
          <a:p>
            <a:pPr marL="0" indent="0">
              <a:buNone/>
            </a:pPr>
            <a:r>
              <a:rPr lang="en-GB" dirty="0"/>
              <a:t>3.2  </a:t>
            </a:r>
            <a:r>
              <a:rPr lang="en-GB" i="1" dirty="0"/>
              <a:t>Acting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RAE (Refinement Acting Engine)</a:t>
            </a:r>
          </a:p>
          <a:p>
            <a:pPr lvl="1"/>
            <a:r>
              <a:rPr lang="en-GB" dirty="0"/>
              <a:t>Example</a:t>
            </a:r>
          </a:p>
          <a:p>
            <a:pPr lvl="1"/>
            <a:r>
              <a:rPr lang="en-GB" dirty="0"/>
              <a:t>Extensions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3.3  </a:t>
            </a:r>
            <a:r>
              <a:rPr lang="en-GB" i="1" dirty="0"/>
              <a:t>Planning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Motivation and basic ideas</a:t>
            </a:r>
          </a:p>
          <a:p>
            <a:pPr lvl="1"/>
            <a:r>
              <a:rPr lang="en-GB" dirty="0"/>
              <a:t>Deterministic action models</a:t>
            </a:r>
          </a:p>
          <a:p>
            <a:pPr lvl="1"/>
            <a:r>
              <a:rPr lang="en-GB" dirty="0" err="1"/>
              <a:t>SeRPE</a:t>
            </a:r>
            <a:r>
              <a:rPr lang="en-GB" dirty="0"/>
              <a:t> (Sequential Refinement Planning Engine)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3.4  </a:t>
            </a:r>
            <a:r>
              <a:rPr lang="en-GB" b="1" i="1" dirty="0">
                <a:solidFill>
                  <a:schemeClr val="accent1"/>
                </a:solidFill>
              </a:rPr>
              <a:t>Using Planning in Acting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Techniques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Caveats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B19D62-82B6-C44C-A79A-80AF1119D96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23C1E-724E-F3E3-C278-3A06D2A2B9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FFC3A-1A48-5243-8983-C002D1B8FF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1200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Acting and Refinement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Hierarchical acting with refinement planning</a:t>
            </a:r>
          </a:p>
          <a:p>
            <a:pPr lvl="1"/>
            <a:r>
              <a:rPr lang="en-US" dirty="0"/>
              <a:t>REAP: a RAE-like actor uses </a:t>
            </a:r>
            <a:r>
              <a:rPr lang="en-US" dirty="0" err="1"/>
              <a:t>SeRPE</a:t>
            </a:r>
            <a:r>
              <a:rPr lang="en-US" dirty="0"/>
              <a:t>-like planning at all levels</a:t>
            </a:r>
          </a:p>
          <a:p>
            <a:r>
              <a:rPr lang="en-US" dirty="0"/>
              <a:t>Non-hierarchical actor with refinement planning</a:t>
            </a:r>
          </a:p>
          <a:p>
            <a:pPr lvl="1"/>
            <a:r>
              <a:rPr lang="en-US" dirty="0"/>
              <a:t>Refine-Lookahead, Refine-Lazy-Lookahead, Refine-Concurrent-Lookahead</a:t>
            </a:r>
          </a:p>
          <a:p>
            <a:pPr lvl="2"/>
            <a:r>
              <a:rPr lang="en-US" dirty="0"/>
              <a:t>Essentially the same as </a:t>
            </a:r>
          </a:p>
          <a:p>
            <a:pPr lvl="3"/>
            <a:r>
              <a:rPr lang="en-US" dirty="0"/>
              <a:t>Run-Lookahead, Run-Lazy-Lookahead, Run-Concurrent-Lookahead</a:t>
            </a:r>
          </a:p>
          <a:p>
            <a:pPr lvl="1"/>
            <a:r>
              <a:rPr lang="en-US" dirty="0"/>
              <a:t>But they call </a:t>
            </a:r>
            <a:r>
              <a:rPr lang="en-US" dirty="0" err="1"/>
              <a:t>SeRPE</a:t>
            </a:r>
            <a:r>
              <a:rPr lang="en-US" dirty="0"/>
              <a:t> instead of a classical </a:t>
            </a:r>
            <a:r>
              <a:rPr lang="en-US"/>
              <a:t>planner for acting </a:t>
            </a:r>
            <a:r>
              <a:rPr lang="en-US" dirty="0"/>
              <a:t>out a given task</a:t>
            </a:r>
          </a:p>
          <a:p>
            <a:pPr lvl="1"/>
            <a:r>
              <a:rPr lang="en-US" dirty="0"/>
              <a:t>Lookahead same as before</a:t>
            </a:r>
          </a:p>
          <a:p>
            <a:pPr lvl="2"/>
            <a:r>
              <a:rPr lang="en-US" dirty="0"/>
              <a:t>Receding horizon, sampling, </a:t>
            </a:r>
            <a:r>
              <a:rPr lang="en-US" dirty="0" err="1"/>
              <a:t>subgoaling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F82B7-B468-6448-93AD-8468F0D1CC6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0DF4DE-656F-107D-5CB7-9C18B92B90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5C902-7D22-5540-8281-AB4E52999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pPr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2148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AE8C-2852-3142-ADAD-6F2C1571A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Planning in Acting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787A7B-2062-0D40-BF39-5E57386B0D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626" y="1665066"/>
                <a:ext cx="5115714" cy="4240848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Lookahead: modified version of </a:t>
                </a:r>
                <a:r>
                  <a:rPr lang="en-GB" dirty="0" err="1"/>
                  <a:t>SeRPE</a:t>
                </a:r>
                <a:endParaRPr lang="en-GB" dirty="0"/>
              </a:p>
              <a:p>
                <a:pPr lvl="1"/>
                <a:r>
                  <a:rPr lang="en-GB" dirty="0"/>
                  <a:t>Searches part of the search space, returns a partial plan</a:t>
                </a:r>
              </a:p>
              <a:p>
                <a:r>
                  <a:rPr lang="en-GB" dirty="0"/>
                  <a:t>Useful when unpredictable things are likely to happen</a:t>
                </a:r>
              </a:p>
              <a:p>
                <a:pPr lvl="1"/>
                <a:r>
                  <a:rPr lang="en-GB" dirty="0"/>
                  <a:t>Always re-plans immediately</a:t>
                </a:r>
              </a:p>
              <a:p>
                <a:r>
                  <a:rPr lang="en-GB" dirty="0"/>
                  <a:t>Potential problem:</a:t>
                </a:r>
              </a:p>
              <a:p>
                <a:pPr lvl="1"/>
                <a:r>
                  <a:rPr lang="en-GB" dirty="0"/>
                  <a:t>May pause repeatedly while waiting for Lookahead to return</a:t>
                </a:r>
              </a:p>
              <a:p>
                <a:pPr lvl="1"/>
                <a:r>
                  <a:rPr lang="en-GB" dirty="0"/>
                  <a:t>What 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changes during the wait?</a:t>
                </a: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787A7B-2062-0D40-BF39-5E57386B0D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6" y="1665066"/>
                <a:ext cx="5115714" cy="4240848"/>
              </a:xfrm>
              <a:blipFill>
                <a:blip r:embed="rId2"/>
                <a:stretch>
                  <a:fillRect l="-3465" t="-2985" r="-222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3500C5-56FF-6949-92A4-D8B6205C944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EE6B0C-0F06-FE6D-5CE3-4D6499BC44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B8A59512-842E-244D-9625-8EC45B472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59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DFF8B6-68F0-5848-8279-A9734AE71ADE}"/>
              </a:ext>
            </a:extLst>
          </p:cNvPr>
          <p:cNvGrpSpPr/>
          <p:nvPr/>
        </p:nvGrpSpPr>
        <p:grpSpPr>
          <a:xfrm>
            <a:off x="5273519" y="4484014"/>
            <a:ext cx="6555196" cy="1421898"/>
            <a:chOff x="283754" y="5043511"/>
            <a:chExt cx="6555196" cy="1421898"/>
          </a:xfrm>
        </p:grpSpPr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4871D510-B0BF-7D4A-BAE4-EA3EDCD82BCA}"/>
                </a:ext>
              </a:extLst>
            </p:cNvPr>
            <p:cNvSpPr/>
            <p:nvPr/>
          </p:nvSpPr>
          <p:spPr>
            <a:xfrm rot="16200000">
              <a:off x="1684801" y="4768883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497EE0AA-1A2A-CE49-BCEF-2E87CCF669E7}"/>
                </a:ext>
              </a:extLst>
            </p:cNvPr>
            <p:cNvSpPr/>
            <p:nvPr/>
          </p:nvSpPr>
          <p:spPr>
            <a:xfrm rot="16200000">
              <a:off x="2072333" y="4820897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3D72B03A-A90A-A845-A7DF-6E5C76C128BF}"/>
                </a:ext>
              </a:extLst>
            </p:cNvPr>
            <p:cNvSpPr/>
            <p:nvPr/>
          </p:nvSpPr>
          <p:spPr>
            <a:xfrm rot="16200000">
              <a:off x="2459866" y="5142208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CD3470F7-215B-E743-B0CB-13301BEA499E}"/>
                </a:ext>
              </a:extLst>
            </p:cNvPr>
            <p:cNvSpPr/>
            <p:nvPr/>
          </p:nvSpPr>
          <p:spPr>
            <a:xfrm rot="16200000">
              <a:off x="3057017" y="5233151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DCD940BC-15BD-0840-9E11-09D63E5DE25F}"/>
                </a:ext>
              </a:extLst>
            </p:cNvPr>
            <p:cNvSpPr/>
            <p:nvPr/>
          </p:nvSpPr>
          <p:spPr>
            <a:xfrm rot="16200000">
              <a:off x="3599014" y="5180364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DE601A75-35AC-B84D-9947-4A76F0DE7098}"/>
                </a:ext>
              </a:extLst>
            </p:cNvPr>
            <p:cNvSpPr/>
            <p:nvPr/>
          </p:nvSpPr>
          <p:spPr>
            <a:xfrm rot="16200000">
              <a:off x="5741363" y="5223550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6986DC7-A93C-4748-ADB2-3C8171AE105F}"/>
                </a:ext>
              </a:extLst>
            </p:cNvPr>
            <p:cNvCxnSpPr>
              <a:cxnSpLocks/>
              <a:stCxn id="7" idx="0"/>
              <a:endCxn id="8" idx="0"/>
            </p:cNvCxnSpPr>
            <p:nvPr/>
          </p:nvCxnSpPr>
          <p:spPr>
            <a:xfrm>
              <a:off x="1410174" y="5454991"/>
              <a:ext cx="387532" cy="52014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EA1F2F8-9B3E-C545-9980-14A6F1AE1DD3}"/>
                </a:ext>
              </a:extLst>
            </p:cNvPr>
            <p:cNvCxnSpPr>
              <a:cxnSpLocks/>
              <a:stCxn id="8" idx="0"/>
              <a:endCxn id="9" idx="0"/>
            </p:cNvCxnSpPr>
            <p:nvPr/>
          </p:nvCxnSpPr>
          <p:spPr>
            <a:xfrm>
              <a:off x="1797706" y="5507005"/>
              <a:ext cx="387533" cy="321311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CC43CC8-733B-0F40-A34C-4025E9FCB487}"/>
                </a:ext>
              </a:extLst>
            </p:cNvPr>
            <p:cNvCxnSpPr>
              <a:cxnSpLocks/>
              <a:stCxn id="9" idx="0"/>
              <a:endCxn id="10" idx="0"/>
            </p:cNvCxnSpPr>
            <p:nvPr/>
          </p:nvCxnSpPr>
          <p:spPr>
            <a:xfrm>
              <a:off x="2185239" y="5828316"/>
              <a:ext cx="597151" cy="90943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A593435-5AAD-A342-AC2A-3C54A5045225}"/>
                </a:ext>
              </a:extLst>
            </p:cNvPr>
            <p:cNvCxnSpPr>
              <a:cxnSpLocks/>
              <a:stCxn id="10" idx="0"/>
              <a:endCxn id="11" idx="0"/>
            </p:cNvCxnSpPr>
            <p:nvPr/>
          </p:nvCxnSpPr>
          <p:spPr>
            <a:xfrm flipV="1">
              <a:off x="2782390" y="5866472"/>
              <a:ext cx="541997" cy="52787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647F5AD-1CE1-8B43-BDEF-4D0BBCAB7ADF}"/>
                </a:ext>
              </a:extLst>
            </p:cNvPr>
            <p:cNvCxnSpPr>
              <a:cxnSpLocks/>
              <a:stCxn id="12" idx="0"/>
            </p:cNvCxnSpPr>
            <p:nvPr/>
          </p:nvCxnSpPr>
          <p:spPr>
            <a:xfrm>
              <a:off x="5466736" y="5909658"/>
              <a:ext cx="1057733" cy="121584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5FEBA0-B878-364B-8452-4EB75A8C75E0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>
              <a:off x="4638519" y="5909657"/>
              <a:ext cx="828217" cy="1"/>
            </a:xfrm>
            <a:prstGeom prst="line">
              <a:avLst/>
            </a:prstGeom>
            <a:ln w="28575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ED0CB24-E9A0-3048-A249-3A040F71CE08}"/>
                </a:ext>
              </a:extLst>
            </p:cNvPr>
            <p:cNvSpPr txBox="1"/>
            <p:nvPr/>
          </p:nvSpPr>
          <p:spPr>
            <a:xfrm>
              <a:off x="283754" y="5819078"/>
              <a:ext cx="15415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</a:rPr>
                <a:t>Planning stage</a:t>
              </a:r>
            </a:p>
            <a:p>
              <a:r>
                <a:rPr lang="en-GB" dirty="0">
                  <a:solidFill>
                    <a:srgbClr val="FFC000"/>
                  </a:solidFill>
                </a:rPr>
                <a:t>Acting stage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9BA44AB5-D997-E549-BA80-B5ED8141E7FD}"/>
              </a:ext>
            </a:extLst>
          </p:cNvPr>
          <p:cNvSpPr/>
          <p:nvPr/>
        </p:nvSpPr>
        <p:spPr>
          <a:xfrm>
            <a:off x="7760935" y="1669468"/>
            <a:ext cx="4071663" cy="181588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Refine-Lookahead(ℳ,𝒜,𝜏)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abstraction of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observed state 𝜉)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⊭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𝜏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 ← </a:t>
            </a:r>
            <a:r>
              <a:rPr lang="en-US" sz="1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SeRPE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-Lookahead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(ℳ,𝒜,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,𝜏)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 = failure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pop-first-action(𝜋)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Content Placeholder 15">
            <a:extLst>
              <a:ext uri="{FF2B5EF4-FFF2-40B4-BE49-F238E27FC236}">
                <a16:creationId xmlns:a16="http://schemas.microsoft.com/office/drawing/2014/main" id="{3536C3D9-D303-0349-A141-49A6FF405C55}"/>
              </a:ext>
            </a:extLst>
          </p:cNvPr>
          <p:cNvSpPr txBox="1">
            <a:spLocks/>
          </p:cNvSpPr>
          <p:nvPr/>
        </p:nvSpPr>
        <p:spPr bwMode="auto">
          <a:xfrm>
            <a:off x="5417050" y="1647987"/>
            <a:ext cx="2278187" cy="127470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en-US" sz="1800" dirty="0">
                <a:solidFill>
                  <a:schemeClr val="bg1"/>
                </a:solidFill>
                <a:cs typeface="Lucida Calligraphy"/>
              </a:rPr>
              <a:t>Inputs</a:t>
            </a:r>
          </a:p>
          <a:p>
            <a:pPr marL="182563" indent="-182563">
              <a:spcBef>
                <a:spcPts val="200"/>
              </a:spcBef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Lucida Calligraphy"/>
                <a:cs typeface="Lucida Calligraphy"/>
              </a:rPr>
              <a:t>M</a:t>
            </a:r>
            <a:r>
              <a:rPr lang="en-US" sz="1800" dirty="0">
                <a:solidFill>
                  <a:schemeClr val="bg1"/>
                </a:solidFill>
                <a:cs typeface="Times New Roman"/>
              </a:rPr>
              <a:t> = {methods}</a:t>
            </a:r>
          </a:p>
          <a:p>
            <a:pPr marL="182563" indent="-182563">
              <a:spcBef>
                <a:spcPts val="200"/>
              </a:spcBef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Lucida Calligraphy"/>
                <a:cs typeface="Lucida Calligraphy"/>
              </a:rPr>
              <a:t>A</a:t>
            </a:r>
            <a:r>
              <a:rPr lang="en-US" sz="1800" dirty="0">
                <a:solidFill>
                  <a:schemeClr val="bg1"/>
                </a:solidFill>
                <a:cs typeface="Times New Roman"/>
              </a:rPr>
              <a:t> = {action models}</a:t>
            </a:r>
          </a:p>
          <a:p>
            <a:pPr marL="182563" indent="-182563">
              <a:spcBef>
                <a:spcPts val="200"/>
              </a:spcBef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𝜏</a:t>
            </a:r>
            <a:r>
              <a:rPr lang="en-US" sz="1800" dirty="0">
                <a:solidFill>
                  <a:schemeClr val="bg1"/>
                </a:solidFill>
                <a:cs typeface="Times New Roman"/>
              </a:rPr>
              <a:t> = task or goal</a:t>
            </a:r>
          </a:p>
        </p:txBody>
      </p:sp>
    </p:spTree>
    <p:extLst>
      <p:ext uri="{BB962C8B-B14F-4D97-AF65-F5344CB8AC3E}">
        <p14:creationId xmlns:p14="http://schemas.microsoft.com/office/powerpoint/2010/main" val="2689331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B8A3E-18AC-834A-8FE2-EE1D14AE9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State-variable Representation (Recap)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0F9FBB-EAF6-3549-8C3B-02BC5DC564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Objects: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𝑅𝑜𝑏𝑜𝑡𝑠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𝑟𝑏𝑡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𝐶𝑜𝑛𝑡𝑎𝑖𝑛𝑒𝑟𝑠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3, …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𝐿𝑜𝑐𝑎𝑡𝑖𝑜𝑛𝑠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0, 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1, 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2, …}</m:t>
                    </m:r>
                  </m:oMath>
                </a14:m>
                <a:endParaRPr lang="en-GB" dirty="0"/>
              </a:p>
              <a:p>
                <a:r>
                  <a:rPr lang="en-GB" dirty="0"/>
                  <a:t>State variables: syntactic terms to which we can assign values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𝐿𝑜𝑐𝑎𝑡𝑖𝑜𝑛𝑠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𝑙𝑜𝑎𝑑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𝐶𝑜𝑛𝑡𝑎𝑖𝑛𝑒𝑟𝑠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𝑛𝑖𝑙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𝑝𝑜𝑠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𝐿𝑜𝑐𝑎𝑡𝑖𝑜𝑛𝑠</m:t>
                    </m:r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𝑅𝑜𝑏𝑜𝑡𝑠</m:t>
                    </m:r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𝑢𝑛𝑘𝑛𝑜𝑤𝑛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𝑣𝑖𝑒𝑤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)∈</m:t>
                    </m:r>
                    <m:d>
                      <m:dPr>
                        <m:begChr m:val="{"/>
                        <m:endChr m:val="}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whether robot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has looked at location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can only see what is at its current location</a:t>
                </a:r>
              </a:p>
              <a:p>
                <a:r>
                  <a:rPr lang="en-GB" dirty="0"/>
                  <a:t>State: assign a value to each state variable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𝑙𝑜𝑐</m:t>
                        </m:r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err="1">
                                <a:latin typeface="Cambria Math" panose="02040503050406030204" pitchFamily="18" charset="0"/>
                              </a:rPr>
                              <m:t>𝑟𝑏𝑡</m:t>
                            </m:r>
                          </m:e>
                        </m:d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0, </m:t>
                        </m:r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𝑝𝑜𝑠</m:t>
                        </m:r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2,  </m:t>
                        </m:r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𝑝𝑜𝑠</m:t>
                        </m:r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4, </m:t>
                        </m:r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𝑝𝑜𝑠</m:t>
                        </m:r>
                        <m:d>
                          <m:dPr>
                            <m:ctrlPr>
                              <a:rPr lang="en-GB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𝑢𝑛𝑘𝑛𝑜𝑤𝑛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, …</m:t>
                        </m:r>
                      </m:e>
                    </m:d>
                  </m:oMath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0F9FBB-EAF6-3549-8C3B-02BC5DC564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8" t="-3582" b="-209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Date Placeholder 45">
            <a:extLst>
              <a:ext uri="{FF2B5EF4-FFF2-40B4-BE49-F238E27FC236}">
                <a16:creationId xmlns:a16="http://schemas.microsoft.com/office/drawing/2014/main" id="{BB43750D-9F09-C744-8D3C-51369BED552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771E65-2F5A-64B1-AE56-7C349FCC5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866F59F4-1143-DE4B-ADF4-2EF792259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</a:t>
            </a:fld>
            <a:endParaRPr lang="en-GB"/>
          </a:p>
        </p:txBody>
      </p:sp>
      <p:sp>
        <p:nvSpPr>
          <p:cNvPr id="5" name="Rectangle 891">
            <a:extLst>
              <a:ext uri="{FF2B5EF4-FFF2-40B4-BE49-F238E27FC236}">
                <a16:creationId xmlns:a16="http://schemas.microsoft.com/office/drawing/2014/main" id="{CEBB1404-72E2-B843-A3ED-078C99D40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7442" y="3827613"/>
            <a:ext cx="65" cy="307777"/>
          </a:xfrm>
          <a:prstGeom prst="rect">
            <a:avLst/>
          </a:prstGeom>
          <a:solidFill>
            <a:srgbClr val="FAC09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20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6" name="Line 853">
            <a:extLst>
              <a:ext uri="{FF2B5EF4-FFF2-40B4-BE49-F238E27FC236}">
                <a16:creationId xmlns:a16="http://schemas.microsoft.com/office/drawing/2014/main" id="{DA83B6FE-0FB3-0D46-B9AF-287E80FD67E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3807" y="3506482"/>
            <a:ext cx="1115568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soft" dir="l"/>
          </a:scene3d>
          <a:sp3d extrusionH="1117600" contourW="6350" prstMaterial="legacyPlastic">
            <a:bevelT w="13500" h="13500" prst="angle"/>
            <a:bevelB w="13500" h="13500" prst="angle"/>
            <a:extrusionClr>
              <a:srgbClr val="FBDFC1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dirty="0">
                <a:latin typeface="Calibri"/>
                <a:ea typeface="Times New Roman"/>
                <a:cs typeface="Calibri"/>
              </a:rPr>
              <a:t>        loc2</a:t>
            </a:r>
          </a:p>
        </p:txBody>
      </p:sp>
      <p:sp>
        <p:nvSpPr>
          <p:cNvPr id="7" name="Line 853">
            <a:extLst>
              <a:ext uri="{FF2B5EF4-FFF2-40B4-BE49-F238E27FC236}">
                <a16:creationId xmlns:a16="http://schemas.microsoft.com/office/drawing/2014/main" id="{2FF88AE2-928F-E847-91F3-3069BBF7796E}"/>
              </a:ext>
            </a:extLst>
          </p:cNvPr>
          <p:cNvSpPr>
            <a:spLocks noChangeShapeType="1"/>
          </p:cNvSpPr>
          <p:nvPr/>
        </p:nvSpPr>
        <p:spPr bwMode="auto">
          <a:xfrm>
            <a:off x="9626005" y="5901552"/>
            <a:ext cx="1609344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balanced" dir="l"/>
          </a:scene3d>
          <a:sp3d extrusionH="1587500" contourW="6350" prstMaterial="legacyPlastic">
            <a:bevelT w="13500" h="13500" prst="angle"/>
            <a:bevelB w="13500" h="13500" prst="angle"/>
            <a:extrusionClr>
              <a:srgbClr val="FFE4C1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2000" dirty="0">
                <a:latin typeface="Calibri"/>
                <a:ea typeface="Times New Roman"/>
                <a:cs typeface="Calibri"/>
              </a:rPr>
              <a:t>             loc0</a:t>
            </a:r>
          </a:p>
        </p:txBody>
      </p:sp>
      <p:sp>
        <p:nvSpPr>
          <p:cNvPr id="8" name="Line 853">
            <a:extLst>
              <a:ext uri="{FF2B5EF4-FFF2-40B4-BE49-F238E27FC236}">
                <a16:creationId xmlns:a16="http://schemas.microsoft.com/office/drawing/2014/main" id="{767CC235-1D81-5047-87CC-FBE0548B10AB}"/>
              </a:ext>
            </a:extLst>
          </p:cNvPr>
          <p:cNvSpPr>
            <a:spLocks noChangeShapeType="1"/>
          </p:cNvSpPr>
          <p:nvPr/>
        </p:nvSpPr>
        <p:spPr bwMode="auto">
          <a:xfrm>
            <a:off x="9979357" y="4575092"/>
            <a:ext cx="1316735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balanced" dir="l"/>
          </a:scene3d>
          <a:sp3d extrusionH="1397000" contourW="6350" prstMaterial="legacyPlastic">
            <a:bevelT w="13500" h="13500" prst="angle"/>
            <a:bevelB w="13500" h="13500" prst="angle"/>
            <a:extrusionClr>
              <a:srgbClr val="F5DBBD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900" dirty="0">
                <a:latin typeface="Calibri"/>
                <a:ea typeface="Times New Roman"/>
                <a:cs typeface="Calibri"/>
              </a:rPr>
              <a:t>          loc1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F3DA91-E309-384E-969F-920367F9C7A1}"/>
              </a:ext>
            </a:extLst>
          </p:cNvPr>
          <p:cNvGrpSpPr/>
          <p:nvPr/>
        </p:nvGrpSpPr>
        <p:grpSpPr>
          <a:xfrm>
            <a:off x="10253581" y="4593303"/>
            <a:ext cx="1203321" cy="1021208"/>
            <a:chOff x="3906167" y="3324390"/>
            <a:chExt cx="1671281" cy="1418344"/>
          </a:xfrm>
          <a:solidFill>
            <a:srgbClr val="93D2FE"/>
          </a:solidFill>
        </p:grpSpPr>
        <p:sp>
          <p:nvSpPr>
            <p:cNvPr id="10" name="Oval 859">
              <a:extLst>
                <a:ext uri="{FF2B5EF4-FFF2-40B4-BE49-F238E27FC236}">
                  <a16:creationId xmlns:a16="http://schemas.microsoft.com/office/drawing/2014/main" id="{9E5FA0E3-CE47-CF4D-BC7C-13A759A1E94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80464" y="4434841"/>
              <a:ext cx="137823" cy="1512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1" name="Oval 861">
              <a:extLst>
                <a:ext uri="{FF2B5EF4-FFF2-40B4-BE49-F238E27FC236}">
                  <a16:creationId xmlns:a16="http://schemas.microsoft.com/office/drawing/2014/main" id="{5DFEAB05-BBE8-1B43-B6F5-34E6D4DEB09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06168" y="4588788"/>
              <a:ext cx="142659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2" name="Oval 862">
              <a:extLst>
                <a:ext uri="{FF2B5EF4-FFF2-40B4-BE49-F238E27FC236}">
                  <a16:creationId xmlns:a16="http://schemas.microsoft.com/office/drawing/2014/main" id="{19CB58AA-E694-1B48-BEC1-07ED11F906F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21673" y="4588788"/>
              <a:ext cx="137823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3" name="Oval 863">
              <a:extLst>
                <a:ext uri="{FF2B5EF4-FFF2-40B4-BE49-F238E27FC236}">
                  <a16:creationId xmlns:a16="http://schemas.microsoft.com/office/drawing/2014/main" id="{18C48DCC-BA42-D74C-A15B-72630981E44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81432" y="4586087"/>
              <a:ext cx="140241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4" name="Oval 863">
              <a:extLst>
                <a:ext uri="{FF2B5EF4-FFF2-40B4-BE49-F238E27FC236}">
                  <a16:creationId xmlns:a16="http://schemas.microsoft.com/office/drawing/2014/main" id="{9C992D1F-26D7-B749-996D-7D4D02B346E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90648" y="4587968"/>
              <a:ext cx="140241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44CC58A-9702-B44E-A099-F2B356767852}"/>
                </a:ext>
              </a:extLst>
            </p:cNvPr>
            <p:cNvGrpSpPr/>
            <p:nvPr/>
          </p:nvGrpSpPr>
          <p:grpSpPr>
            <a:xfrm>
              <a:off x="3906167" y="4047050"/>
              <a:ext cx="1671281" cy="539042"/>
              <a:chOff x="1320274" y="4580303"/>
              <a:chExt cx="1671281" cy="467246"/>
            </a:xfrm>
            <a:grpFill/>
          </p:grpSpPr>
          <p:sp>
            <p:nvSpPr>
              <p:cNvPr id="30" name="Freeform 860">
                <a:extLst>
                  <a:ext uri="{FF2B5EF4-FFF2-40B4-BE49-F238E27FC236}">
                    <a16:creationId xmlns:a16="http://schemas.microsoft.com/office/drawing/2014/main" id="{2BDD0EB9-5514-FA4A-AA0F-9B4DCE8EAA6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20274" y="4580303"/>
                <a:ext cx="743865" cy="156647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1" name="Rectangle 864">
                <a:extLst>
                  <a:ext uri="{FF2B5EF4-FFF2-40B4-BE49-F238E27FC236}">
                    <a16:creationId xmlns:a16="http://schemas.microsoft.com/office/drawing/2014/main" id="{E50608DC-2F93-E24B-B4B2-75BFAB40DA5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320274" y="4736954"/>
                <a:ext cx="557094" cy="31059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b"/>
              <a:lstStyle/>
              <a:p>
                <a:pPr algn="ctr"/>
                <a:r>
                  <a:rPr lang="en-US" sz="2000" dirty="0" err="1">
                    <a:latin typeface="Calibri"/>
                    <a:ea typeface="Calibri"/>
                    <a:cs typeface="Calibri"/>
                  </a:rPr>
                  <a:t>rbt</a:t>
                </a:r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2" name="Freeform 865">
                <a:extLst>
                  <a:ext uri="{FF2B5EF4-FFF2-40B4-BE49-F238E27FC236}">
                    <a16:creationId xmlns:a16="http://schemas.microsoft.com/office/drawing/2014/main" id="{6F757975-C35C-0E49-BB54-07E52E546A4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77368" y="4580303"/>
                <a:ext cx="186771" cy="467242"/>
              </a:xfrm>
              <a:custGeom>
                <a:avLst/>
                <a:gdLst>
                  <a:gd name="T0" fmla="*/ 0 w 48"/>
                  <a:gd name="T1" fmla="*/ 524 h 144"/>
                  <a:gd name="T2" fmla="*/ 566 w 48"/>
                  <a:gd name="T3" fmla="*/ 0 h 144"/>
                  <a:gd name="T4" fmla="*/ 566 w 48"/>
                  <a:gd name="T5" fmla="*/ 1034 h 144"/>
                  <a:gd name="T6" fmla="*/ 0 w 48"/>
                  <a:gd name="T7" fmla="*/ 1564 h 144"/>
                  <a:gd name="T8" fmla="*/ 0 w 48"/>
                  <a:gd name="T9" fmla="*/ 52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3" name="Freeform 866">
                <a:extLst>
                  <a:ext uri="{FF2B5EF4-FFF2-40B4-BE49-F238E27FC236}">
                    <a16:creationId xmlns:a16="http://schemas.microsoft.com/office/drawing/2014/main" id="{DC234908-D06B-974E-91DB-094A9341C3C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77368" y="4878539"/>
                <a:ext cx="1114187" cy="168998"/>
              </a:xfrm>
              <a:custGeom>
                <a:avLst/>
                <a:gdLst>
                  <a:gd name="T0" fmla="*/ 0 w 288"/>
                  <a:gd name="T1" fmla="*/ 449 h 48"/>
                  <a:gd name="T2" fmla="*/ 2608 w 288"/>
                  <a:gd name="T3" fmla="*/ 449 h 48"/>
                  <a:gd name="T4" fmla="*/ 3133 w 288"/>
                  <a:gd name="T5" fmla="*/ 0 h 48"/>
                  <a:gd name="T6" fmla="*/ 524 w 288"/>
                  <a:gd name="T7" fmla="*/ 0 h 48"/>
                  <a:gd name="T8" fmla="*/ 0 w 288"/>
                  <a:gd name="T9" fmla="*/ 44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48"/>
                  <a:gd name="T17" fmla="*/ 288 w 28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48">
                    <a:moveTo>
                      <a:pt x="0" y="48"/>
                    </a:moveTo>
                    <a:lnTo>
                      <a:pt x="240" y="48"/>
                    </a:lnTo>
                    <a:lnTo>
                      <a:pt x="288" y="0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7D93881-884E-CB46-BCB3-FEF5C6CBCEA0}"/>
                </a:ext>
              </a:extLst>
            </p:cNvPr>
            <p:cNvGrpSpPr/>
            <p:nvPr/>
          </p:nvGrpSpPr>
          <p:grpSpPr>
            <a:xfrm>
              <a:off x="4596370" y="3324390"/>
              <a:ext cx="552654" cy="1188720"/>
              <a:chOff x="1823226" y="3235632"/>
              <a:chExt cx="552654" cy="1188720"/>
            </a:xfrm>
            <a:grpFill/>
          </p:grpSpPr>
          <p:sp>
            <p:nvSpPr>
              <p:cNvPr id="17" name="Oval 878">
                <a:extLst>
                  <a:ext uri="{FF2B5EF4-FFF2-40B4-BE49-F238E27FC236}">
                    <a16:creationId xmlns:a16="http://schemas.microsoft.com/office/drawing/2014/main" id="{B75EC280-24D9-AB4A-82B6-D48715A9B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26977" y="4394101"/>
                <a:ext cx="110510" cy="30251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8" name="Rectangle 880">
                <a:extLst>
                  <a:ext uri="{FF2B5EF4-FFF2-40B4-BE49-F238E27FC236}">
                    <a16:creationId xmlns:a16="http://schemas.microsoft.com/office/drawing/2014/main" id="{0B798121-3005-AA47-B18D-21CCA8D7D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27548" y="3720625"/>
                <a:ext cx="109828" cy="68636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9" name="Oval 878">
                <a:extLst>
                  <a:ext uri="{FF2B5EF4-FFF2-40B4-BE49-F238E27FC236}">
                    <a16:creationId xmlns:a16="http://schemas.microsoft.com/office/drawing/2014/main" id="{8F17286C-D8D3-6D41-83BA-373EDB90BC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28534" y="3708361"/>
                <a:ext cx="110510" cy="30251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0" name="Line 881">
                <a:extLst>
                  <a:ext uri="{FF2B5EF4-FFF2-40B4-BE49-F238E27FC236}">
                    <a16:creationId xmlns:a16="http://schemas.microsoft.com/office/drawing/2014/main" id="{6B0153A2-6D1F-6842-B4B2-AFCFEE34CD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7377" y="3720625"/>
                <a:ext cx="0" cy="68636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1" name="Line 882">
                <a:extLst>
                  <a:ext uri="{FF2B5EF4-FFF2-40B4-BE49-F238E27FC236}">
                    <a16:creationId xmlns:a16="http://schemas.microsoft.com/office/drawing/2014/main" id="{FA7ED2A9-B158-CA4D-8421-AE82FE3933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23226" y="3720625"/>
                <a:ext cx="0" cy="68636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2" name="Rectangle 880">
                <a:extLst>
                  <a:ext uri="{FF2B5EF4-FFF2-40B4-BE49-F238E27FC236}">
                    <a16:creationId xmlns:a16="http://schemas.microsoft.com/office/drawing/2014/main" id="{C584206C-0AE8-EF4A-82EF-9DF7EE8475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 flipH="1">
                <a:off x="2086553" y="3275567"/>
                <a:ext cx="66541" cy="85795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3" name="Oval 878">
                <a:extLst>
                  <a:ext uri="{FF2B5EF4-FFF2-40B4-BE49-F238E27FC236}">
                    <a16:creationId xmlns:a16="http://schemas.microsoft.com/office/drawing/2014/main" id="{BF2D1B7D-9704-644D-A28D-6BE21C3A7B9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00000" flipH="1">
                <a:off x="2297586" y="3313681"/>
                <a:ext cx="69069" cy="3900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" name="Line 882">
                <a:extLst>
                  <a:ext uri="{FF2B5EF4-FFF2-40B4-BE49-F238E27FC236}">
                    <a16:creationId xmlns:a16="http://schemas.microsoft.com/office/drawing/2014/main" id="{2614CD85-7BAF-C04A-A8F8-F4580D4E80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2008380" y="3235632"/>
                <a:ext cx="166195" cy="553247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5" name="Line 882">
                <a:extLst>
                  <a:ext uri="{FF2B5EF4-FFF2-40B4-BE49-F238E27FC236}">
                    <a16:creationId xmlns:a16="http://schemas.microsoft.com/office/drawing/2014/main" id="{39B310D9-23F1-CA47-A3F5-BEA9396275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2019974" y="3238739"/>
                <a:ext cx="147328" cy="57728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" name="Line 884">
                <a:extLst>
                  <a:ext uri="{FF2B5EF4-FFF2-40B4-BE49-F238E27FC236}">
                    <a16:creationId xmlns:a16="http://schemas.microsoft.com/office/drawing/2014/main" id="{07EFFAA4-3B71-D240-914D-0693AD1D1C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2360577" y="3338154"/>
                <a:ext cx="0" cy="103603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7" name="Oval 885">
                <a:extLst>
                  <a:ext uri="{FF2B5EF4-FFF2-40B4-BE49-F238E27FC236}">
                    <a16:creationId xmlns:a16="http://schemas.microsoft.com/office/drawing/2014/main" id="{920852E1-7A1B-9149-A7CC-670B4DE63F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343884" y="3447019"/>
                <a:ext cx="31996" cy="7070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8" name="Line 881">
                <a:extLst>
                  <a:ext uri="{FF2B5EF4-FFF2-40B4-BE49-F238E27FC236}">
                    <a16:creationId xmlns:a16="http://schemas.microsoft.com/office/drawing/2014/main" id="{9C0A12B9-2072-AA46-80BA-FF4A4AE28B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2148636" y="3292202"/>
                <a:ext cx="0" cy="85795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9" name="Line 882">
                <a:extLst>
                  <a:ext uri="{FF2B5EF4-FFF2-40B4-BE49-F238E27FC236}">
                    <a16:creationId xmlns:a16="http://schemas.microsoft.com/office/drawing/2014/main" id="{03E25F6B-1D1A-FE41-B12A-8A07C0AC4A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H="1" flipV="1">
                <a:off x="2087266" y="3256770"/>
                <a:ext cx="0" cy="85795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F5D9BEF-A1B2-DB45-9436-199F02B601C6}"/>
              </a:ext>
            </a:extLst>
          </p:cNvPr>
          <p:cNvGrpSpPr/>
          <p:nvPr/>
        </p:nvGrpSpPr>
        <p:grpSpPr>
          <a:xfrm>
            <a:off x="11175032" y="2920408"/>
            <a:ext cx="538242" cy="357449"/>
            <a:chOff x="1012668" y="969931"/>
            <a:chExt cx="747559" cy="496456"/>
          </a:xfrm>
        </p:grpSpPr>
        <p:sp>
          <p:nvSpPr>
            <p:cNvPr id="35" name="Line 853">
              <a:extLst>
                <a:ext uri="{FF2B5EF4-FFF2-40B4-BE49-F238E27FC236}">
                  <a16:creationId xmlns:a16="http://schemas.microsoft.com/office/drawing/2014/main" id="{89BDB022-7916-A54F-884B-600B621F26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2668" y="1130288"/>
              <a:ext cx="600568" cy="7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flat" dir="l"/>
            </a:scene3d>
            <a:sp3d extrusionH="266700" contourW="6350" prstMaterial="plastic">
              <a:bevelT w="13500" h="13500" prst="angle"/>
              <a:bevelB w="13500" h="13500" prst="angle"/>
              <a:extrusionClr>
                <a:srgbClr val="FDFEB5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36" name="Rectangle 876">
              <a:extLst>
                <a:ext uri="{FF2B5EF4-FFF2-40B4-BE49-F238E27FC236}">
                  <a16:creationId xmlns:a16="http://schemas.microsoft.com/office/drawing/2014/main" id="{00C9EFC4-4129-E743-B6C6-6DD5BBB6AF1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59818" y="969931"/>
              <a:ext cx="90" cy="384720"/>
            </a:xfrm>
            <a:prstGeom prst="rect">
              <a:avLst/>
            </a:prstGeom>
            <a:solidFill>
              <a:srgbClr val="FDFF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37" name="Rectangle 873">
              <a:extLst>
                <a:ext uri="{FF2B5EF4-FFF2-40B4-BE49-F238E27FC236}">
                  <a16:creationId xmlns:a16="http://schemas.microsoft.com/office/drawing/2014/main" id="{F808D3EF-CAE9-4D43-A8D8-536873D30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023" y="1137440"/>
              <a:ext cx="594305" cy="327629"/>
            </a:xfrm>
            <a:prstGeom prst="rect">
              <a:avLst/>
            </a:prstGeom>
            <a:solidFill>
              <a:srgbClr val="FDFFB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3152" tIns="18288" rIns="73152" bIns="18288" anchor="b"/>
            <a:lstStyle/>
            <a:p>
              <a:pPr algn="ctr"/>
              <a:r>
                <a:rPr lang="en-GB" dirty="0">
                  <a:latin typeface="Calibri"/>
                  <a:ea typeface="Times New Roman"/>
                  <a:cs typeface="Calibri"/>
                </a:rPr>
                <a:t>c1</a:t>
              </a:r>
            </a:p>
          </p:txBody>
        </p:sp>
        <p:sp>
          <p:nvSpPr>
            <p:cNvPr id="38" name="Freeform 875">
              <a:extLst>
                <a:ext uri="{FF2B5EF4-FFF2-40B4-BE49-F238E27FC236}">
                  <a16:creationId xmlns:a16="http://schemas.microsoft.com/office/drawing/2014/main" id="{6CCCE24A-2C69-A641-98BF-2B09EA8AB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923" y="989071"/>
              <a:ext cx="146304" cy="477316"/>
            </a:xfrm>
            <a:custGeom>
              <a:avLst/>
              <a:gdLst>
                <a:gd name="T0" fmla="*/ 0 w 48"/>
                <a:gd name="T1" fmla="*/ 48 h 144"/>
                <a:gd name="T2" fmla="*/ 48 w 48"/>
                <a:gd name="T3" fmla="*/ 0 h 144"/>
                <a:gd name="T4" fmla="*/ 48 w 48"/>
                <a:gd name="T5" fmla="*/ 96 h 144"/>
                <a:gd name="T6" fmla="*/ 0 w 48"/>
                <a:gd name="T7" fmla="*/ 144 h 144"/>
                <a:gd name="T8" fmla="*/ 0 w 48"/>
                <a:gd name="T9" fmla="*/ 48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44"/>
                <a:gd name="T17" fmla="*/ 48 w 48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44">
                  <a:moveTo>
                    <a:pt x="0" y="48"/>
                  </a:moveTo>
                  <a:lnTo>
                    <a:pt x="48" y="0"/>
                  </a:lnTo>
                  <a:lnTo>
                    <a:pt x="48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D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b"/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</p:grpSp>
      <p:sp>
        <p:nvSpPr>
          <p:cNvPr id="39" name="Line 853">
            <a:extLst>
              <a:ext uri="{FF2B5EF4-FFF2-40B4-BE49-F238E27FC236}">
                <a16:creationId xmlns:a16="http://schemas.microsoft.com/office/drawing/2014/main" id="{23543BCA-69B7-CC46-B2FD-2DCC916E57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13377" y="2155241"/>
            <a:ext cx="73152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soft" dir="l"/>
          </a:scene3d>
          <a:sp3d extrusionH="800100" contourW="6350" prstMaterial="legacyPlastic">
            <a:bevelT w="13500" h="13500" prst="angle"/>
            <a:bevelB w="13500" h="13500" prst="angle"/>
            <a:extrusionClr>
              <a:srgbClr val="D0B39A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400" dirty="0">
                <a:latin typeface="Calibri"/>
                <a:ea typeface="Times New Roman"/>
                <a:cs typeface="Calibri"/>
              </a:rPr>
              <a:t>         loc4</a:t>
            </a:r>
          </a:p>
        </p:txBody>
      </p:sp>
      <p:sp>
        <p:nvSpPr>
          <p:cNvPr id="40" name="Line 853">
            <a:extLst>
              <a:ext uri="{FF2B5EF4-FFF2-40B4-BE49-F238E27FC236}">
                <a16:creationId xmlns:a16="http://schemas.microsoft.com/office/drawing/2014/main" id="{A540E8E9-5D4D-154F-85E3-401538E376A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24022" y="2756596"/>
            <a:ext cx="91440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soft" dir="l"/>
          </a:scene3d>
          <a:sp3d extrusionH="914400" contourW="6350" prstMaterial="legacyPlastic">
            <a:bevelT w="13500" h="13500" prst="angle"/>
            <a:bevelB w="13500" h="13500" prst="angle"/>
            <a:extrusionClr>
              <a:srgbClr val="ECD1B9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600" dirty="0">
                <a:latin typeface="Calibri"/>
                <a:ea typeface="Times New Roman"/>
                <a:cs typeface="Calibri"/>
              </a:rPr>
              <a:t>         loc3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2E22B35-5C6F-394E-A763-54CB2D4B4B7F}"/>
              </a:ext>
            </a:extLst>
          </p:cNvPr>
          <p:cNvGrpSpPr/>
          <p:nvPr/>
        </p:nvGrpSpPr>
        <p:grpSpPr>
          <a:xfrm>
            <a:off x="11444141" y="1701341"/>
            <a:ext cx="387534" cy="273368"/>
            <a:chOff x="7930394" y="2452696"/>
            <a:chExt cx="387534" cy="273368"/>
          </a:xfrm>
        </p:grpSpPr>
        <p:sp>
          <p:nvSpPr>
            <p:cNvPr id="42" name="Line 853">
              <a:extLst>
                <a:ext uri="{FF2B5EF4-FFF2-40B4-BE49-F238E27FC236}">
                  <a16:creationId xmlns:a16="http://schemas.microsoft.com/office/drawing/2014/main" id="{FC152F48-EA55-414E-914F-AFA4914611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0394" y="2551830"/>
              <a:ext cx="311334" cy="37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flat" dir="l"/>
            </a:scene3d>
            <a:sp3d extrusionH="190500" contourW="6350" prstMaterial="plastic">
              <a:bevelT w="13500" h="13500" prst="angle"/>
              <a:bevelB w="13500" h="13500" prst="angle"/>
              <a:extrusionClr>
                <a:srgbClr val="CED286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sz="1400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43" name="Rectangle 876">
              <a:extLst>
                <a:ext uri="{FF2B5EF4-FFF2-40B4-BE49-F238E27FC236}">
                  <a16:creationId xmlns:a16="http://schemas.microsoft.com/office/drawing/2014/main" id="{E7447FB3-B0A2-B84B-9C9A-20E96AEAC23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954837" y="2452696"/>
              <a:ext cx="65" cy="215444"/>
            </a:xfrm>
            <a:prstGeom prst="rect">
              <a:avLst/>
            </a:prstGeom>
            <a:solidFill>
              <a:srgbClr val="FDFF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endParaRPr lang="en-US" sz="1400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44" name="Rectangle 873">
              <a:extLst>
                <a:ext uri="{FF2B5EF4-FFF2-40B4-BE49-F238E27FC236}">
                  <a16:creationId xmlns:a16="http://schemas.microsoft.com/office/drawing/2014/main" id="{7B689E57-F3E7-F744-BBAE-ACC166387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1096" y="2555538"/>
              <a:ext cx="308087" cy="169843"/>
            </a:xfrm>
            <a:prstGeom prst="rect">
              <a:avLst/>
            </a:prstGeom>
            <a:solidFill>
              <a:srgbClr val="CED28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3152" tIns="18288" rIns="73152" bIns="18288" anchor="b"/>
            <a:lstStyle/>
            <a:p>
              <a:pPr algn="ctr"/>
              <a:r>
                <a:rPr lang="en-GB" sz="1400" dirty="0">
                  <a:latin typeface="Calibri"/>
                  <a:ea typeface="Times New Roman"/>
                  <a:cs typeface="Calibri"/>
                </a:rPr>
                <a:t>c3</a:t>
              </a:r>
            </a:p>
          </p:txBody>
        </p:sp>
        <p:sp>
          <p:nvSpPr>
            <p:cNvPr id="45" name="Freeform 875">
              <a:extLst>
                <a:ext uri="{FF2B5EF4-FFF2-40B4-BE49-F238E27FC236}">
                  <a16:creationId xmlns:a16="http://schemas.microsoft.com/office/drawing/2014/main" id="{0CF118C2-27B2-004B-A5BF-F0CD81736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2084" y="2478623"/>
              <a:ext cx="75844" cy="247441"/>
            </a:xfrm>
            <a:custGeom>
              <a:avLst/>
              <a:gdLst>
                <a:gd name="T0" fmla="*/ 0 w 48"/>
                <a:gd name="T1" fmla="*/ 48 h 144"/>
                <a:gd name="T2" fmla="*/ 48 w 48"/>
                <a:gd name="T3" fmla="*/ 0 h 144"/>
                <a:gd name="T4" fmla="*/ 48 w 48"/>
                <a:gd name="T5" fmla="*/ 96 h 144"/>
                <a:gd name="T6" fmla="*/ 0 w 48"/>
                <a:gd name="T7" fmla="*/ 144 h 144"/>
                <a:gd name="T8" fmla="*/ 0 w 48"/>
                <a:gd name="T9" fmla="*/ 48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44"/>
                <a:gd name="T17" fmla="*/ 48 w 48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44">
                  <a:moveTo>
                    <a:pt x="0" y="48"/>
                  </a:moveTo>
                  <a:lnTo>
                    <a:pt x="48" y="0"/>
                  </a:lnTo>
                  <a:lnTo>
                    <a:pt x="48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CED28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b"/>
            <a:lstStyle/>
            <a:p>
              <a:endParaRPr lang="en-US" sz="1400" dirty="0">
                <a:latin typeface="Calibri"/>
                <a:ea typeface="Times New Roman"/>
                <a:cs typeface="Calibri"/>
              </a:endParaRP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AAF4F337-7B22-7093-5880-758D75E7F03F}"/>
              </a:ext>
            </a:extLst>
          </p:cNvPr>
          <p:cNvSpPr/>
          <p:nvPr/>
        </p:nvSpPr>
        <p:spPr>
          <a:xfrm>
            <a:off x="833120" y="4363720"/>
            <a:ext cx="4414520" cy="841579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457646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AE8C-2852-3142-ADAD-6F2C1571A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Planning in Acting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787A7B-2062-0D40-BF39-5E57386B0D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626" y="1665066"/>
                <a:ext cx="6253210" cy="4240848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Call Lookahead, execute the plan as far as possible, </a:t>
                </a:r>
                <a:br>
                  <a:rPr lang="en-GB" dirty="0"/>
                </a:br>
                <a:r>
                  <a:rPr lang="en-GB" dirty="0"/>
                  <a:t>do not call Lookahead again unless necessary</a:t>
                </a:r>
              </a:p>
              <a:p>
                <a:r>
                  <a:rPr lang="en-GB" dirty="0"/>
                  <a:t>Simulate does a simulation of the plan</a:t>
                </a:r>
              </a:p>
              <a:p>
                <a:pPr lvl="1"/>
                <a:r>
                  <a:rPr lang="en-GB" dirty="0"/>
                  <a:t>Can be more detailed than </a:t>
                </a:r>
                <a:r>
                  <a:rPr lang="en-GB" dirty="0" err="1"/>
                  <a:t>SeRPE’s</a:t>
                </a:r>
                <a:r>
                  <a:rPr lang="en-GB" dirty="0"/>
                  <a:t> action models</a:t>
                </a:r>
              </a:p>
              <a:p>
                <a:pPr lvl="2"/>
                <a:r>
                  <a:rPr lang="en-GB" dirty="0"/>
                  <a:t>e.g., physics-based simulation</a:t>
                </a:r>
              </a:p>
              <a:p>
                <a:r>
                  <a:rPr lang="en-GB" dirty="0"/>
                  <a:t>Potential problem: may wait too long to re-plan</a:t>
                </a:r>
              </a:p>
              <a:p>
                <a:pPr lvl="1"/>
                <a:r>
                  <a:rPr lang="en-GB" dirty="0"/>
                  <a:t>Might not notice problems until it’s too late</a:t>
                </a:r>
              </a:p>
              <a:p>
                <a:pPr lvl="1"/>
                <a:r>
                  <a:rPr lang="en-GB" dirty="0"/>
                  <a:t>Might miss opportunities to replace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l-GR" dirty="0"/>
                  <a:t> </a:t>
                </a:r>
                <a:r>
                  <a:rPr lang="en-GB" dirty="0"/>
                  <a:t>with a better plan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787A7B-2062-0D40-BF39-5E57386B0D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6" y="1665066"/>
                <a:ext cx="6253210" cy="4240848"/>
              </a:xfrm>
              <a:blipFill>
                <a:blip r:embed="rId2"/>
                <a:stretch>
                  <a:fillRect l="-2840" t="-2985" r="-121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42A15-81D9-2245-A247-84252D86A8A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DC45AC-E220-03F8-D4E3-D89EF64C68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A687-34DC-034B-8B6C-A03DB6A1D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60</a:t>
            </a:fld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9AF974-1CB8-994E-B82F-7A95A2896F65}"/>
              </a:ext>
            </a:extLst>
          </p:cNvPr>
          <p:cNvSpPr/>
          <p:nvPr/>
        </p:nvSpPr>
        <p:spPr>
          <a:xfrm>
            <a:off x="6806518" y="1666800"/>
            <a:ext cx="5025157" cy="24622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Refine-Lazy-Lookahead(ℳ,𝒜,𝜏)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abstraction of observed state 𝜉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⊭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𝜏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 ← </a:t>
            </a:r>
            <a:r>
              <a:rPr lang="en-US" sz="1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SeRPE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-Lookahead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(ℳ,𝒜,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,𝜏)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 = failure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 ≠ ⟨⟩ and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⊭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𝜏 and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Simulate(Σ,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,𝜏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𝜋) ≠ failure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pop-first-action(𝜋)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perform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abstraction of observed state 𝜉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79C965-7F3B-3943-9169-27196B514D2F}"/>
              </a:ext>
            </a:extLst>
          </p:cNvPr>
          <p:cNvGrpSpPr/>
          <p:nvPr/>
        </p:nvGrpSpPr>
        <p:grpSpPr>
          <a:xfrm>
            <a:off x="6149545" y="4641943"/>
            <a:ext cx="5682130" cy="1263969"/>
            <a:chOff x="932831" y="5218947"/>
            <a:chExt cx="5682130" cy="1263969"/>
          </a:xfrm>
        </p:grpSpPr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7509D3EB-19A9-334E-9DAD-F4D4D940AE9B}"/>
                </a:ext>
              </a:extLst>
            </p:cNvPr>
            <p:cNvSpPr/>
            <p:nvPr/>
          </p:nvSpPr>
          <p:spPr>
            <a:xfrm rot="16200000">
              <a:off x="2748972" y="5163652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41723F2-987C-ED47-B6D7-36CE8255DB74}"/>
                </a:ext>
              </a:extLst>
            </p:cNvPr>
            <p:cNvCxnSpPr>
              <a:cxnSpLocks/>
              <a:stCxn id="22" idx="0"/>
              <a:endCxn id="22" idx="3"/>
            </p:cNvCxnSpPr>
            <p:nvPr/>
          </p:nvCxnSpPr>
          <p:spPr>
            <a:xfrm>
              <a:off x="2474345" y="5849760"/>
              <a:ext cx="1372215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02531B51-CA82-3F4E-809B-DC3ED38BB38E}"/>
                </a:ext>
              </a:extLst>
            </p:cNvPr>
            <p:cNvSpPr/>
            <p:nvPr/>
          </p:nvSpPr>
          <p:spPr>
            <a:xfrm rot="16200000">
              <a:off x="4145157" y="5163652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FE9B022-83DE-1E44-A712-C6776DCCBD9F}"/>
                </a:ext>
              </a:extLst>
            </p:cNvPr>
            <p:cNvCxnSpPr>
              <a:cxnSpLocks/>
              <a:stCxn id="24" idx="0"/>
            </p:cNvCxnSpPr>
            <p:nvPr/>
          </p:nvCxnSpPr>
          <p:spPr>
            <a:xfrm flipV="1">
              <a:off x="3870530" y="5633060"/>
              <a:ext cx="1372215" cy="216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riangle 25">
              <a:extLst>
                <a:ext uri="{FF2B5EF4-FFF2-40B4-BE49-F238E27FC236}">
                  <a16:creationId xmlns:a16="http://schemas.microsoft.com/office/drawing/2014/main" id="{EA695DA3-B1EC-944B-B3F6-FF7514C39129}"/>
                </a:ext>
              </a:extLst>
            </p:cNvPr>
            <p:cNvSpPr/>
            <p:nvPr/>
          </p:nvSpPr>
          <p:spPr>
            <a:xfrm rot="16200000">
              <a:off x="5517373" y="4944319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DA44101-E626-FA4F-89C0-DBD5A188F02D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>
              <a:off x="5242746" y="5630427"/>
              <a:ext cx="1372215" cy="219333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CE5443D-C930-4042-BC5F-76EF7D26F6A0}"/>
                </a:ext>
              </a:extLst>
            </p:cNvPr>
            <p:cNvSpPr txBox="1"/>
            <p:nvPr/>
          </p:nvSpPr>
          <p:spPr>
            <a:xfrm>
              <a:off x="932831" y="5836585"/>
              <a:ext cx="15415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</a:rPr>
                <a:t>Planning stage</a:t>
              </a:r>
            </a:p>
            <a:p>
              <a:r>
                <a:rPr lang="en-GB" dirty="0">
                  <a:solidFill>
                    <a:srgbClr val="FFC000"/>
                  </a:solidFill>
                </a:rPr>
                <a:t>Acting stage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30354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AE8C-2852-3142-ADAD-6F2C1571A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Planning in Acting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87A7B-2062-0D40-BF39-5E57386B0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25" y="1665066"/>
            <a:ext cx="6496521" cy="4240848"/>
          </a:xfrm>
        </p:spPr>
        <p:txBody>
          <a:bodyPr>
            <a:normAutofit/>
          </a:bodyPr>
          <a:lstStyle/>
          <a:p>
            <a:r>
              <a:rPr lang="en-GB" dirty="0"/>
              <a:t>Objective: </a:t>
            </a:r>
          </a:p>
          <a:p>
            <a:pPr lvl="1"/>
            <a:r>
              <a:rPr lang="en-GB" dirty="0"/>
              <a:t>Balance trade-offs between Refine-Lookahead and Refine-Lazy-Lookahead</a:t>
            </a:r>
          </a:p>
          <a:p>
            <a:pPr lvl="1"/>
            <a:r>
              <a:rPr lang="en-GB" dirty="0"/>
              <a:t>More up-to-date plans than Refine-Lazy-Lookahead, but without waiting for Lookahead to return</a:t>
            </a:r>
          </a:p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5CFBFD-1C08-D04A-A4DB-0E177F2933B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45557-DA58-09D6-B666-66563FBB34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9A8B663-7E4E-834F-B3A5-CBFFEAAACC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61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DFF8B6-68F0-5848-8279-A9734AE71ADE}"/>
              </a:ext>
            </a:extLst>
          </p:cNvPr>
          <p:cNvGrpSpPr/>
          <p:nvPr/>
        </p:nvGrpSpPr>
        <p:grpSpPr>
          <a:xfrm>
            <a:off x="359625" y="4431967"/>
            <a:ext cx="6229996" cy="1473947"/>
            <a:chOff x="608954" y="5043511"/>
            <a:chExt cx="6229996" cy="1473947"/>
          </a:xfrm>
        </p:grpSpPr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4871D510-B0BF-7D4A-BAE4-EA3EDCD82BCA}"/>
                </a:ext>
              </a:extLst>
            </p:cNvPr>
            <p:cNvSpPr/>
            <p:nvPr/>
          </p:nvSpPr>
          <p:spPr>
            <a:xfrm rot="16200000">
              <a:off x="1684801" y="4768883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497EE0AA-1A2A-CE49-BCEF-2E87CCF669E7}"/>
                </a:ext>
              </a:extLst>
            </p:cNvPr>
            <p:cNvSpPr/>
            <p:nvPr/>
          </p:nvSpPr>
          <p:spPr>
            <a:xfrm rot="16200000">
              <a:off x="2072333" y="4820897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3D72B03A-A90A-A845-A7DF-6E5C76C128BF}"/>
                </a:ext>
              </a:extLst>
            </p:cNvPr>
            <p:cNvSpPr/>
            <p:nvPr/>
          </p:nvSpPr>
          <p:spPr>
            <a:xfrm rot="16200000">
              <a:off x="2459866" y="5142208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CD3470F7-215B-E743-B0CB-13301BEA499E}"/>
                </a:ext>
              </a:extLst>
            </p:cNvPr>
            <p:cNvSpPr/>
            <p:nvPr/>
          </p:nvSpPr>
          <p:spPr>
            <a:xfrm rot="16200000">
              <a:off x="3057017" y="5233151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DCD940BC-15BD-0840-9E11-09D63E5DE25F}"/>
                </a:ext>
              </a:extLst>
            </p:cNvPr>
            <p:cNvSpPr/>
            <p:nvPr/>
          </p:nvSpPr>
          <p:spPr>
            <a:xfrm rot="16200000">
              <a:off x="3599014" y="5180364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DE601A75-35AC-B84D-9947-4A76F0DE7098}"/>
                </a:ext>
              </a:extLst>
            </p:cNvPr>
            <p:cNvSpPr/>
            <p:nvPr/>
          </p:nvSpPr>
          <p:spPr>
            <a:xfrm rot="16200000">
              <a:off x="5741363" y="5223550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6986DC7-A93C-4748-ADB2-3C8171AE105F}"/>
                </a:ext>
              </a:extLst>
            </p:cNvPr>
            <p:cNvCxnSpPr>
              <a:cxnSpLocks/>
              <a:stCxn id="7" idx="0"/>
              <a:endCxn id="8" idx="0"/>
            </p:cNvCxnSpPr>
            <p:nvPr/>
          </p:nvCxnSpPr>
          <p:spPr>
            <a:xfrm>
              <a:off x="1410174" y="5454991"/>
              <a:ext cx="387532" cy="52014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EA1F2F8-9B3E-C545-9980-14A6F1AE1DD3}"/>
                </a:ext>
              </a:extLst>
            </p:cNvPr>
            <p:cNvCxnSpPr>
              <a:cxnSpLocks/>
              <a:stCxn id="8" idx="0"/>
              <a:endCxn id="9" idx="0"/>
            </p:cNvCxnSpPr>
            <p:nvPr/>
          </p:nvCxnSpPr>
          <p:spPr>
            <a:xfrm>
              <a:off x="1797706" y="5507005"/>
              <a:ext cx="387533" cy="321311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CC43CC8-733B-0F40-A34C-4025E9FCB487}"/>
                </a:ext>
              </a:extLst>
            </p:cNvPr>
            <p:cNvCxnSpPr>
              <a:cxnSpLocks/>
              <a:stCxn id="9" idx="0"/>
              <a:endCxn id="10" idx="0"/>
            </p:cNvCxnSpPr>
            <p:nvPr/>
          </p:nvCxnSpPr>
          <p:spPr>
            <a:xfrm>
              <a:off x="2185239" y="5828316"/>
              <a:ext cx="597151" cy="90943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A593435-5AAD-A342-AC2A-3C54A5045225}"/>
                </a:ext>
              </a:extLst>
            </p:cNvPr>
            <p:cNvCxnSpPr>
              <a:cxnSpLocks/>
              <a:stCxn id="10" idx="0"/>
              <a:endCxn id="11" idx="0"/>
            </p:cNvCxnSpPr>
            <p:nvPr/>
          </p:nvCxnSpPr>
          <p:spPr>
            <a:xfrm flipV="1">
              <a:off x="2782390" y="5866472"/>
              <a:ext cx="541997" cy="52787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647F5AD-1CE1-8B43-BDEF-4D0BBCAB7ADF}"/>
                </a:ext>
              </a:extLst>
            </p:cNvPr>
            <p:cNvCxnSpPr>
              <a:cxnSpLocks/>
              <a:stCxn id="12" idx="0"/>
            </p:cNvCxnSpPr>
            <p:nvPr/>
          </p:nvCxnSpPr>
          <p:spPr>
            <a:xfrm>
              <a:off x="5466736" y="5909658"/>
              <a:ext cx="1057733" cy="121584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5FEBA0-B878-364B-8452-4EB75A8C75E0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>
              <a:off x="4638519" y="5909657"/>
              <a:ext cx="828217" cy="1"/>
            </a:xfrm>
            <a:prstGeom prst="line">
              <a:avLst/>
            </a:prstGeom>
            <a:ln w="28575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ED0CB24-E9A0-3048-A249-3A040F71CE08}"/>
                </a:ext>
              </a:extLst>
            </p:cNvPr>
            <p:cNvSpPr txBox="1"/>
            <p:nvPr/>
          </p:nvSpPr>
          <p:spPr>
            <a:xfrm>
              <a:off x="608954" y="5871127"/>
              <a:ext cx="15415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</a:rPr>
                <a:t>Planning stage</a:t>
              </a:r>
            </a:p>
            <a:p>
              <a:r>
                <a:rPr lang="en-GB" dirty="0">
                  <a:solidFill>
                    <a:srgbClr val="FFC000"/>
                  </a:solidFill>
                </a:rPr>
                <a:t>Acting stage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4C9C04C-E6F8-E044-BFC4-89608CB2CAEB}"/>
              </a:ext>
            </a:extLst>
          </p:cNvPr>
          <p:cNvSpPr/>
          <p:nvPr/>
        </p:nvSpPr>
        <p:spPr>
          <a:xfrm>
            <a:off x="6802476" y="1662779"/>
            <a:ext cx="5029199" cy="39703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Refine-Concurrent-Lookahead(ℳ,𝒜,𝜏)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 ← ⟨⟩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abstraction of observed state 𝜉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// threads 1 and 2 run concurrently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21701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thread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1: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21701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21701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</a:t>
            </a:r>
            <a:r>
              <a:rPr lang="en-US" sz="1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SeRPE</a:t>
            </a:r>
            <a:r>
              <a:rPr lang="en-US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-Lookahead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(ℳ,𝒜,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,𝜏)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thread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2: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⊭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𝜏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success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 = failure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if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 ≠ ⟨⟩ and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⊭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𝜏 and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Simulate(Σ,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,𝜏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𝜋) ≠ failure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pop-first-action(𝜋)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perform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abstraction of observed state 𝜉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8656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Caveats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Start in </a:t>
                </a:r>
                <a:r>
                  <a:rPr lang="en-US" dirty="0">
                    <a:cs typeface="Times New Roman"/>
                  </a:rPr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, want to accomplish </a:t>
                </a:r>
                <a:r>
                  <a:rPr lang="en-US" dirty="0"/>
                  <a:t>task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>
                    <a:cs typeface="Times New Roman"/>
                  </a:rPr>
                  <a:t> </a:t>
                </a:r>
                <a:endParaRPr lang="en-US" baseline="-25000" dirty="0"/>
              </a:p>
              <a:p>
                <a:pPr lvl="1"/>
                <a:r>
                  <a:rPr lang="en-US" dirty="0"/>
                  <a:t>Refinement method </a:t>
                </a:r>
                <a:r>
                  <a:rPr lang="en-US" i="1" dirty="0"/>
                  <a:t>m</a:t>
                </a:r>
                <a:r>
                  <a:rPr lang="en-US" dirty="0"/>
                  <a:t> with task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, pre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body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r>
                  <a:rPr lang="en-US" dirty="0">
                    <a:cs typeface="Times New Roman"/>
                  </a:rPr>
                  <a:t>Actor uses </a:t>
                </a:r>
                <a:r>
                  <a:rPr lang="en-US" dirty="0">
                    <a:cs typeface="Calibri"/>
                  </a:rPr>
                  <a:t>Refine-Lookahead</a:t>
                </a:r>
              </a:p>
              <a:p>
                <a:pPr lvl="1"/>
                <a:r>
                  <a:rPr lang="en-US" dirty="0">
                    <a:cs typeface="Calibri"/>
                  </a:rPr>
                  <a:t>Lookahead </a:t>
                </a:r>
                <a:r>
                  <a:rPr lang="en-US" dirty="0"/>
                  <a:t>= </a:t>
                </a:r>
                <a:r>
                  <a:rPr lang="en-US" dirty="0" err="1">
                    <a:cs typeface="Calibri"/>
                  </a:rPr>
                  <a:t>SeRPE</a:t>
                </a:r>
                <a:r>
                  <a:rPr lang="en-US" dirty="0">
                    <a:cs typeface="Times New Roman"/>
                  </a:rPr>
                  <a:t>, returns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Actor performs</a:t>
                </a:r>
                <a:r>
                  <a:rPr lang="en-US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, </a:t>
                </a:r>
                <a:r>
                  <a:rPr lang="en-US" dirty="0"/>
                  <a:t>calls </a:t>
                </a:r>
                <a:r>
                  <a:rPr lang="en-US" dirty="0" err="1">
                    <a:cs typeface="Calibri"/>
                  </a:rPr>
                  <a:t>Lookahead</a:t>
                </a:r>
                <a:r>
                  <a:rPr lang="en-US" dirty="0">
                    <a:cs typeface="Calibri"/>
                  </a:rPr>
                  <a:t> </a:t>
                </a:r>
                <a:r>
                  <a:rPr lang="en-US" dirty="0">
                    <a:cs typeface="Times New Roman"/>
                  </a:rPr>
                  <a:t>again</a:t>
                </a:r>
                <a:endParaRPr lang="en-US" dirty="0"/>
              </a:p>
              <a:p>
                <a:pPr lvl="1"/>
                <a:r>
                  <a:rPr lang="en-US" dirty="0"/>
                  <a:t>No applicable method for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>
                    <a:cs typeface="Times New Roman"/>
                  </a:rPr>
                  <a:t>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dirty="0" err="1">
                    <a:cs typeface="Calibri"/>
                  </a:rPr>
                  <a:t>SeRPE</a:t>
                </a:r>
                <a:r>
                  <a:rPr lang="en-US" dirty="0">
                    <a:cs typeface="Times New Roman"/>
                  </a:rPr>
                  <a:t> returns </a:t>
                </a:r>
                <a:r>
                  <a:rPr lang="en-US" dirty="0">
                    <a:cs typeface="Calibri"/>
                  </a:rPr>
                  <a:t>failure</a:t>
                </a:r>
                <a:endParaRPr lang="en-US" baseline="-25000" dirty="0">
                  <a:cs typeface="Times New Roman"/>
                </a:endParaRPr>
              </a:p>
              <a:p>
                <a:r>
                  <a:rPr lang="en-US" dirty="0"/>
                  <a:t>Fixes</a:t>
                </a:r>
              </a:p>
              <a:p>
                <a:pPr lvl="1"/>
                <a:r>
                  <a:rPr lang="en-US" dirty="0"/>
                  <a:t>When writing refinement methods, make them general enough to work in different states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In some cases, </a:t>
                </a:r>
                <a:r>
                  <a:rPr lang="en-US" dirty="0">
                    <a:cs typeface="Calibri"/>
                  </a:rPr>
                  <a:t>Lookahead </a:t>
                </a:r>
                <a:r>
                  <a:rPr lang="en-US" dirty="0">
                    <a:cs typeface="Times New Roman"/>
                  </a:rPr>
                  <a:t>might be able to fall back on classical planning until it finds something that matches a method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Keep snapshot of </a:t>
                </a:r>
                <a:r>
                  <a:rPr lang="en-US" dirty="0" err="1">
                    <a:cs typeface="Calibri"/>
                  </a:rPr>
                  <a:t>SeRPE</a:t>
                </a:r>
                <a:r>
                  <a:rPr lang="en-US" dirty="0" err="1">
                    <a:cs typeface="Times New Roman"/>
                  </a:rPr>
                  <a:t>’s</a:t>
                </a:r>
                <a:r>
                  <a:rPr lang="en-US" dirty="0">
                    <a:cs typeface="Times New Roman"/>
                  </a:rPr>
                  <a:t> search tree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, resume there next time</a:t>
                </a:r>
              </a:p>
              <a:p>
                <a:pPr lvl="1"/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 t="-2985" r="-1549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0D56C-F0AE-804B-BD66-7D243260AD4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1B065E-877C-613C-59C3-B0FEB0077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E33BE-4BE8-9B41-B6C4-5FC3D22AC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62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0AAD706-406C-D74D-FF01-5E2108CAD09D}"/>
              </a:ext>
            </a:extLst>
          </p:cNvPr>
          <p:cNvGrpSpPr/>
          <p:nvPr/>
        </p:nvGrpSpPr>
        <p:grpSpPr>
          <a:xfrm>
            <a:off x="6864341" y="1720600"/>
            <a:ext cx="4902192" cy="1449312"/>
            <a:chOff x="2535690" y="-107887"/>
            <a:chExt cx="4902192" cy="14493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23371E1B-B57A-029A-2961-C7E6EF8217AD}"/>
                    </a:ext>
                  </a:extLst>
                </p:cNvPr>
                <p:cNvSpPr/>
                <p:nvPr/>
              </p:nvSpPr>
              <p:spPr bwMode="auto">
                <a:xfrm>
                  <a:off x="3407754" y="877824"/>
                  <a:ext cx="457200" cy="4572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de-DE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  <a:latin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744429E5-60B6-354A-8179-A9F1EAC71E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07754" y="877824"/>
                  <a:ext cx="457200" cy="4572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83CA5D78-8C84-502C-A33E-B6BF7D2FD8AB}"/>
                    </a:ext>
                  </a:extLst>
                </p:cNvPr>
                <p:cNvSpPr/>
                <p:nvPr/>
              </p:nvSpPr>
              <p:spPr bwMode="auto">
                <a:xfrm>
                  <a:off x="2535690" y="877824"/>
                  <a:ext cx="457200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sz="2000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de-DE" sz="2000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baseline="-25000" dirty="0">
                    <a:solidFill>
                      <a:srgbClr val="081D58"/>
                    </a:solidFill>
                    <a:latin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2A276204-BBA4-7147-A41C-01B7CC25C9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35690" y="877824"/>
                  <a:ext cx="457200" cy="4572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99F49C4A-3516-D5BF-709B-61808D87C057}"/>
                    </a:ext>
                  </a:extLst>
                </p:cNvPr>
                <p:cNvSpPr/>
                <p:nvPr/>
              </p:nvSpPr>
              <p:spPr bwMode="auto">
                <a:xfrm>
                  <a:off x="5194218" y="877824"/>
                  <a:ext cx="457200" cy="4572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de-DE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baseline="-25000" dirty="0">
                    <a:solidFill>
                      <a:schemeClr val="bg1"/>
                    </a:solidFill>
                    <a:latin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76E6A24E-1DBE-A340-BE2D-7F1CDF3FAB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94218" y="877824"/>
                  <a:ext cx="457200" cy="4572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ECB78372-DAA7-CD13-A8E3-03F934E2A889}"/>
                    </a:ext>
                  </a:extLst>
                </p:cNvPr>
                <p:cNvSpPr/>
                <p:nvPr/>
              </p:nvSpPr>
              <p:spPr bwMode="auto">
                <a:xfrm>
                  <a:off x="6980682" y="877824"/>
                  <a:ext cx="457200" cy="4572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de-DE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baseline="-25000" dirty="0">
                    <a:solidFill>
                      <a:schemeClr val="bg1"/>
                    </a:solidFill>
                    <a:latin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1F8FA494-BDFD-BF4D-A2E2-8A6DA604B2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80682" y="877824"/>
                  <a:ext cx="457200" cy="4572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B2FA968-B502-B908-3ED3-390BBC157ED1}"/>
                </a:ext>
              </a:extLst>
            </p:cNvPr>
            <p:cNvCxnSpPr>
              <a:cxnSpLocks/>
              <a:stCxn id="16" idx="6"/>
              <a:endCxn id="10" idx="1"/>
            </p:cNvCxnSpPr>
            <p:nvPr/>
          </p:nvCxnSpPr>
          <p:spPr bwMode="auto">
            <a:xfrm>
              <a:off x="2992890" y="1106424"/>
              <a:ext cx="41486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CCFCB62-1CED-5A44-22D8-59D670DBBA62}"/>
                </a:ext>
              </a:extLst>
            </p:cNvPr>
            <p:cNvCxnSpPr>
              <a:cxnSpLocks/>
              <a:stCxn id="10" idx="3"/>
              <a:endCxn id="22" idx="2"/>
            </p:cNvCxnSpPr>
            <p:nvPr/>
          </p:nvCxnSpPr>
          <p:spPr bwMode="auto">
            <a:xfrm>
              <a:off x="3864954" y="1106424"/>
              <a:ext cx="457200" cy="64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5469F81-4357-E3C9-2BC2-BC5FC606B7A2}"/>
                </a:ext>
              </a:extLst>
            </p:cNvPr>
            <p:cNvCxnSpPr>
              <a:cxnSpLocks/>
              <a:stCxn id="17" idx="3"/>
              <a:endCxn id="26" idx="2"/>
            </p:cNvCxnSpPr>
            <p:nvPr/>
          </p:nvCxnSpPr>
          <p:spPr bwMode="auto">
            <a:xfrm>
              <a:off x="5651418" y="1106424"/>
              <a:ext cx="457200" cy="64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DE73AE05-D1A4-71D3-CE53-246CB21D2BDC}"/>
                    </a:ext>
                  </a:extLst>
                </p:cNvPr>
                <p:cNvSpPr/>
                <p:nvPr/>
              </p:nvSpPr>
              <p:spPr bwMode="auto">
                <a:xfrm>
                  <a:off x="4322154" y="884225"/>
                  <a:ext cx="457200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sz="2000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de-DE" sz="2000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baseline="-25000" dirty="0">
                    <a:solidFill>
                      <a:srgbClr val="081D58"/>
                    </a:solidFill>
                    <a:latin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CD41CD0F-9420-FE4D-A0E0-91B264A5784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22154" y="884225"/>
                  <a:ext cx="457200" cy="45720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E48490D-472B-462D-F2ED-D3D4D57DDBCD}"/>
                </a:ext>
              </a:extLst>
            </p:cNvPr>
            <p:cNvCxnSpPr>
              <a:cxnSpLocks/>
              <a:stCxn id="22" idx="6"/>
            </p:cNvCxnSpPr>
            <p:nvPr/>
          </p:nvCxnSpPr>
          <p:spPr bwMode="auto">
            <a:xfrm>
              <a:off x="4779354" y="1112825"/>
              <a:ext cx="41486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869BFB95-C05A-618A-FDFF-7A45922940B6}"/>
                    </a:ext>
                  </a:extLst>
                </p:cNvPr>
                <p:cNvSpPr/>
                <p:nvPr/>
              </p:nvSpPr>
              <p:spPr bwMode="auto">
                <a:xfrm>
                  <a:off x="6108618" y="884225"/>
                  <a:ext cx="457200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sz="2000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de-DE" sz="2000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baseline="-25000" dirty="0">
                    <a:solidFill>
                      <a:srgbClr val="081D58"/>
                    </a:solidFill>
                    <a:latin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13C97F93-9613-A54E-8DDF-E87D93A45B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08618" y="884225"/>
                  <a:ext cx="457200" cy="457200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9381847-A4D7-3505-709A-0E1443EED1F9}"/>
                </a:ext>
              </a:extLst>
            </p:cNvPr>
            <p:cNvCxnSpPr>
              <a:cxnSpLocks/>
              <a:stCxn id="26" idx="6"/>
              <a:endCxn id="18" idx="1"/>
            </p:cNvCxnSpPr>
            <p:nvPr/>
          </p:nvCxnSpPr>
          <p:spPr bwMode="auto">
            <a:xfrm flipV="1">
              <a:off x="6565818" y="1106424"/>
              <a:ext cx="414864" cy="64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0CCC0472-242D-F8FF-6C45-F901C0A8F23D}"/>
                    </a:ext>
                  </a:extLst>
                </p:cNvPr>
                <p:cNvSpPr/>
                <p:nvPr/>
              </p:nvSpPr>
              <p:spPr bwMode="auto">
                <a:xfrm>
                  <a:off x="5194218" y="-107887"/>
                  <a:ext cx="457200" cy="457200"/>
                </a:xfrm>
                <a:prstGeom prst="rect">
                  <a:avLst/>
                </a:prstGeom>
                <a:solidFill>
                  <a:srgbClr val="FFC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𝑚</m:t>
                        </m:r>
                      </m:oMath>
                    </m:oMathPara>
                  </a14:m>
                  <a:endParaRPr lang="en-US" sz="2000" baseline="-25000" dirty="0">
                    <a:solidFill>
                      <a:schemeClr val="bg1"/>
                    </a:solidFill>
                    <a:latin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191C7699-50C6-4C49-A34B-87CA912CD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94218" y="-107887"/>
                  <a:ext cx="457200" cy="4572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8923266-9AAC-7A9F-539A-533EA3074CF0}"/>
                </a:ext>
              </a:extLst>
            </p:cNvPr>
            <p:cNvCxnSpPr>
              <a:cxnSpLocks/>
              <a:stCxn id="30" idx="2"/>
              <a:endCxn id="18" idx="0"/>
            </p:cNvCxnSpPr>
            <p:nvPr/>
          </p:nvCxnSpPr>
          <p:spPr bwMode="auto">
            <a:xfrm>
              <a:off x="5422818" y="349313"/>
              <a:ext cx="1786464" cy="52851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CD2BE0D-F938-2723-506D-864B993654CA}"/>
                </a:ext>
              </a:extLst>
            </p:cNvPr>
            <p:cNvCxnSpPr>
              <a:cxnSpLocks/>
              <a:stCxn id="30" idx="2"/>
              <a:endCxn id="10" idx="0"/>
            </p:cNvCxnSpPr>
            <p:nvPr/>
          </p:nvCxnSpPr>
          <p:spPr bwMode="auto">
            <a:xfrm flipH="1">
              <a:off x="3636354" y="349313"/>
              <a:ext cx="1786464" cy="52851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4B28C9F-E74C-D07D-5D8C-F8ADAB2240B6}"/>
                </a:ext>
              </a:extLst>
            </p:cNvPr>
            <p:cNvCxnSpPr>
              <a:cxnSpLocks/>
              <a:stCxn id="30" idx="2"/>
              <a:endCxn id="17" idx="0"/>
            </p:cNvCxnSpPr>
            <p:nvPr/>
          </p:nvCxnSpPr>
          <p:spPr bwMode="auto">
            <a:xfrm>
              <a:off x="5422818" y="349313"/>
              <a:ext cx="0" cy="52851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301075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Caveats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Start in </a:t>
                </a:r>
                <a:r>
                  <a:rPr lang="en-US" dirty="0">
                    <a:cs typeface="Times New Roman"/>
                  </a:rPr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, want to accomplish </a:t>
                </a:r>
                <a:r>
                  <a:rPr lang="en-US" dirty="0"/>
                  <a:t>task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>
                    <a:cs typeface="Times New Roman"/>
                  </a:rPr>
                  <a:t> </a:t>
                </a:r>
                <a:endParaRPr lang="en-US" baseline="-25000" dirty="0"/>
              </a:p>
              <a:p>
                <a:pPr lvl="1"/>
                <a:r>
                  <a:rPr lang="en-US" dirty="0"/>
                  <a:t>Refinement method </a:t>
                </a:r>
                <a:r>
                  <a:rPr lang="en-US" i="1" dirty="0"/>
                  <a:t>m </a:t>
                </a:r>
                <a:r>
                  <a:rPr lang="en-US" dirty="0"/>
                  <a:t>with task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, pre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body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r>
                  <a:rPr lang="en-US" dirty="0">
                    <a:cs typeface="Times New Roman"/>
                  </a:rPr>
                  <a:t>Actor uses </a:t>
                </a:r>
                <a:r>
                  <a:rPr lang="en-US" dirty="0">
                    <a:cs typeface="Calibri"/>
                  </a:rPr>
                  <a:t>Refine-Lazy-Lookahead</a:t>
                </a:r>
              </a:p>
              <a:p>
                <a:pPr lvl="1"/>
                <a:r>
                  <a:rPr lang="en-US" dirty="0">
                    <a:cs typeface="Calibri"/>
                  </a:rPr>
                  <a:t>Lookahead </a:t>
                </a:r>
                <a:r>
                  <a:rPr lang="en-US" dirty="0"/>
                  <a:t>= </a:t>
                </a:r>
                <a:r>
                  <a:rPr lang="en-US" dirty="0" err="1">
                    <a:cs typeface="Calibri"/>
                  </a:rPr>
                  <a:t>SeRPE</a:t>
                </a:r>
                <a:r>
                  <a:rPr lang="en-US" dirty="0">
                    <a:cs typeface="Calibri"/>
                  </a:rPr>
                  <a:t> with receding horizon</a:t>
                </a:r>
                <a:r>
                  <a:rPr lang="en-US" dirty="0">
                    <a:cs typeface="Times New Roman"/>
                  </a:rPr>
                  <a:t>,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returns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Actor performs them</a:t>
                </a:r>
                <a:r>
                  <a:rPr lang="en-US" dirty="0">
                    <a:cs typeface="Times New Roman"/>
                  </a:rPr>
                  <a:t>, </a:t>
                </a:r>
                <a:r>
                  <a:rPr lang="en-US" dirty="0"/>
                  <a:t>calls </a:t>
                </a:r>
                <a:r>
                  <a:rPr lang="en-US" dirty="0">
                    <a:cs typeface="Calibri"/>
                  </a:rPr>
                  <a:t>Lookahead </a:t>
                </a:r>
                <a:r>
                  <a:rPr lang="en-US" dirty="0">
                    <a:cs typeface="Times New Roman"/>
                  </a:rPr>
                  <a:t>again</a:t>
                </a:r>
                <a:endParaRPr lang="en-US" dirty="0"/>
              </a:p>
              <a:p>
                <a:pPr lvl="1"/>
                <a:r>
                  <a:rPr lang="en-US" dirty="0"/>
                  <a:t>No applicable method for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>
                    <a:cs typeface="Times New Roman"/>
                  </a:rPr>
                  <a:t>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dirty="0" err="1">
                    <a:cs typeface="Calibri"/>
                  </a:rPr>
                  <a:t>SeRPE</a:t>
                </a:r>
                <a:r>
                  <a:rPr lang="en-US" dirty="0">
                    <a:cs typeface="Times New Roman"/>
                  </a:rPr>
                  <a:t> returns </a:t>
                </a:r>
                <a:r>
                  <a:rPr lang="en-US" dirty="0">
                    <a:cs typeface="Calibri"/>
                  </a:rPr>
                  <a:t>failure</a:t>
                </a:r>
                <a:endParaRPr lang="en-US" baseline="-25000" dirty="0">
                  <a:cs typeface="Times New Roman"/>
                </a:endParaRPr>
              </a:p>
              <a:p>
                <a:r>
                  <a:rPr lang="en-US" dirty="0"/>
                  <a:t>Fixes</a:t>
                </a:r>
              </a:p>
              <a:p>
                <a:pPr lvl="1"/>
                <a:r>
                  <a:rPr lang="en-US" dirty="0"/>
                  <a:t>Can use the same fixes on previous slide, with one modification</a:t>
                </a:r>
              </a:p>
              <a:p>
                <a:pPr lvl="2"/>
                <a:r>
                  <a:rPr lang="en-US" dirty="0">
                    <a:cs typeface="Times New Roman"/>
                  </a:rPr>
                  <a:t>Keep snapshot of </a:t>
                </a:r>
                <a:r>
                  <a:rPr lang="en-US" dirty="0" err="1">
                    <a:cs typeface="Calibri"/>
                  </a:rPr>
                  <a:t>SeRPE</a:t>
                </a:r>
                <a:r>
                  <a:rPr lang="en-US" dirty="0" err="1">
                    <a:cs typeface="Times New Roman"/>
                  </a:rPr>
                  <a:t>’s</a:t>
                </a:r>
                <a:r>
                  <a:rPr lang="en-US" dirty="0">
                    <a:cs typeface="Times New Roman"/>
                  </a:rPr>
                  <a:t> search tree 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at the horizon</a:t>
                </a:r>
                <a:r>
                  <a:rPr lang="en-US" dirty="0">
                    <a:cs typeface="Times New Roman"/>
                  </a:rPr>
                  <a:t>, resume next time it is called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E810C-6021-A745-9604-D6DB5BE5982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5EDB78-ABE9-76FC-885B-F3734508C0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A832DB-75CB-F242-921D-BA0B741C3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63</a:t>
            </a:fld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7620998-0058-1F4E-95A6-D7E35BB2008B}"/>
              </a:ext>
            </a:extLst>
          </p:cNvPr>
          <p:cNvGrpSpPr/>
          <p:nvPr/>
        </p:nvGrpSpPr>
        <p:grpSpPr>
          <a:xfrm>
            <a:off x="6864341" y="1720600"/>
            <a:ext cx="4902192" cy="1449312"/>
            <a:chOff x="2535690" y="-107887"/>
            <a:chExt cx="4902192" cy="14493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744429E5-60B6-354A-8179-A9F1EAC71EF7}"/>
                    </a:ext>
                  </a:extLst>
                </p:cNvPr>
                <p:cNvSpPr/>
                <p:nvPr/>
              </p:nvSpPr>
              <p:spPr bwMode="auto">
                <a:xfrm>
                  <a:off x="3407754" y="877824"/>
                  <a:ext cx="457200" cy="4572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de-DE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  <a:latin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744429E5-60B6-354A-8179-A9F1EAC71E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07754" y="877824"/>
                  <a:ext cx="457200" cy="4572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2A276204-BBA4-7147-A41C-01B7CC25C9CB}"/>
                    </a:ext>
                  </a:extLst>
                </p:cNvPr>
                <p:cNvSpPr/>
                <p:nvPr/>
              </p:nvSpPr>
              <p:spPr bwMode="auto">
                <a:xfrm>
                  <a:off x="2535690" y="877824"/>
                  <a:ext cx="457200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sz="2000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de-DE" sz="2000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baseline="-25000" dirty="0">
                    <a:solidFill>
                      <a:srgbClr val="081D58"/>
                    </a:solidFill>
                    <a:latin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2A276204-BBA4-7147-A41C-01B7CC25C9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35690" y="877824"/>
                  <a:ext cx="457200" cy="4572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76E6A24E-1DBE-A340-BE2D-7F1CDF3FAB79}"/>
                    </a:ext>
                  </a:extLst>
                </p:cNvPr>
                <p:cNvSpPr/>
                <p:nvPr/>
              </p:nvSpPr>
              <p:spPr bwMode="auto">
                <a:xfrm>
                  <a:off x="5194218" y="877824"/>
                  <a:ext cx="457200" cy="4572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de-DE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baseline="-25000" dirty="0">
                    <a:solidFill>
                      <a:schemeClr val="bg1"/>
                    </a:solidFill>
                    <a:latin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76E6A24E-1DBE-A340-BE2D-7F1CDF3FAB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94218" y="877824"/>
                  <a:ext cx="457200" cy="4572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1F8FA494-BDFD-BF4D-A2E2-8A6DA604B2FC}"/>
                    </a:ext>
                  </a:extLst>
                </p:cNvPr>
                <p:cNvSpPr/>
                <p:nvPr/>
              </p:nvSpPr>
              <p:spPr bwMode="auto">
                <a:xfrm>
                  <a:off x="6980682" y="877824"/>
                  <a:ext cx="457200" cy="4572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de-DE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baseline="-25000" dirty="0">
                    <a:solidFill>
                      <a:schemeClr val="bg1"/>
                    </a:solidFill>
                    <a:latin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1F8FA494-BDFD-BF4D-A2E2-8A6DA604B2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80682" y="877824"/>
                  <a:ext cx="457200" cy="4572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A90907E-8360-4D4A-AA57-68334FE943E0}"/>
                </a:ext>
              </a:extLst>
            </p:cNvPr>
            <p:cNvCxnSpPr>
              <a:cxnSpLocks/>
              <a:stCxn id="26" idx="6"/>
              <a:endCxn id="25" idx="1"/>
            </p:cNvCxnSpPr>
            <p:nvPr/>
          </p:nvCxnSpPr>
          <p:spPr bwMode="auto">
            <a:xfrm>
              <a:off x="2992890" y="1106424"/>
              <a:ext cx="41486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2057F27-500B-1944-AF00-AD668AAF97EC}"/>
                </a:ext>
              </a:extLst>
            </p:cNvPr>
            <p:cNvCxnSpPr>
              <a:cxnSpLocks/>
              <a:stCxn id="25" idx="3"/>
              <a:endCxn id="32" idx="2"/>
            </p:cNvCxnSpPr>
            <p:nvPr/>
          </p:nvCxnSpPr>
          <p:spPr bwMode="auto">
            <a:xfrm>
              <a:off x="3864954" y="1106424"/>
              <a:ext cx="457200" cy="64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8E72014-7B56-D849-B3E7-18D8CFFFDE82}"/>
                </a:ext>
              </a:extLst>
            </p:cNvPr>
            <p:cNvCxnSpPr>
              <a:cxnSpLocks/>
              <a:stCxn id="27" idx="3"/>
              <a:endCxn id="34" idx="2"/>
            </p:cNvCxnSpPr>
            <p:nvPr/>
          </p:nvCxnSpPr>
          <p:spPr bwMode="auto">
            <a:xfrm>
              <a:off x="5651418" y="1106424"/>
              <a:ext cx="457200" cy="64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CD41CD0F-9420-FE4D-A0E0-91B264A57844}"/>
                    </a:ext>
                  </a:extLst>
                </p:cNvPr>
                <p:cNvSpPr/>
                <p:nvPr/>
              </p:nvSpPr>
              <p:spPr bwMode="auto">
                <a:xfrm>
                  <a:off x="4322154" y="884225"/>
                  <a:ext cx="457200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sz="2000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de-DE" sz="2000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baseline="-25000" dirty="0">
                    <a:solidFill>
                      <a:srgbClr val="081D58"/>
                    </a:solidFill>
                    <a:latin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CD41CD0F-9420-FE4D-A0E0-91B264A5784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22154" y="884225"/>
                  <a:ext cx="457200" cy="45720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1ED544A-1100-FF4D-9805-833A824FBB08}"/>
                </a:ext>
              </a:extLst>
            </p:cNvPr>
            <p:cNvCxnSpPr>
              <a:cxnSpLocks/>
              <a:stCxn id="32" idx="6"/>
            </p:cNvCxnSpPr>
            <p:nvPr/>
          </p:nvCxnSpPr>
          <p:spPr bwMode="auto">
            <a:xfrm>
              <a:off x="4779354" y="1112825"/>
              <a:ext cx="41486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13C97F93-9613-A54E-8DDF-E87D93A45BEE}"/>
                    </a:ext>
                  </a:extLst>
                </p:cNvPr>
                <p:cNvSpPr/>
                <p:nvPr/>
              </p:nvSpPr>
              <p:spPr bwMode="auto">
                <a:xfrm>
                  <a:off x="6108618" y="884225"/>
                  <a:ext cx="457200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sz="2000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de-DE" sz="2000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baseline="-25000" dirty="0">
                    <a:solidFill>
                      <a:srgbClr val="081D58"/>
                    </a:solidFill>
                    <a:latin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13C97F93-9613-A54E-8DDF-E87D93A45B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08618" y="884225"/>
                  <a:ext cx="457200" cy="457200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76BB7FA-E8BF-874A-9DB9-F686B8828EC2}"/>
                </a:ext>
              </a:extLst>
            </p:cNvPr>
            <p:cNvCxnSpPr>
              <a:cxnSpLocks/>
              <a:stCxn id="34" idx="6"/>
              <a:endCxn id="28" idx="1"/>
            </p:cNvCxnSpPr>
            <p:nvPr/>
          </p:nvCxnSpPr>
          <p:spPr bwMode="auto">
            <a:xfrm flipV="1">
              <a:off x="6565818" y="1106424"/>
              <a:ext cx="414864" cy="64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191C7699-50C6-4C49-A34B-87CA912CD1FE}"/>
                    </a:ext>
                  </a:extLst>
                </p:cNvPr>
                <p:cNvSpPr/>
                <p:nvPr/>
              </p:nvSpPr>
              <p:spPr bwMode="auto">
                <a:xfrm>
                  <a:off x="5194218" y="-107887"/>
                  <a:ext cx="457200" cy="457200"/>
                </a:xfrm>
                <a:prstGeom prst="rect">
                  <a:avLst/>
                </a:prstGeom>
                <a:solidFill>
                  <a:srgbClr val="FFC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𝑚</m:t>
                        </m:r>
                      </m:oMath>
                    </m:oMathPara>
                  </a14:m>
                  <a:endParaRPr lang="en-US" sz="2000" baseline="-25000" dirty="0">
                    <a:solidFill>
                      <a:schemeClr val="bg1"/>
                    </a:solidFill>
                    <a:latin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191C7699-50C6-4C49-A34B-87CA912CD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94218" y="-107887"/>
                  <a:ext cx="457200" cy="4572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0AE9241-1AB3-974A-B4CD-B098F0B235AD}"/>
                </a:ext>
              </a:extLst>
            </p:cNvPr>
            <p:cNvCxnSpPr>
              <a:cxnSpLocks/>
              <a:stCxn id="36" idx="2"/>
              <a:endCxn id="28" idx="0"/>
            </p:cNvCxnSpPr>
            <p:nvPr/>
          </p:nvCxnSpPr>
          <p:spPr bwMode="auto">
            <a:xfrm>
              <a:off x="5422818" y="349313"/>
              <a:ext cx="1786464" cy="52851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C7BEE2C-6E4E-3B48-9BD3-054A3CC6A1FD}"/>
                </a:ext>
              </a:extLst>
            </p:cNvPr>
            <p:cNvCxnSpPr>
              <a:cxnSpLocks/>
              <a:stCxn id="36" idx="2"/>
              <a:endCxn id="25" idx="0"/>
            </p:cNvCxnSpPr>
            <p:nvPr/>
          </p:nvCxnSpPr>
          <p:spPr bwMode="auto">
            <a:xfrm flipH="1">
              <a:off x="3636354" y="349313"/>
              <a:ext cx="1786464" cy="52851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E76EB34-A9AA-C945-A368-D2C1A03E3C76}"/>
                </a:ext>
              </a:extLst>
            </p:cNvPr>
            <p:cNvCxnSpPr>
              <a:cxnSpLocks/>
              <a:stCxn id="36" idx="2"/>
              <a:endCxn id="27" idx="0"/>
            </p:cNvCxnSpPr>
            <p:nvPr/>
          </p:nvCxnSpPr>
          <p:spPr bwMode="auto">
            <a:xfrm>
              <a:off x="5422818" y="349313"/>
              <a:ext cx="0" cy="52851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F9B5701-230E-F74E-8C38-4F281C5F3860}"/>
              </a:ext>
            </a:extLst>
          </p:cNvPr>
          <p:cNvCxnSpPr/>
          <p:nvPr/>
        </p:nvCxnSpPr>
        <p:spPr>
          <a:xfrm>
            <a:off x="10911494" y="1720600"/>
            <a:ext cx="0" cy="1480080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522FC10F-405A-2C4C-AF6A-CCD34199AE23}"/>
              </a:ext>
            </a:extLst>
          </p:cNvPr>
          <p:cNvSpPr txBox="1"/>
          <p:nvPr/>
        </p:nvSpPr>
        <p:spPr>
          <a:xfrm>
            <a:off x="10940341" y="1659458"/>
            <a:ext cx="891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1"/>
                </a:solidFill>
              </a:rPr>
              <a:t>horizon</a:t>
            </a:r>
          </a:p>
        </p:txBody>
      </p:sp>
    </p:spTree>
    <p:extLst>
      <p:ext uri="{BB962C8B-B14F-4D97-AF65-F5344CB8AC3E}">
        <p14:creationId xmlns:p14="http://schemas.microsoft.com/office/powerpoint/2010/main" val="10769216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Caveats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GB" dirty="0"/>
                  <a:t>Start in </a:t>
                </a:r>
                <a:r>
                  <a:rPr lang="en-GB" dirty="0">
                    <a:cs typeface="Times New Roman"/>
                  </a:rPr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>
                    <a:cs typeface="Times New Roman"/>
                  </a:rPr>
                  <a:t>, want to accomplish </a:t>
                </a:r>
                <a:r>
                  <a:rPr lang="en-GB" dirty="0"/>
                  <a:t>task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GB" dirty="0">
                    <a:cs typeface="Times New Roman"/>
                  </a:rPr>
                  <a:t> </a:t>
                </a:r>
                <a:endParaRPr lang="en-GB" baseline="-25000" dirty="0"/>
              </a:p>
              <a:p>
                <a:pPr lvl="1"/>
                <a:r>
                  <a:rPr lang="en-GB" dirty="0"/>
                  <a:t>Refinement method </a:t>
                </a:r>
                <a:r>
                  <a:rPr lang="en-GB" i="1" dirty="0"/>
                  <a:t>m </a:t>
                </a:r>
                <a:r>
                  <a:rPr lang="en-GB" dirty="0"/>
                  <a:t>with task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GB" dirty="0"/>
                  <a:t>, pre: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, body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</m:oMath>
                </a14:m>
                <a:endParaRPr lang="en-GB" baseline="-25000" dirty="0"/>
              </a:p>
              <a:p>
                <a:r>
                  <a:rPr lang="en-GB" dirty="0">
                    <a:cs typeface="Times New Roman"/>
                  </a:rPr>
                  <a:t>Actor uses </a:t>
                </a:r>
                <a:r>
                  <a:rPr lang="en-GB" dirty="0">
                    <a:cs typeface="Calibri"/>
                  </a:rPr>
                  <a:t>Refine-Lazy-Lookahead</a:t>
                </a:r>
              </a:p>
              <a:p>
                <a:pPr lvl="1"/>
                <a:r>
                  <a:rPr lang="en-GB" dirty="0">
                    <a:cs typeface="Calibri"/>
                  </a:rPr>
                  <a:t>Lookahead </a:t>
                </a:r>
                <a:r>
                  <a:rPr lang="en-GB" dirty="0"/>
                  <a:t>= </a:t>
                </a:r>
                <a:r>
                  <a:rPr lang="en-GB" dirty="0" err="1">
                    <a:cs typeface="Calibri"/>
                  </a:rPr>
                  <a:t>SeRPE</a:t>
                </a:r>
                <a:r>
                  <a:rPr lang="en-GB" dirty="0">
                    <a:cs typeface="Times New Roman"/>
                  </a:rPr>
                  <a:t>, returns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, 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, 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While acting, unexpected event</a:t>
                </a:r>
              </a:p>
              <a:p>
                <a:pPr lvl="1"/>
                <a:r>
                  <a:rPr lang="en-GB" dirty="0"/>
                  <a:t>Actor calls </a:t>
                </a:r>
                <a:r>
                  <a:rPr lang="en-GB" dirty="0">
                    <a:cs typeface="Calibri"/>
                  </a:rPr>
                  <a:t>Lookahead </a:t>
                </a:r>
                <a:r>
                  <a:rPr lang="en-GB" dirty="0">
                    <a:cs typeface="Times New Roman"/>
                  </a:rPr>
                  <a:t>again</a:t>
                </a:r>
                <a:endParaRPr lang="en-GB" dirty="0"/>
              </a:p>
              <a:p>
                <a:pPr lvl="1"/>
                <a:r>
                  <a:rPr lang="en-GB" dirty="0"/>
                  <a:t>No applicable method for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GB" dirty="0">
                    <a:cs typeface="Times New Roman"/>
                  </a:rPr>
                  <a:t> </a:t>
                </a:r>
                <a:r>
                  <a:rPr lang="en-GB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dirty="0"/>
                  <a:t>, </a:t>
                </a:r>
                <a:r>
                  <a:rPr lang="en-GB" dirty="0" err="1">
                    <a:cs typeface="Calibri"/>
                  </a:rPr>
                  <a:t>SeRPE</a:t>
                </a:r>
                <a:r>
                  <a:rPr lang="en-GB" dirty="0">
                    <a:cs typeface="Times New Roman"/>
                  </a:rPr>
                  <a:t> returns </a:t>
                </a:r>
                <a:r>
                  <a:rPr lang="en-GB" dirty="0">
                    <a:cs typeface="Calibri"/>
                  </a:rPr>
                  <a:t>failure</a:t>
                </a:r>
                <a:endParaRPr lang="en-GB" baseline="-25000" dirty="0">
                  <a:cs typeface="Times New Roman"/>
                </a:endParaRPr>
              </a:p>
              <a:p>
                <a:r>
                  <a:rPr lang="en-GB" dirty="0"/>
                  <a:t>Fixes</a:t>
                </a:r>
              </a:p>
              <a:p>
                <a:pPr lvl="1"/>
                <a:r>
                  <a:rPr lang="en-GB" dirty="0"/>
                  <a:t>Can use most of the fixes on last two slides, with this modification</a:t>
                </a:r>
              </a:p>
              <a:p>
                <a:pPr lvl="2"/>
                <a:r>
                  <a:rPr lang="en-GB" dirty="0">
                    <a:cs typeface="Times New Roman"/>
                  </a:rPr>
                  <a:t>Keep snapshot of </a:t>
                </a:r>
                <a:r>
                  <a:rPr lang="en-GB" dirty="0" err="1">
                    <a:cs typeface="Calibri"/>
                  </a:rPr>
                  <a:t>SeRPE</a:t>
                </a:r>
                <a:r>
                  <a:rPr lang="en-GB" dirty="0" err="1">
                    <a:cs typeface="Times New Roman"/>
                  </a:rPr>
                  <a:t>’s</a:t>
                </a:r>
                <a:r>
                  <a:rPr lang="en-GB" dirty="0">
                    <a:cs typeface="Times New Roman"/>
                  </a:rPr>
                  <a:t> search tree </a:t>
                </a:r>
                <a:r>
                  <a:rPr lang="en-GB" dirty="0">
                    <a:solidFill>
                      <a:schemeClr val="accent1"/>
                    </a:solidFill>
                    <a:cs typeface="Times New Roman"/>
                  </a:rPr>
                  <a:t>after each action</a:t>
                </a:r>
              </a:p>
              <a:p>
                <a:pPr lvl="3"/>
                <a:r>
                  <a:rPr lang="en-GB" dirty="0">
                    <a:cs typeface="Times New Roman"/>
                  </a:rPr>
                  <a:t>In example: restart it immediately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>
                    <a:cs typeface="Times New Roman"/>
                  </a:rPr>
                  <a:t>,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dirty="0">
                    <a:cs typeface="Times New Roman"/>
                  </a:rPr>
                  <a:t> as current state</a:t>
                </a:r>
              </a:p>
              <a:p>
                <a:pPr lvl="1"/>
                <a:r>
                  <a:rPr lang="en-GB" dirty="0">
                    <a:cs typeface="Times New Roman"/>
                  </a:rPr>
                  <a:t>Also: make </a:t>
                </a:r>
                <a:r>
                  <a:rPr lang="en-GB" dirty="0">
                    <a:solidFill>
                      <a:schemeClr val="accent1"/>
                    </a:solidFill>
                    <a:cs typeface="Times New Roman"/>
                  </a:rPr>
                  <a:t>recovery methods</a:t>
                </a:r>
                <a:r>
                  <a:rPr lang="en-GB" dirty="0">
                    <a:cs typeface="Times New Roman"/>
                  </a:rPr>
                  <a:t> for unexpected states</a:t>
                </a:r>
              </a:p>
              <a:p>
                <a:pPr lvl="1"/>
                <a:endParaRPr lang="en-GB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49" t="-2985" b="-567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74EB6-D762-EB43-8B57-4FCFEAC4650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20749B0-D5D0-F1C0-82DD-70CA46713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F18F9E-7F32-A94B-9E8F-2ACF7A3D3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64</a:t>
            </a:fld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375214-CEDA-EF43-B9A6-1D4078B13195}"/>
              </a:ext>
            </a:extLst>
          </p:cNvPr>
          <p:cNvGrpSpPr/>
          <p:nvPr/>
        </p:nvGrpSpPr>
        <p:grpSpPr>
          <a:xfrm>
            <a:off x="6864341" y="3404913"/>
            <a:ext cx="2243664" cy="463601"/>
            <a:chOff x="4034208" y="2868056"/>
            <a:chExt cx="2243664" cy="4636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AFB03EAF-30DC-AF47-A830-47FD561652A6}"/>
                    </a:ext>
                  </a:extLst>
                </p:cNvPr>
                <p:cNvSpPr/>
                <p:nvPr/>
              </p:nvSpPr>
              <p:spPr bwMode="auto">
                <a:xfrm>
                  <a:off x="4906272" y="2868056"/>
                  <a:ext cx="457200" cy="4572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de-DE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  <a:latin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AFB03EAF-30DC-AF47-A830-47FD561652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06272" y="2868056"/>
                  <a:ext cx="457200" cy="4572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4589322E-55F7-A141-B543-7CC04B3653F3}"/>
                    </a:ext>
                  </a:extLst>
                </p:cNvPr>
                <p:cNvSpPr/>
                <p:nvPr/>
              </p:nvSpPr>
              <p:spPr bwMode="auto">
                <a:xfrm>
                  <a:off x="4034208" y="2868056"/>
                  <a:ext cx="457200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sz="2000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de-DE" sz="2000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baseline="-25000" dirty="0">
                    <a:solidFill>
                      <a:srgbClr val="081D58"/>
                    </a:solidFill>
                    <a:latin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4589322E-55F7-A141-B543-7CC04B3653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34208" y="2868056"/>
                  <a:ext cx="457200" cy="457200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13DB17F-D9FB-C049-A78D-BB38E733D2D8}"/>
                </a:ext>
              </a:extLst>
            </p:cNvPr>
            <p:cNvCxnSpPr>
              <a:cxnSpLocks/>
              <a:stCxn id="26" idx="6"/>
              <a:endCxn id="25" idx="1"/>
            </p:cNvCxnSpPr>
            <p:nvPr/>
          </p:nvCxnSpPr>
          <p:spPr bwMode="auto">
            <a:xfrm>
              <a:off x="4491408" y="3096656"/>
              <a:ext cx="41486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7FAD15C-6333-B044-8C6A-7694098515F8}"/>
                </a:ext>
              </a:extLst>
            </p:cNvPr>
            <p:cNvCxnSpPr>
              <a:cxnSpLocks/>
              <a:stCxn id="25" idx="3"/>
              <a:endCxn id="29" idx="2"/>
            </p:cNvCxnSpPr>
            <p:nvPr/>
          </p:nvCxnSpPr>
          <p:spPr bwMode="auto">
            <a:xfrm>
              <a:off x="5363472" y="3096656"/>
              <a:ext cx="457200" cy="64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853F2348-99A6-EF46-AD9D-6481DB7B992C}"/>
                    </a:ext>
                  </a:extLst>
                </p:cNvPr>
                <p:cNvSpPr/>
                <p:nvPr/>
              </p:nvSpPr>
              <p:spPr bwMode="auto">
                <a:xfrm>
                  <a:off x="5820672" y="2874457"/>
                  <a:ext cx="457200" cy="457200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sz="2000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de-DE" sz="2000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baseline="-25000" dirty="0">
                    <a:solidFill>
                      <a:srgbClr val="081D58"/>
                    </a:solidFill>
                    <a:latin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853F2348-99A6-EF46-AD9D-6481DB7B99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820672" y="2874457"/>
                  <a:ext cx="457200" cy="457200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C001309-588F-D39D-31EB-91DA56ADAE10}"/>
              </a:ext>
            </a:extLst>
          </p:cNvPr>
          <p:cNvGrpSpPr/>
          <p:nvPr/>
        </p:nvGrpSpPr>
        <p:grpSpPr>
          <a:xfrm>
            <a:off x="6864341" y="1720600"/>
            <a:ext cx="4902192" cy="1449312"/>
            <a:chOff x="2535690" y="-107887"/>
            <a:chExt cx="4902192" cy="14493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ED0EE045-871A-6364-BC68-EB6277819F10}"/>
                    </a:ext>
                  </a:extLst>
                </p:cNvPr>
                <p:cNvSpPr/>
                <p:nvPr/>
              </p:nvSpPr>
              <p:spPr bwMode="auto">
                <a:xfrm>
                  <a:off x="3407754" y="877824"/>
                  <a:ext cx="457200" cy="4572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de-DE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chemeClr val="bg1"/>
                    </a:solidFill>
                    <a:latin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744429E5-60B6-354A-8179-A9F1EAC71E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07754" y="877824"/>
                  <a:ext cx="457200" cy="4572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3750FECC-83B2-553D-0ACE-FEE50FA1C21A}"/>
                    </a:ext>
                  </a:extLst>
                </p:cNvPr>
                <p:cNvSpPr/>
                <p:nvPr/>
              </p:nvSpPr>
              <p:spPr bwMode="auto">
                <a:xfrm>
                  <a:off x="2535690" y="877824"/>
                  <a:ext cx="457200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sz="2000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de-DE" sz="2000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baseline="-25000" dirty="0">
                    <a:solidFill>
                      <a:srgbClr val="081D58"/>
                    </a:solidFill>
                    <a:latin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2A276204-BBA4-7147-A41C-01B7CC25C9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35690" y="877824"/>
                  <a:ext cx="457200" cy="4572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83AB81FD-7995-B39E-00B4-8A8E6E93E805}"/>
                    </a:ext>
                  </a:extLst>
                </p:cNvPr>
                <p:cNvSpPr/>
                <p:nvPr/>
              </p:nvSpPr>
              <p:spPr bwMode="auto">
                <a:xfrm>
                  <a:off x="5194218" y="877824"/>
                  <a:ext cx="457200" cy="4572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de-DE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baseline="-25000" dirty="0">
                    <a:solidFill>
                      <a:schemeClr val="bg1"/>
                    </a:solidFill>
                    <a:latin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76E6A24E-1DBE-A340-BE2D-7F1CDF3FAB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94218" y="877824"/>
                  <a:ext cx="457200" cy="4572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7C336C27-FA7D-5420-D346-6F49B8F01E1A}"/>
                    </a:ext>
                  </a:extLst>
                </p:cNvPr>
                <p:cNvSpPr/>
                <p:nvPr/>
              </p:nvSpPr>
              <p:spPr bwMode="auto">
                <a:xfrm>
                  <a:off x="6980682" y="877824"/>
                  <a:ext cx="457200" cy="4572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de-DE" sz="20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baseline="-25000" dirty="0">
                    <a:solidFill>
                      <a:schemeClr val="bg1"/>
                    </a:solidFill>
                    <a:latin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1F8FA494-BDFD-BF4D-A2E2-8A6DA604B2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80682" y="877824"/>
                  <a:ext cx="457200" cy="4572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544B564C-9B23-72BA-25CC-D7351766AEAD}"/>
                </a:ext>
              </a:extLst>
            </p:cNvPr>
            <p:cNvCxnSpPr>
              <a:cxnSpLocks/>
              <a:stCxn id="47" idx="6"/>
              <a:endCxn id="46" idx="1"/>
            </p:cNvCxnSpPr>
            <p:nvPr/>
          </p:nvCxnSpPr>
          <p:spPr bwMode="auto">
            <a:xfrm>
              <a:off x="2992890" y="1106424"/>
              <a:ext cx="41486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6BD002B2-0CBC-C3A3-0477-C4F76DE58F9B}"/>
                </a:ext>
              </a:extLst>
            </p:cNvPr>
            <p:cNvCxnSpPr>
              <a:cxnSpLocks/>
              <a:stCxn id="46" idx="3"/>
              <a:endCxn id="53" idx="2"/>
            </p:cNvCxnSpPr>
            <p:nvPr/>
          </p:nvCxnSpPr>
          <p:spPr bwMode="auto">
            <a:xfrm>
              <a:off x="3864954" y="1106424"/>
              <a:ext cx="457200" cy="64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0281D579-CA2F-3A58-1A4E-03FB0C5E9F6D}"/>
                </a:ext>
              </a:extLst>
            </p:cNvPr>
            <p:cNvCxnSpPr>
              <a:cxnSpLocks/>
              <a:stCxn id="48" idx="3"/>
              <a:endCxn id="55" idx="2"/>
            </p:cNvCxnSpPr>
            <p:nvPr/>
          </p:nvCxnSpPr>
          <p:spPr bwMode="auto">
            <a:xfrm>
              <a:off x="5651418" y="1106424"/>
              <a:ext cx="457200" cy="64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3E1214A6-BAD3-656F-BCF8-F1000BA436AA}"/>
                    </a:ext>
                  </a:extLst>
                </p:cNvPr>
                <p:cNvSpPr/>
                <p:nvPr/>
              </p:nvSpPr>
              <p:spPr bwMode="auto">
                <a:xfrm>
                  <a:off x="4322154" y="884225"/>
                  <a:ext cx="457200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sz="2000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de-DE" sz="2000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baseline="-25000" dirty="0">
                    <a:solidFill>
                      <a:srgbClr val="081D58"/>
                    </a:solidFill>
                    <a:latin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CD41CD0F-9420-FE4D-A0E0-91B264A5784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22154" y="884225"/>
                  <a:ext cx="457200" cy="45720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E6574D0C-1E0C-7FDB-7967-09ABFAB30683}"/>
                </a:ext>
              </a:extLst>
            </p:cNvPr>
            <p:cNvCxnSpPr>
              <a:cxnSpLocks/>
              <a:stCxn id="53" idx="6"/>
            </p:cNvCxnSpPr>
            <p:nvPr/>
          </p:nvCxnSpPr>
          <p:spPr bwMode="auto">
            <a:xfrm>
              <a:off x="4779354" y="1112825"/>
              <a:ext cx="41486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460BE69F-C2D8-B2D4-BC74-9E01FD01A018}"/>
                    </a:ext>
                  </a:extLst>
                </p:cNvPr>
                <p:cNvSpPr/>
                <p:nvPr/>
              </p:nvSpPr>
              <p:spPr bwMode="auto">
                <a:xfrm>
                  <a:off x="6108618" y="884225"/>
                  <a:ext cx="457200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sz="2000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de-DE" sz="2000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baseline="-25000" dirty="0">
                    <a:solidFill>
                      <a:srgbClr val="081D58"/>
                    </a:solidFill>
                    <a:latin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13C97F93-9613-A54E-8DDF-E87D93A45B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08618" y="884225"/>
                  <a:ext cx="457200" cy="457200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F79758C2-5735-FEE7-4EC1-82C36713EEE5}"/>
                </a:ext>
              </a:extLst>
            </p:cNvPr>
            <p:cNvCxnSpPr>
              <a:cxnSpLocks/>
              <a:stCxn id="55" idx="6"/>
              <a:endCxn id="49" idx="1"/>
            </p:cNvCxnSpPr>
            <p:nvPr/>
          </p:nvCxnSpPr>
          <p:spPr bwMode="auto">
            <a:xfrm flipV="1">
              <a:off x="6565818" y="1106424"/>
              <a:ext cx="414864" cy="64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56C8ACD0-1D60-7320-D938-07F5B5B99284}"/>
                    </a:ext>
                  </a:extLst>
                </p:cNvPr>
                <p:cNvSpPr/>
                <p:nvPr/>
              </p:nvSpPr>
              <p:spPr bwMode="auto">
                <a:xfrm>
                  <a:off x="5194218" y="-107887"/>
                  <a:ext cx="457200" cy="457200"/>
                </a:xfrm>
                <a:prstGeom prst="rect">
                  <a:avLst/>
                </a:prstGeom>
                <a:solidFill>
                  <a:srgbClr val="FFC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0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𝑚</m:t>
                        </m:r>
                      </m:oMath>
                    </m:oMathPara>
                  </a14:m>
                  <a:endParaRPr lang="en-US" sz="2000" baseline="-25000" dirty="0">
                    <a:solidFill>
                      <a:schemeClr val="bg1"/>
                    </a:solidFill>
                    <a:latin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191C7699-50C6-4C49-A34B-87CA912CD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94218" y="-107887"/>
                  <a:ext cx="457200" cy="45720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0C437096-56C0-AB03-6E6A-2D8F80F5A414}"/>
                </a:ext>
              </a:extLst>
            </p:cNvPr>
            <p:cNvCxnSpPr>
              <a:cxnSpLocks/>
              <a:stCxn id="57" idx="2"/>
              <a:endCxn id="49" idx="0"/>
            </p:cNvCxnSpPr>
            <p:nvPr/>
          </p:nvCxnSpPr>
          <p:spPr bwMode="auto">
            <a:xfrm>
              <a:off x="5422818" y="349313"/>
              <a:ext cx="1786464" cy="52851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34AC8A8F-D1C8-15E6-C65F-9763B3A90F3E}"/>
                </a:ext>
              </a:extLst>
            </p:cNvPr>
            <p:cNvCxnSpPr>
              <a:cxnSpLocks/>
              <a:stCxn id="57" idx="2"/>
              <a:endCxn id="46" idx="0"/>
            </p:cNvCxnSpPr>
            <p:nvPr/>
          </p:nvCxnSpPr>
          <p:spPr bwMode="auto">
            <a:xfrm flipH="1">
              <a:off x="3636354" y="349313"/>
              <a:ext cx="1786464" cy="52851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508E4CFA-D0A2-B2D4-0895-5B4FB686B536}"/>
                </a:ext>
              </a:extLst>
            </p:cNvPr>
            <p:cNvCxnSpPr>
              <a:cxnSpLocks/>
              <a:stCxn id="57" idx="2"/>
              <a:endCxn id="48" idx="0"/>
            </p:cNvCxnSpPr>
            <p:nvPr/>
          </p:nvCxnSpPr>
          <p:spPr bwMode="auto">
            <a:xfrm>
              <a:off x="5422818" y="349313"/>
              <a:ext cx="0" cy="52851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89369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Acting and planning</a:t>
            </a:r>
          </a:p>
          <a:p>
            <a:pPr lvl="1"/>
            <a:r>
              <a:rPr lang="en-US" dirty="0" err="1">
                <a:cs typeface="Calibri"/>
              </a:rPr>
              <a:t>Lookahead</a:t>
            </a:r>
            <a:r>
              <a:rPr lang="en-US" dirty="0">
                <a:cs typeface="Calibri"/>
              </a:rPr>
              <a:t>: </a:t>
            </a:r>
            <a:r>
              <a:rPr lang="en-US" dirty="0"/>
              <a:t>search part of the search space, return a partial solution</a:t>
            </a:r>
          </a:p>
          <a:p>
            <a:pPr lvl="1"/>
            <a:r>
              <a:rPr lang="en-US" dirty="0">
                <a:cs typeface="Calibri"/>
              </a:rPr>
              <a:t>Refine-</a:t>
            </a:r>
            <a:r>
              <a:rPr lang="en-US" dirty="0" err="1">
                <a:cs typeface="Calibri"/>
              </a:rPr>
              <a:t>Lookahead</a:t>
            </a:r>
            <a:r>
              <a:rPr lang="en-US" dirty="0">
                <a:cs typeface="Calibri"/>
              </a:rPr>
              <a:t>, Refine-Lazy-</a:t>
            </a:r>
            <a:r>
              <a:rPr lang="en-US" dirty="0" err="1">
                <a:cs typeface="Calibri"/>
              </a:rPr>
              <a:t>Lookahead</a:t>
            </a:r>
            <a:r>
              <a:rPr lang="en-US" dirty="0">
                <a:cs typeface="Calibri"/>
              </a:rPr>
              <a:t>, Refine-Concurrent-</a:t>
            </a:r>
            <a:r>
              <a:rPr lang="en-US" dirty="0" err="1">
                <a:cs typeface="Calibri"/>
              </a:rPr>
              <a:t>Lookahead</a:t>
            </a:r>
            <a:endParaRPr lang="en-US" dirty="0">
              <a:ea typeface="ＭＳ Ｐゴシック" charset="0"/>
              <a:cs typeface="Calibri"/>
            </a:endParaRPr>
          </a:p>
          <a:p>
            <a:pPr lvl="2"/>
            <a:r>
              <a:rPr lang="en-US" dirty="0">
                <a:ea typeface="ＭＳ Ｐゴシック" charset="0"/>
                <a:cs typeface="ＭＳ Ｐゴシック" charset="0"/>
              </a:rPr>
              <a:t>Like </a:t>
            </a:r>
            <a:r>
              <a:rPr lang="en-US" dirty="0">
                <a:cs typeface="Calibri"/>
              </a:rPr>
              <a:t>Run-</a:t>
            </a:r>
            <a:r>
              <a:rPr lang="en-US" dirty="0" err="1">
                <a:cs typeface="Calibri"/>
              </a:rPr>
              <a:t>Lookahead</a:t>
            </a:r>
            <a:r>
              <a:rPr lang="en-US" dirty="0">
                <a:cs typeface="Calibri"/>
              </a:rPr>
              <a:t>, Run-Lazy-</a:t>
            </a:r>
            <a:r>
              <a:rPr lang="en-US" dirty="0" err="1">
                <a:cs typeface="Calibri"/>
              </a:rPr>
              <a:t>Lookahead</a:t>
            </a:r>
            <a:r>
              <a:rPr lang="en-US" dirty="0">
                <a:cs typeface="Calibri"/>
              </a:rPr>
              <a:t>, Run-Concurrent-</a:t>
            </a:r>
            <a:r>
              <a:rPr lang="en-US" dirty="0" err="1">
                <a:cs typeface="Calibri"/>
              </a:rPr>
              <a:t>Lookahead</a:t>
            </a:r>
            <a:r>
              <a:rPr lang="en-US" dirty="0">
                <a:cs typeface="Calibri"/>
              </a:rPr>
              <a:t>, but </a:t>
            </a:r>
            <a:r>
              <a:rPr lang="en-US" dirty="0">
                <a:cs typeface="Times New Roman"/>
              </a:rPr>
              <a:t>call </a:t>
            </a:r>
            <a:r>
              <a:rPr lang="en-US" dirty="0" err="1">
                <a:cs typeface="Calibri"/>
              </a:rPr>
              <a:t>SeRPE</a:t>
            </a:r>
            <a:endParaRPr lang="en-US" dirty="0"/>
          </a:p>
          <a:p>
            <a:pPr lvl="1"/>
            <a:r>
              <a:rPr lang="en-US" dirty="0"/>
              <a:t>Caveats</a:t>
            </a:r>
          </a:p>
          <a:p>
            <a:pPr lvl="2"/>
            <a:r>
              <a:rPr lang="en-US" dirty="0"/>
              <a:t>Current state may not be what we expect</a:t>
            </a:r>
          </a:p>
          <a:p>
            <a:pPr lvl="2"/>
            <a:r>
              <a:rPr lang="en-US" dirty="0"/>
              <a:t>Possible ways to handle that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4D5CC-5561-F345-9BF8-7558449E9D9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DB3AD1-CB62-7337-9E1B-1EB68AA0E6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625E3-F4D7-4746-9078-4DDEE398E4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9104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69D0-F897-184E-BD2D-28DF1B1D6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2B57A-800D-3843-BB0A-D5DB49A38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GB" dirty="0"/>
              <a:t>3.1  </a:t>
            </a:r>
            <a:r>
              <a:rPr lang="en-GB" i="1" dirty="0"/>
              <a:t>Representation</a:t>
            </a:r>
          </a:p>
          <a:p>
            <a:pPr lvl="1"/>
            <a:r>
              <a:rPr lang="en-GB" dirty="0"/>
              <a:t>State variables, commands, refinement methods</a:t>
            </a:r>
          </a:p>
          <a:p>
            <a:pPr lvl="1"/>
            <a:r>
              <a:rPr lang="en-GB" dirty="0"/>
              <a:t>Example</a:t>
            </a:r>
          </a:p>
          <a:p>
            <a:pPr marL="0" indent="0">
              <a:buNone/>
            </a:pPr>
            <a:r>
              <a:rPr lang="en-GB" dirty="0"/>
              <a:t>3.2  </a:t>
            </a:r>
            <a:r>
              <a:rPr lang="en-GB" i="1" dirty="0"/>
              <a:t>Acting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RAE (Refinement Acting Engine)</a:t>
            </a:r>
          </a:p>
          <a:p>
            <a:pPr lvl="1"/>
            <a:r>
              <a:rPr lang="en-GB" dirty="0"/>
              <a:t>Example</a:t>
            </a:r>
          </a:p>
          <a:p>
            <a:pPr lvl="1"/>
            <a:r>
              <a:rPr lang="en-GB" dirty="0"/>
              <a:t>Extensions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3.3  </a:t>
            </a:r>
            <a:r>
              <a:rPr lang="en-GB" i="1" dirty="0"/>
              <a:t>Planning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Motivation and basic ideas</a:t>
            </a:r>
          </a:p>
          <a:p>
            <a:pPr lvl="1"/>
            <a:r>
              <a:rPr lang="en-GB" dirty="0"/>
              <a:t>Deterministic action models</a:t>
            </a:r>
          </a:p>
          <a:p>
            <a:pPr lvl="1"/>
            <a:r>
              <a:rPr lang="en-GB" dirty="0" err="1"/>
              <a:t>SeRPE</a:t>
            </a:r>
            <a:r>
              <a:rPr lang="en-GB" dirty="0"/>
              <a:t> (Sequential Refinement Planning Engine)</a:t>
            </a:r>
          </a:p>
          <a:p>
            <a:pPr marL="0" indent="0">
              <a:buNone/>
            </a:pPr>
            <a:r>
              <a:rPr lang="en-GB" dirty="0"/>
              <a:t>3.4  </a:t>
            </a:r>
            <a:r>
              <a:rPr lang="en-GB" i="1" dirty="0"/>
              <a:t>Using Planning in Acting</a:t>
            </a:r>
          </a:p>
          <a:p>
            <a:pPr lvl="1"/>
            <a:r>
              <a:rPr lang="en-GB" dirty="0"/>
              <a:t>Techniques</a:t>
            </a:r>
          </a:p>
          <a:p>
            <a:pPr lvl="1"/>
            <a:r>
              <a:rPr lang="en-GB" dirty="0"/>
              <a:t>Caveats</a:t>
            </a:r>
          </a:p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AFD7A4-5A41-6E45-872B-D60F36C0828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2DA24-146D-42BD-30BA-AFDC90B3E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C5D20-7FDC-0E49-BF3C-0EDC0E4EB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66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F8AF72-9A8C-9BB5-9BA4-F46E64E06B6B}"/>
              </a:ext>
            </a:extLst>
          </p:cNvPr>
          <p:cNvSpPr txBox="1"/>
          <p:nvPr/>
        </p:nvSpPr>
        <p:spPr>
          <a:xfrm>
            <a:off x="2810886" y="5485183"/>
            <a:ext cx="65695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accent1"/>
                </a:solidFill>
              </a:rPr>
              <a:t>⟹ Next: Planning and Acting with Temporal Models</a:t>
            </a:r>
            <a:endParaRPr lang="en-GB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64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B8A3E-18AC-834A-8FE2-EE1D14AE9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State-variable Representation: Extensions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0F9FBB-EAF6-3549-8C3B-02BC5DC564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Range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ran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Can be finite, infinite, continuous, discontinuous, vectors, </a:t>
                </a:r>
                <a:br>
                  <a:rPr lang="en-GB" dirty="0"/>
                </a:br>
                <a:r>
                  <a:rPr lang="en-GB" dirty="0"/>
                  <a:t>matrices, other data structures</a:t>
                </a:r>
              </a:p>
              <a:p>
                <a:r>
                  <a:rPr lang="en-GB" dirty="0"/>
                  <a:t>Assignment statement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𝑒𝑥𝑝𝑟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Expression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𝑒𝑥𝑝𝑟</m:t>
                    </m:r>
                  </m:oMath>
                </a14:m>
                <a:r>
                  <a:rPr lang="en-GB" dirty="0"/>
                  <a:t> returns a ground value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ran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and </a:t>
                </a:r>
                <a:br>
                  <a:rPr lang="en-GB" dirty="0"/>
                </a:br>
                <a:r>
                  <a:rPr lang="en-GB" dirty="0"/>
                  <a:t>has no side-effects on the current state </a:t>
                </a:r>
              </a:p>
              <a:p>
                <a:r>
                  <a:rPr lang="en-GB" dirty="0"/>
                  <a:t>Tests (e.g., preconditions)</a:t>
                </a:r>
              </a:p>
              <a:p>
                <a:pPr lvl="1"/>
                <a:r>
                  <a:rPr lang="en-GB" dirty="0"/>
                  <a:t>Simple: 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Compound: conjunction, disjunction, </a:t>
                </a:r>
                <a:br>
                  <a:rPr lang="en-GB" dirty="0"/>
                </a:br>
                <a:r>
                  <a:rPr lang="en-GB" dirty="0"/>
                  <a:t>or negation of simple tests</a:t>
                </a: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0F9FBB-EAF6-3549-8C3B-02BC5DC564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9" t="-29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203D0-F7F3-E648-8814-E9E96044E2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23878-7E58-29BD-5070-472E4FA4A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96A05-65D7-2547-B525-558A66F26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</a:t>
            </a:fld>
            <a:endParaRPr lang="en-GB"/>
          </a:p>
        </p:txBody>
      </p:sp>
      <p:sp>
        <p:nvSpPr>
          <p:cNvPr id="7" name="Rectangle 891">
            <a:extLst>
              <a:ext uri="{FF2B5EF4-FFF2-40B4-BE49-F238E27FC236}">
                <a16:creationId xmlns:a16="http://schemas.microsoft.com/office/drawing/2014/main" id="{26B94856-FF38-C970-48FC-28C45B61E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7442" y="3827613"/>
            <a:ext cx="65" cy="307777"/>
          </a:xfrm>
          <a:prstGeom prst="rect">
            <a:avLst/>
          </a:prstGeom>
          <a:solidFill>
            <a:srgbClr val="FAC09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20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8" name="Line 853">
            <a:extLst>
              <a:ext uri="{FF2B5EF4-FFF2-40B4-BE49-F238E27FC236}">
                <a16:creationId xmlns:a16="http://schemas.microsoft.com/office/drawing/2014/main" id="{F43961AC-D2FE-4C97-55A9-8413078939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53807" y="3506482"/>
            <a:ext cx="1115568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soft" dir="l"/>
          </a:scene3d>
          <a:sp3d extrusionH="1117600" contourW="6350" prstMaterial="legacyPlastic">
            <a:bevelT w="13500" h="13500" prst="angle"/>
            <a:bevelB w="13500" h="13500" prst="angle"/>
            <a:extrusionClr>
              <a:srgbClr val="FBDFC1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dirty="0">
                <a:latin typeface="Calibri"/>
                <a:ea typeface="Times New Roman"/>
                <a:cs typeface="Calibri"/>
              </a:rPr>
              <a:t>        loc2</a:t>
            </a:r>
          </a:p>
        </p:txBody>
      </p:sp>
      <p:sp>
        <p:nvSpPr>
          <p:cNvPr id="9" name="Line 853">
            <a:extLst>
              <a:ext uri="{FF2B5EF4-FFF2-40B4-BE49-F238E27FC236}">
                <a16:creationId xmlns:a16="http://schemas.microsoft.com/office/drawing/2014/main" id="{20A2DEE4-6307-8E8D-7183-CA2F7CE0D9DF}"/>
              </a:ext>
            </a:extLst>
          </p:cNvPr>
          <p:cNvSpPr>
            <a:spLocks noChangeShapeType="1"/>
          </p:cNvSpPr>
          <p:nvPr/>
        </p:nvSpPr>
        <p:spPr bwMode="auto">
          <a:xfrm>
            <a:off x="9626005" y="5901552"/>
            <a:ext cx="1609344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balanced" dir="l"/>
          </a:scene3d>
          <a:sp3d extrusionH="1587500" contourW="6350" prstMaterial="legacyPlastic">
            <a:bevelT w="13500" h="13500" prst="angle"/>
            <a:bevelB w="13500" h="13500" prst="angle"/>
            <a:extrusionClr>
              <a:srgbClr val="FFE4C1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2000" dirty="0">
                <a:latin typeface="Calibri"/>
                <a:ea typeface="Times New Roman"/>
                <a:cs typeface="Calibri"/>
              </a:rPr>
              <a:t>             loc0</a:t>
            </a:r>
          </a:p>
        </p:txBody>
      </p:sp>
      <p:sp>
        <p:nvSpPr>
          <p:cNvPr id="10" name="Line 853">
            <a:extLst>
              <a:ext uri="{FF2B5EF4-FFF2-40B4-BE49-F238E27FC236}">
                <a16:creationId xmlns:a16="http://schemas.microsoft.com/office/drawing/2014/main" id="{494C3785-DD2B-6017-030E-B5E3056A4A4E}"/>
              </a:ext>
            </a:extLst>
          </p:cNvPr>
          <p:cNvSpPr>
            <a:spLocks noChangeShapeType="1"/>
          </p:cNvSpPr>
          <p:nvPr/>
        </p:nvSpPr>
        <p:spPr bwMode="auto">
          <a:xfrm>
            <a:off x="9979357" y="4575092"/>
            <a:ext cx="1316735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balanced" dir="l"/>
          </a:scene3d>
          <a:sp3d extrusionH="1397000" contourW="6350" prstMaterial="legacyPlastic">
            <a:bevelT w="13500" h="13500" prst="angle"/>
            <a:bevelB w="13500" h="13500" prst="angle"/>
            <a:extrusionClr>
              <a:srgbClr val="F5DBBD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900" dirty="0">
                <a:latin typeface="Calibri"/>
                <a:ea typeface="Times New Roman"/>
                <a:cs typeface="Calibri"/>
              </a:rPr>
              <a:t>          loc1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9C40C6-DC15-656E-458E-3CDA9BADC8E2}"/>
              </a:ext>
            </a:extLst>
          </p:cNvPr>
          <p:cNvGrpSpPr/>
          <p:nvPr/>
        </p:nvGrpSpPr>
        <p:grpSpPr>
          <a:xfrm>
            <a:off x="10253581" y="4593303"/>
            <a:ext cx="1203321" cy="1021208"/>
            <a:chOff x="3906167" y="3324390"/>
            <a:chExt cx="1671281" cy="1418344"/>
          </a:xfrm>
          <a:solidFill>
            <a:srgbClr val="93D2FE"/>
          </a:solidFill>
        </p:grpSpPr>
        <p:sp>
          <p:nvSpPr>
            <p:cNvPr id="12" name="Oval 859">
              <a:extLst>
                <a:ext uri="{FF2B5EF4-FFF2-40B4-BE49-F238E27FC236}">
                  <a16:creationId xmlns:a16="http://schemas.microsoft.com/office/drawing/2014/main" id="{D5709213-81AB-D7D3-B298-12EBE88E067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80464" y="4434841"/>
              <a:ext cx="137823" cy="1512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3" name="Oval 861">
              <a:extLst>
                <a:ext uri="{FF2B5EF4-FFF2-40B4-BE49-F238E27FC236}">
                  <a16:creationId xmlns:a16="http://schemas.microsoft.com/office/drawing/2014/main" id="{A4C8B18B-04B1-69C9-5A13-813E9094F52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06168" y="4588788"/>
              <a:ext cx="142659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4" name="Oval 862">
              <a:extLst>
                <a:ext uri="{FF2B5EF4-FFF2-40B4-BE49-F238E27FC236}">
                  <a16:creationId xmlns:a16="http://schemas.microsoft.com/office/drawing/2014/main" id="{0A1200F0-5D5F-F976-240E-C51AA2AD0B3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21673" y="4588788"/>
              <a:ext cx="137823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5" name="Oval 863">
              <a:extLst>
                <a:ext uri="{FF2B5EF4-FFF2-40B4-BE49-F238E27FC236}">
                  <a16:creationId xmlns:a16="http://schemas.microsoft.com/office/drawing/2014/main" id="{F0CD1D05-DC15-40AF-9674-F5C3F87623B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81432" y="4586087"/>
              <a:ext cx="140241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6" name="Oval 863">
              <a:extLst>
                <a:ext uri="{FF2B5EF4-FFF2-40B4-BE49-F238E27FC236}">
                  <a16:creationId xmlns:a16="http://schemas.microsoft.com/office/drawing/2014/main" id="{CA50DF33-1074-B16C-4FDD-2A5BA1D04F9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90648" y="4587968"/>
              <a:ext cx="140241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1BE2C03-9E0D-D2BB-61BB-F7451EC2B787}"/>
                </a:ext>
              </a:extLst>
            </p:cNvPr>
            <p:cNvGrpSpPr/>
            <p:nvPr/>
          </p:nvGrpSpPr>
          <p:grpSpPr>
            <a:xfrm>
              <a:off x="3906167" y="4047050"/>
              <a:ext cx="1671281" cy="539042"/>
              <a:chOff x="1320274" y="4580303"/>
              <a:chExt cx="1671281" cy="467246"/>
            </a:xfrm>
            <a:grpFill/>
          </p:grpSpPr>
          <p:sp>
            <p:nvSpPr>
              <p:cNvPr id="32" name="Freeform 860">
                <a:extLst>
                  <a:ext uri="{FF2B5EF4-FFF2-40B4-BE49-F238E27FC236}">
                    <a16:creationId xmlns:a16="http://schemas.microsoft.com/office/drawing/2014/main" id="{EEFFAE05-77C3-0F1C-0F6E-F1A70DE98A0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20274" y="4580303"/>
                <a:ext cx="743865" cy="156647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3" name="Rectangle 864">
                <a:extLst>
                  <a:ext uri="{FF2B5EF4-FFF2-40B4-BE49-F238E27FC236}">
                    <a16:creationId xmlns:a16="http://schemas.microsoft.com/office/drawing/2014/main" id="{C397A75C-67EA-0B42-D8D5-991B98A36C5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320274" y="4736954"/>
                <a:ext cx="557094" cy="31059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b"/>
              <a:lstStyle/>
              <a:p>
                <a:pPr algn="ctr"/>
                <a:r>
                  <a:rPr lang="en-US" sz="2000" dirty="0" err="1">
                    <a:latin typeface="Calibri"/>
                    <a:ea typeface="Calibri"/>
                    <a:cs typeface="Calibri"/>
                  </a:rPr>
                  <a:t>rbt</a:t>
                </a:r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4" name="Freeform 865">
                <a:extLst>
                  <a:ext uri="{FF2B5EF4-FFF2-40B4-BE49-F238E27FC236}">
                    <a16:creationId xmlns:a16="http://schemas.microsoft.com/office/drawing/2014/main" id="{FB939446-CE67-B5E8-2F47-6EBCB026AC3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77368" y="4580303"/>
                <a:ext cx="186771" cy="467242"/>
              </a:xfrm>
              <a:custGeom>
                <a:avLst/>
                <a:gdLst>
                  <a:gd name="T0" fmla="*/ 0 w 48"/>
                  <a:gd name="T1" fmla="*/ 524 h 144"/>
                  <a:gd name="T2" fmla="*/ 566 w 48"/>
                  <a:gd name="T3" fmla="*/ 0 h 144"/>
                  <a:gd name="T4" fmla="*/ 566 w 48"/>
                  <a:gd name="T5" fmla="*/ 1034 h 144"/>
                  <a:gd name="T6" fmla="*/ 0 w 48"/>
                  <a:gd name="T7" fmla="*/ 1564 h 144"/>
                  <a:gd name="T8" fmla="*/ 0 w 48"/>
                  <a:gd name="T9" fmla="*/ 52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5" name="Freeform 866">
                <a:extLst>
                  <a:ext uri="{FF2B5EF4-FFF2-40B4-BE49-F238E27FC236}">
                    <a16:creationId xmlns:a16="http://schemas.microsoft.com/office/drawing/2014/main" id="{D03A202C-2A08-9783-2DFB-F533DA0A5F4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77368" y="4878539"/>
                <a:ext cx="1114187" cy="168998"/>
              </a:xfrm>
              <a:custGeom>
                <a:avLst/>
                <a:gdLst>
                  <a:gd name="T0" fmla="*/ 0 w 288"/>
                  <a:gd name="T1" fmla="*/ 449 h 48"/>
                  <a:gd name="T2" fmla="*/ 2608 w 288"/>
                  <a:gd name="T3" fmla="*/ 449 h 48"/>
                  <a:gd name="T4" fmla="*/ 3133 w 288"/>
                  <a:gd name="T5" fmla="*/ 0 h 48"/>
                  <a:gd name="T6" fmla="*/ 524 w 288"/>
                  <a:gd name="T7" fmla="*/ 0 h 48"/>
                  <a:gd name="T8" fmla="*/ 0 w 288"/>
                  <a:gd name="T9" fmla="*/ 44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48"/>
                  <a:gd name="T17" fmla="*/ 288 w 28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48">
                    <a:moveTo>
                      <a:pt x="0" y="48"/>
                    </a:moveTo>
                    <a:lnTo>
                      <a:pt x="240" y="48"/>
                    </a:lnTo>
                    <a:lnTo>
                      <a:pt x="288" y="0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822016C-F6F3-11F4-7A17-C0FA09C7B556}"/>
                </a:ext>
              </a:extLst>
            </p:cNvPr>
            <p:cNvGrpSpPr/>
            <p:nvPr/>
          </p:nvGrpSpPr>
          <p:grpSpPr>
            <a:xfrm>
              <a:off x="4596370" y="3324390"/>
              <a:ext cx="552654" cy="1188720"/>
              <a:chOff x="1823226" y="3235632"/>
              <a:chExt cx="552654" cy="1188720"/>
            </a:xfrm>
            <a:grpFill/>
          </p:grpSpPr>
          <p:sp>
            <p:nvSpPr>
              <p:cNvPr id="19" name="Oval 878">
                <a:extLst>
                  <a:ext uri="{FF2B5EF4-FFF2-40B4-BE49-F238E27FC236}">
                    <a16:creationId xmlns:a16="http://schemas.microsoft.com/office/drawing/2014/main" id="{0B181499-9A44-FBBF-36A0-0477C94306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26977" y="4394101"/>
                <a:ext cx="110510" cy="30251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0" name="Rectangle 880">
                <a:extLst>
                  <a:ext uri="{FF2B5EF4-FFF2-40B4-BE49-F238E27FC236}">
                    <a16:creationId xmlns:a16="http://schemas.microsoft.com/office/drawing/2014/main" id="{27354B1C-DDE1-0C2F-03D1-8379548CE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27548" y="3720625"/>
                <a:ext cx="109828" cy="68636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1" name="Oval 878">
                <a:extLst>
                  <a:ext uri="{FF2B5EF4-FFF2-40B4-BE49-F238E27FC236}">
                    <a16:creationId xmlns:a16="http://schemas.microsoft.com/office/drawing/2014/main" id="{045C7356-6044-27CD-F766-0122C24A4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28534" y="3708361"/>
                <a:ext cx="110510" cy="30251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2" name="Line 881">
                <a:extLst>
                  <a:ext uri="{FF2B5EF4-FFF2-40B4-BE49-F238E27FC236}">
                    <a16:creationId xmlns:a16="http://schemas.microsoft.com/office/drawing/2014/main" id="{C3933566-5DEB-69F3-9D57-5274BCBFE4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7377" y="3720625"/>
                <a:ext cx="0" cy="68636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3" name="Line 882">
                <a:extLst>
                  <a:ext uri="{FF2B5EF4-FFF2-40B4-BE49-F238E27FC236}">
                    <a16:creationId xmlns:a16="http://schemas.microsoft.com/office/drawing/2014/main" id="{01CE69E7-FACB-E9B6-63F8-92EC58D3B8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23226" y="3720625"/>
                <a:ext cx="0" cy="68636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" name="Rectangle 880">
                <a:extLst>
                  <a:ext uri="{FF2B5EF4-FFF2-40B4-BE49-F238E27FC236}">
                    <a16:creationId xmlns:a16="http://schemas.microsoft.com/office/drawing/2014/main" id="{75487D40-8E71-20DE-C1F5-D47249306C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 flipH="1">
                <a:off x="2086553" y="3275567"/>
                <a:ext cx="66541" cy="85795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5" name="Oval 878">
                <a:extLst>
                  <a:ext uri="{FF2B5EF4-FFF2-40B4-BE49-F238E27FC236}">
                    <a16:creationId xmlns:a16="http://schemas.microsoft.com/office/drawing/2014/main" id="{78242864-6042-B561-9FD6-EA102B9E74A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00000" flipH="1">
                <a:off x="2297586" y="3313681"/>
                <a:ext cx="69069" cy="3900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" name="Line 882">
                <a:extLst>
                  <a:ext uri="{FF2B5EF4-FFF2-40B4-BE49-F238E27FC236}">
                    <a16:creationId xmlns:a16="http://schemas.microsoft.com/office/drawing/2014/main" id="{F43AD3C2-A66D-C2C3-73AC-43F668FBD3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2008380" y="3235632"/>
                <a:ext cx="166195" cy="553247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7" name="Line 882">
                <a:extLst>
                  <a:ext uri="{FF2B5EF4-FFF2-40B4-BE49-F238E27FC236}">
                    <a16:creationId xmlns:a16="http://schemas.microsoft.com/office/drawing/2014/main" id="{EBE7E2D0-7AC2-8DA2-01A8-AAE46FB115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2019974" y="3238739"/>
                <a:ext cx="147328" cy="57728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8" name="Line 884">
                <a:extLst>
                  <a:ext uri="{FF2B5EF4-FFF2-40B4-BE49-F238E27FC236}">
                    <a16:creationId xmlns:a16="http://schemas.microsoft.com/office/drawing/2014/main" id="{C3E4E215-AB2E-3E1A-1D20-5DD6E3298F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2360577" y="3338154"/>
                <a:ext cx="0" cy="103603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9" name="Oval 885">
                <a:extLst>
                  <a:ext uri="{FF2B5EF4-FFF2-40B4-BE49-F238E27FC236}">
                    <a16:creationId xmlns:a16="http://schemas.microsoft.com/office/drawing/2014/main" id="{DD83FA39-F913-0310-05C0-307701E33C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343884" y="3447019"/>
                <a:ext cx="31996" cy="7070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0" name="Line 881">
                <a:extLst>
                  <a:ext uri="{FF2B5EF4-FFF2-40B4-BE49-F238E27FC236}">
                    <a16:creationId xmlns:a16="http://schemas.microsoft.com/office/drawing/2014/main" id="{156F5535-D736-9C74-03FB-2349F4E5AE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2148636" y="3292202"/>
                <a:ext cx="0" cy="85795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1" name="Line 882">
                <a:extLst>
                  <a:ext uri="{FF2B5EF4-FFF2-40B4-BE49-F238E27FC236}">
                    <a16:creationId xmlns:a16="http://schemas.microsoft.com/office/drawing/2014/main" id="{8CE47E1D-079F-5C41-AB12-1121B7C94D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H="1" flipV="1">
                <a:off x="2087266" y="3256770"/>
                <a:ext cx="0" cy="85795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76FD4C0-5A24-2E7F-ED70-E068164565E7}"/>
              </a:ext>
            </a:extLst>
          </p:cNvPr>
          <p:cNvGrpSpPr/>
          <p:nvPr/>
        </p:nvGrpSpPr>
        <p:grpSpPr>
          <a:xfrm>
            <a:off x="11175032" y="2920408"/>
            <a:ext cx="538242" cy="357449"/>
            <a:chOff x="1012668" y="969931"/>
            <a:chExt cx="747559" cy="496456"/>
          </a:xfrm>
        </p:grpSpPr>
        <p:sp>
          <p:nvSpPr>
            <p:cNvPr id="37" name="Line 853">
              <a:extLst>
                <a:ext uri="{FF2B5EF4-FFF2-40B4-BE49-F238E27FC236}">
                  <a16:creationId xmlns:a16="http://schemas.microsoft.com/office/drawing/2014/main" id="{92D41EF7-8A8B-F8C5-B569-BBF6FDE8AE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2668" y="1130288"/>
              <a:ext cx="600568" cy="7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flat" dir="l"/>
            </a:scene3d>
            <a:sp3d extrusionH="266700" contourW="6350" prstMaterial="plastic">
              <a:bevelT w="13500" h="13500" prst="angle"/>
              <a:bevelB w="13500" h="13500" prst="angle"/>
              <a:extrusionClr>
                <a:srgbClr val="FDFEB5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38" name="Rectangle 876">
              <a:extLst>
                <a:ext uri="{FF2B5EF4-FFF2-40B4-BE49-F238E27FC236}">
                  <a16:creationId xmlns:a16="http://schemas.microsoft.com/office/drawing/2014/main" id="{945D8CCD-3DCE-1506-949B-E4A34C6622C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59818" y="969931"/>
              <a:ext cx="90" cy="384720"/>
            </a:xfrm>
            <a:prstGeom prst="rect">
              <a:avLst/>
            </a:prstGeom>
            <a:solidFill>
              <a:srgbClr val="FDFF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39" name="Rectangle 873">
              <a:extLst>
                <a:ext uri="{FF2B5EF4-FFF2-40B4-BE49-F238E27FC236}">
                  <a16:creationId xmlns:a16="http://schemas.microsoft.com/office/drawing/2014/main" id="{7AD2B094-2A49-CA00-A506-3D6400522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023" y="1137440"/>
              <a:ext cx="594305" cy="327629"/>
            </a:xfrm>
            <a:prstGeom prst="rect">
              <a:avLst/>
            </a:prstGeom>
            <a:solidFill>
              <a:srgbClr val="FDFFB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3152" tIns="18288" rIns="73152" bIns="18288" anchor="b"/>
            <a:lstStyle/>
            <a:p>
              <a:pPr algn="ctr"/>
              <a:r>
                <a:rPr lang="en-GB" dirty="0">
                  <a:latin typeface="Calibri"/>
                  <a:ea typeface="Times New Roman"/>
                  <a:cs typeface="Calibri"/>
                </a:rPr>
                <a:t>c1</a:t>
              </a:r>
            </a:p>
          </p:txBody>
        </p:sp>
        <p:sp>
          <p:nvSpPr>
            <p:cNvPr id="40" name="Freeform 875">
              <a:extLst>
                <a:ext uri="{FF2B5EF4-FFF2-40B4-BE49-F238E27FC236}">
                  <a16:creationId xmlns:a16="http://schemas.microsoft.com/office/drawing/2014/main" id="{7721F7C3-9D01-B23A-87BC-E2E39AB07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923" y="989071"/>
              <a:ext cx="146304" cy="477316"/>
            </a:xfrm>
            <a:custGeom>
              <a:avLst/>
              <a:gdLst>
                <a:gd name="T0" fmla="*/ 0 w 48"/>
                <a:gd name="T1" fmla="*/ 48 h 144"/>
                <a:gd name="T2" fmla="*/ 48 w 48"/>
                <a:gd name="T3" fmla="*/ 0 h 144"/>
                <a:gd name="T4" fmla="*/ 48 w 48"/>
                <a:gd name="T5" fmla="*/ 96 h 144"/>
                <a:gd name="T6" fmla="*/ 0 w 48"/>
                <a:gd name="T7" fmla="*/ 144 h 144"/>
                <a:gd name="T8" fmla="*/ 0 w 48"/>
                <a:gd name="T9" fmla="*/ 48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44"/>
                <a:gd name="T17" fmla="*/ 48 w 48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44">
                  <a:moveTo>
                    <a:pt x="0" y="48"/>
                  </a:moveTo>
                  <a:lnTo>
                    <a:pt x="48" y="0"/>
                  </a:lnTo>
                  <a:lnTo>
                    <a:pt x="48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D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b"/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</p:grpSp>
      <p:sp>
        <p:nvSpPr>
          <p:cNvPr id="41" name="Line 853">
            <a:extLst>
              <a:ext uri="{FF2B5EF4-FFF2-40B4-BE49-F238E27FC236}">
                <a16:creationId xmlns:a16="http://schemas.microsoft.com/office/drawing/2014/main" id="{876A74D3-E796-16B8-E441-59FED2AAD1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13377" y="2155241"/>
            <a:ext cx="73152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soft" dir="l"/>
          </a:scene3d>
          <a:sp3d extrusionH="800100" contourW="6350" prstMaterial="legacyPlastic">
            <a:bevelT w="13500" h="13500" prst="angle"/>
            <a:bevelB w="13500" h="13500" prst="angle"/>
            <a:extrusionClr>
              <a:srgbClr val="D0B39A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400" dirty="0">
                <a:latin typeface="Calibri"/>
                <a:ea typeface="Times New Roman"/>
                <a:cs typeface="Calibri"/>
              </a:rPr>
              <a:t>         loc4</a:t>
            </a:r>
          </a:p>
        </p:txBody>
      </p:sp>
      <p:sp>
        <p:nvSpPr>
          <p:cNvPr id="42" name="Line 853">
            <a:extLst>
              <a:ext uri="{FF2B5EF4-FFF2-40B4-BE49-F238E27FC236}">
                <a16:creationId xmlns:a16="http://schemas.microsoft.com/office/drawing/2014/main" id="{D7F86FDA-EB5F-4310-5777-0B39148B166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24022" y="2756596"/>
            <a:ext cx="91440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soft" dir="l"/>
          </a:scene3d>
          <a:sp3d extrusionH="914400" contourW="6350" prstMaterial="legacyPlastic">
            <a:bevelT w="13500" h="13500" prst="angle"/>
            <a:bevelB w="13500" h="13500" prst="angle"/>
            <a:extrusionClr>
              <a:srgbClr val="ECD1B9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600" dirty="0">
                <a:latin typeface="Calibri"/>
                <a:ea typeface="Times New Roman"/>
                <a:cs typeface="Calibri"/>
              </a:rPr>
              <a:t>         loc3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F5C6E52-5AB8-D7E1-98EC-A2C2FBABCFEF}"/>
              </a:ext>
            </a:extLst>
          </p:cNvPr>
          <p:cNvGrpSpPr/>
          <p:nvPr/>
        </p:nvGrpSpPr>
        <p:grpSpPr>
          <a:xfrm>
            <a:off x="11444141" y="1701341"/>
            <a:ext cx="387534" cy="273368"/>
            <a:chOff x="7930394" y="2452696"/>
            <a:chExt cx="387534" cy="273368"/>
          </a:xfrm>
        </p:grpSpPr>
        <p:sp>
          <p:nvSpPr>
            <p:cNvPr id="44" name="Line 853">
              <a:extLst>
                <a:ext uri="{FF2B5EF4-FFF2-40B4-BE49-F238E27FC236}">
                  <a16:creationId xmlns:a16="http://schemas.microsoft.com/office/drawing/2014/main" id="{B913471A-D886-228D-3648-E4D3C894A2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0394" y="2551830"/>
              <a:ext cx="311334" cy="37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flat" dir="l"/>
            </a:scene3d>
            <a:sp3d extrusionH="190500" contourW="6350" prstMaterial="plastic">
              <a:bevelT w="13500" h="13500" prst="angle"/>
              <a:bevelB w="13500" h="13500" prst="angle"/>
              <a:extrusionClr>
                <a:srgbClr val="CED286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sz="1400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45" name="Rectangle 876">
              <a:extLst>
                <a:ext uri="{FF2B5EF4-FFF2-40B4-BE49-F238E27FC236}">
                  <a16:creationId xmlns:a16="http://schemas.microsoft.com/office/drawing/2014/main" id="{777AE868-71C1-7F2A-A3BD-D67F5149078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954837" y="2452696"/>
              <a:ext cx="65" cy="215444"/>
            </a:xfrm>
            <a:prstGeom prst="rect">
              <a:avLst/>
            </a:prstGeom>
            <a:solidFill>
              <a:srgbClr val="FDFFB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endParaRPr lang="en-US" sz="1400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87" name="Rectangle 873">
              <a:extLst>
                <a:ext uri="{FF2B5EF4-FFF2-40B4-BE49-F238E27FC236}">
                  <a16:creationId xmlns:a16="http://schemas.microsoft.com/office/drawing/2014/main" id="{D8441263-799F-3E0D-5444-2351A42F9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1096" y="2555538"/>
              <a:ext cx="308087" cy="169843"/>
            </a:xfrm>
            <a:prstGeom prst="rect">
              <a:avLst/>
            </a:prstGeom>
            <a:solidFill>
              <a:srgbClr val="CED28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3152" tIns="18288" rIns="73152" bIns="18288" anchor="b"/>
            <a:lstStyle/>
            <a:p>
              <a:pPr algn="ctr"/>
              <a:r>
                <a:rPr lang="en-GB" sz="1400" dirty="0">
                  <a:latin typeface="Calibri"/>
                  <a:ea typeface="Times New Roman"/>
                  <a:cs typeface="Calibri"/>
                </a:rPr>
                <a:t>c3</a:t>
              </a:r>
            </a:p>
          </p:txBody>
        </p:sp>
        <p:sp>
          <p:nvSpPr>
            <p:cNvPr id="88" name="Freeform 875">
              <a:extLst>
                <a:ext uri="{FF2B5EF4-FFF2-40B4-BE49-F238E27FC236}">
                  <a16:creationId xmlns:a16="http://schemas.microsoft.com/office/drawing/2014/main" id="{44607F44-44C3-DE94-96B2-6260605A1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2084" y="2478623"/>
              <a:ext cx="75844" cy="247441"/>
            </a:xfrm>
            <a:custGeom>
              <a:avLst/>
              <a:gdLst>
                <a:gd name="T0" fmla="*/ 0 w 48"/>
                <a:gd name="T1" fmla="*/ 48 h 144"/>
                <a:gd name="T2" fmla="*/ 48 w 48"/>
                <a:gd name="T3" fmla="*/ 0 h 144"/>
                <a:gd name="T4" fmla="*/ 48 w 48"/>
                <a:gd name="T5" fmla="*/ 96 h 144"/>
                <a:gd name="T6" fmla="*/ 0 w 48"/>
                <a:gd name="T7" fmla="*/ 144 h 144"/>
                <a:gd name="T8" fmla="*/ 0 w 48"/>
                <a:gd name="T9" fmla="*/ 48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44"/>
                <a:gd name="T17" fmla="*/ 48 w 48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44">
                  <a:moveTo>
                    <a:pt x="0" y="48"/>
                  </a:moveTo>
                  <a:lnTo>
                    <a:pt x="48" y="0"/>
                  </a:lnTo>
                  <a:lnTo>
                    <a:pt x="48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CED28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b"/>
            <a:lstStyle/>
            <a:p>
              <a:endParaRPr lang="en-US" sz="1400" dirty="0">
                <a:latin typeface="Calibri"/>
                <a:ea typeface="Times New Roman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1661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Commands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9625" y="1665066"/>
                <a:ext cx="7962309" cy="4240848"/>
              </a:xfrm>
            </p:spPr>
            <p:txBody>
              <a:bodyPr>
                <a:no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Command</a:t>
                </a:r>
                <a:r>
                  <a:rPr lang="en-US" dirty="0"/>
                  <a:t>: primitive function that the execution platform </a:t>
                </a:r>
                <a:br>
                  <a:rPr lang="en-US" dirty="0"/>
                </a:br>
                <a:r>
                  <a:rPr lang="en-US" dirty="0"/>
                  <a:t>can perform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𝑡𝑎𝑘𝑒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/>
                  <a:t>: robot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takes object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at location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𝑝𝑢𝑡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puts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at location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𝑝𝑒𝑟𝑐𝑒𝑖𝑣𝑒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/>
                  <a:t>: robot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perceives what objects are 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i="1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can only perceive what is at its current location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Event</a:t>
                </a:r>
                <a:r>
                  <a:rPr lang="en-US" dirty="0"/>
                  <a:t>: occurrence detected by execution platform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𝑒𝑣𝑒𝑛𝑡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𝑛𝑎𝑚𝑒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𝑎𝑟𝑔𝑠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Exogenous changes in the environment to which the actor may have to react</a:t>
                </a:r>
              </a:p>
              <a:p>
                <a:pPr lvl="1"/>
                <a:r>
                  <a:rPr lang="en-US" dirty="0"/>
                  <a:t>E.g., emergency signal, arrival of transportation vehicle</a:t>
                </a:r>
              </a:p>
              <a:p>
                <a:r>
                  <a:rPr lang="en-GB" dirty="0"/>
                  <a:t>For later: </a:t>
                </a:r>
                <a14:m>
                  <m:oMath xmlns:m="http://schemas.openxmlformats.org/officeDocument/2006/math">
                    <m:r>
                      <a:rPr lang="en-GB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GB" dirty="0"/>
                  <a:t>: library of methods, </a:t>
                </a:r>
                <a14:m>
                  <m:oMath xmlns:m="http://schemas.openxmlformats.org/officeDocument/2006/math">
                    <m:r>
                      <a:rPr lang="en-GB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GB" dirty="0"/>
                  <a:t>: current state (abstraction)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625" y="1665066"/>
                <a:ext cx="7962309" cy="4240848"/>
              </a:xfrm>
              <a:blipFill>
                <a:blip r:embed="rId2"/>
                <a:stretch>
                  <a:fillRect l="-2229" t="-2985" r="-1752" b="-477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0CCBD-B22A-C34A-B20A-BD47782F328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9ECF16-9983-4FE0-DCD1-276119BECB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17BED6-93AE-B64E-B220-386FCCD7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</a:t>
            </a:fld>
            <a:endParaRPr lang="en-GB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A676057-46F3-8246-B40D-EA04BDC0BD6D}"/>
              </a:ext>
            </a:extLst>
          </p:cNvPr>
          <p:cNvGrpSpPr/>
          <p:nvPr/>
        </p:nvGrpSpPr>
        <p:grpSpPr>
          <a:xfrm>
            <a:off x="8003267" y="1706989"/>
            <a:ext cx="3828408" cy="3908469"/>
            <a:chOff x="4450620" y="1988592"/>
            <a:chExt cx="3828408" cy="3908469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BCA42894-3572-F04B-990D-A3C886492821}"/>
                </a:ext>
              </a:extLst>
            </p:cNvPr>
            <p:cNvSpPr/>
            <p:nvPr/>
          </p:nvSpPr>
          <p:spPr>
            <a:xfrm>
              <a:off x="4450620" y="1988592"/>
              <a:ext cx="3828408" cy="276840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2400" dirty="0">
                  <a:solidFill>
                    <a:schemeClr val="tx2"/>
                  </a:solidFill>
                </a:rPr>
                <a:t>Actor</a:t>
              </a:r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997F462-50A8-5540-A59A-AD8036CEBE4B}"/>
                </a:ext>
              </a:extLst>
            </p:cNvPr>
            <p:cNvSpPr txBox="1"/>
            <p:nvPr/>
          </p:nvSpPr>
          <p:spPr>
            <a:xfrm>
              <a:off x="5528198" y="3013851"/>
              <a:ext cx="1593485" cy="73000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dirty="0">
                  <a:solidFill>
                    <a:schemeClr val="bg2"/>
                  </a:solidFill>
                </a:rPr>
                <a:t>Acting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55450FEF-9351-E64C-900A-4BB984E8107D}"/>
                    </a:ext>
                  </a:extLst>
                </p:cNvPr>
                <p:cNvSpPr txBox="1"/>
                <p:nvPr/>
              </p:nvSpPr>
              <p:spPr>
                <a:xfrm>
                  <a:off x="7422384" y="3113308"/>
                  <a:ext cx="720000" cy="519351"/>
                </a:xfrm>
                <a:prstGeom prst="ellipse">
                  <a:avLst/>
                </a:prstGeom>
                <a:solidFill>
                  <a:schemeClr val="tx2"/>
                </a:solidFill>
                <a:ln w="19050">
                  <a:solidFill>
                    <a:schemeClr val="bg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oMath>
                    </m:oMathPara>
                  </a14:m>
                  <a:endParaRPr lang="en-GB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55450FEF-9351-E64C-900A-4BB984E810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2384" y="3113308"/>
                  <a:ext cx="720000" cy="519351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2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6C12D782-4C80-C241-BFD1-8A82C099E33F}"/>
                    </a:ext>
                  </a:extLst>
                </p:cNvPr>
                <p:cNvSpPr txBox="1"/>
                <p:nvPr/>
              </p:nvSpPr>
              <p:spPr>
                <a:xfrm>
                  <a:off x="4538803" y="3119180"/>
                  <a:ext cx="720000" cy="519351"/>
                </a:xfrm>
                <a:prstGeom prst="ellipse">
                  <a:avLst/>
                </a:prstGeom>
                <a:solidFill>
                  <a:schemeClr val="tx2"/>
                </a:solidFill>
                <a:ln w="19050">
                  <a:solidFill>
                    <a:schemeClr val="bg2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oMath>
                    </m:oMathPara>
                  </a14:m>
                  <a:endParaRPr lang="en-GB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6C12D782-4C80-C241-BFD1-8A82C099E3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8803" y="3119180"/>
                  <a:ext cx="720000" cy="519351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2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A770F4B4-7AF4-5546-833A-32821D9CC156}"/>
                </a:ext>
              </a:extLst>
            </p:cNvPr>
            <p:cNvCxnSpPr>
              <a:cxnSpLocks/>
              <a:stCxn id="80" idx="6"/>
              <a:endCxn id="78" idx="1"/>
            </p:cNvCxnSpPr>
            <p:nvPr/>
          </p:nvCxnSpPr>
          <p:spPr>
            <a:xfrm>
              <a:off x="5258803" y="3378856"/>
              <a:ext cx="269395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37D2FB7-3E29-A94A-9C6D-614C4FE9D5C3}"/>
                </a:ext>
              </a:extLst>
            </p:cNvPr>
            <p:cNvSpPr txBox="1"/>
            <p:nvPr/>
          </p:nvSpPr>
          <p:spPr>
            <a:xfrm>
              <a:off x="6319919" y="2546319"/>
              <a:ext cx="658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>
                  <a:solidFill>
                    <a:schemeClr val="bg1"/>
                  </a:solidFill>
                </a:rPr>
                <a:t>tasks</a:t>
              </a: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78EF663E-1DAF-1F47-8483-BEF695B4ECAB}"/>
                </a:ext>
              </a:extLst>
            </p:cNvPr>
            <p:cNvCxnSpPr>
              <a:cxnSpLocks/>
            </p:cNvCxnSpPr>
            <p:nvPr/>
          </p:nvCxnSpPr>
          <p:spPr>
            <a:xfrm>
              <a:off x="6003919" y="3743860"/>
              <a:ext cx="0" cy="488202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FFDC1409-307C-A341-8C76-F24FB0DB8A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61526" y="3743860"/>
              <a:ext cx="0" cy="488202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6C7C805-697A-CF4B-AC80-8EE6D1224489}"/>
                </a:ext>
              </a:extLst>
            </p:cNvPr>
            <p:cNvSpPr txBox="1"/>
            <p:nvPr/>
          </p:nvSpPr>
          <p:spPr>
            <a:xfrm>
              <a:off x="4966369" y="4232062"/>
              <a:ext cx="2717144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2"/>
                  </a:solidFill>
                </a:rPr>
                <a:t>Execution platform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175208D-E561-9847-A6B6-09A32DD79E59}"/>
                </a:ext>
              </a:extLst>
            </p:cNvPr>
            <p:cNvSpPr txBox="1"/>
            <p:nvPr/>
          </p:nvSpPr>
          <p:spPr>
            <a:xfrm>
              <a:off x="6593941" y="3789320"/>
              <a:ext cx="7900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i="1" dirty="0">
                  <a:solidFill>
                    <a:schemeClr val="bg1"/>
                  </a:solidFill>
                </a:rPr>
                <a:t>events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0454C6D-21F0-9E4A-8994-0905E1255984}"/>
                </a:ext>
              </a:extLst>
            </p:cNvPr>
            <p:cNvSpPr txBox="1"/>
            <p:nvPr/>
          </p:nvSpPr>
          <p:spPr>
            <a:xfrm>
              <a:off x="4793478" y="3789320"/>
              <a:ext cx="123463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i="1" dirty="0">
                  <a:solidFill>
                    <a:schemeClr val="bg1"/>
                  </a:solidFill>
                </a:rPr>
                <a:t>commands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D57350A-96B1-494E-8244-134AAB7FA034}"/>
                </a:ext>
              </a:extLst>
            </p:cNvPr>
            <p:cNvSpPr txBox="1"/>
            <p:nvPr/>
          </p:nvSpPr>
          <p:spPr>
            <a:xfrm>
              <a:off x="5607362" y="5527729"/>
              <a:ext cx="1593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accent6"/>
                  </a:solidFill>
                </a:rPr>
                <a:t>External world</a:t>
              </a:r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D48386E1-5FE1-AF4A-B627-2D724E65A0DF}"/>
                </a:ext>
              </a:extLst>
            </p:cNvPr>
            <p:cNvGrpSpPr/>
            <p:nvPr/>
          </p:nvGrpSpPr>
          <p:grpSpPr>
            <a:xfrm>
              <a:off x="5484319" y="5430090"/>
              <a:ext cx="1735395" cy="271331"/>
              <a:chOff x="5315480" y="5257798"/>
              <a:chExt cx="1735395" cy="271331"/>
            </a:xfrm>
          </p:grpSpPr>
          <p:sp>
            <p:nvSpPr>
              <p:cNvPr id="96" name="Arc 95">
                <a:extLst>
                  <a:ext uri="{FF2B5EF4-FFF2-40B4-BE49-F238E27FC236}">
                    <a16:creationId xmlns:a16="http://schemas.microsoft.com/office/drawing/2014/main" id="{315E7046-6D03-1443-9CDB-9AACFA37F2E4}"/>
                  </a:ext>
                </a:extLst>
              </p:cNvPr>
              <p:cNvSpPr/>
              <p:nvPr/>
            </p:nvSpPr>
            <p:spPr>
              <a:xfrm>
                <a:off x="5315480" y="5257800"/>
                <a:ext cx="1716527" cy="271329"/>
              </a:xfrm>
              <a:prstGeom prst="arc">
                <a:avLst/>
              </a:prstGeom>
              <a:ln w="571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Arc 96">
                <a:extLst>
                  <a:ext uri="{FF2B5EF4-FFF2-40B4-BE49-F238E27FC236}">
                    <a16:creationId xmlns:a16="http://schemas.microsoft.com/office/drawing/2014/main" id="{DC019186-4EF9-7747-88EB-77B079DE5891}"/>
                  </a:ext>
                </a:extLst>
              </p:cNvPr>
              <p:cNvSpPr/>
              <p:nvPr/>
            </p:nvSpPr>
            <p:spPr>
              <a:xfrm flipH="1">
                <a:off x="5334348" y="5257798"/>
                <a:ext cx="1716527" cy="271329"/>
              </a:xfrm>
              <a:prstGeom prst="arc">
                <a:avLst/>
              </a:prstGeom>
              <a:ln w="571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D1D3634E-9DE3-144F-98A5-B832AA3F6F5E}"/>
                </a:ext>
              </a:extLst>
            </p:cNvPr>
            <p:cNvCxnSpPr>
              <a:cxnSpLocks/>
            </p:cNvCxnSpPr>
            <p:nvPr/>
          </p:nvCxnSpPr>
          <p:spPr>
            <a:xfrm>
              <a:off x="6013474" y="4621528"/>
              <a:ext cx="0" cy="795600"/>
            </a:xfrm>
            <a:prstGeom prst="straightConnector1">
              <a:avLst/>
            </a:prstGeom>
            <a:ln w="2857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043A3376-F714-A246-850D-AE5670F011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71081" y="4613062"/>
              <a:ext cx="0" cy="792238"/>
            </a:xfrm>
            <a:prstGeom prst="straightConnector1">
              <a:avLst/>
            </a:prstGeom>
            <a:ln w="2857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1598244A-A5E1-9E44-BBA8-33A4CEE636BC}"/>
                </a:ext>
              </a:extLst>
            </p:cNvPr>
            <p:cNvSpPr txBox="1"/>
            <p:nvPr/>
          </p:nvSpPr>
          <p:spPr>
            <a:xfrm>
              <a:off x="6602164" y="4925119"/>
              <a:ext cx="84029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i="1" dirty="0">
                  <a:solidFill>
                    <a:schemeClr val="bg2"/>
                  </a:solidFill>
                </a:rPr>
                <a:t>Signals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C36B3CD-F85E-3F41-8D7C-775D1293FD08}"/>
                </a:ext>
              </a:extLst>
            </p:cNvPr>
            <p:cNvSpPr txBox="1"/>
            <p:nvPr/>
          </p:nvSpPr>
          <p:spPr>
            <a:xfrm>
              <a:off x="4801701" y="4925119"/>
              <a:ext cx="118494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i="1" dirty="0">
                  <a:solidFill>
                    <a:schemeClr val="bg2"/>
                  </a:solidFill>
                </a:rPr>
                <a:t>Actuations</a:t>
              </a:r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9E9943F3-B711-9040-AD5A-BFC4F4B94DAE}"/>
                </a:ext>
              </a:extLst>
            </p:cNvPr>
            <p:cNvCxnSpPr>
              <a:cxnSpLocks/>
              <a:stCxn id="79" idx="2"/>
              <a:endCxn id="78" idx="3"/>
            </p:cNvCxnSpPr>
            <p:nvPr/>
          </p:nvCxnSpPr>
          <p:spPr>
            <a:xfrm flipH="1">
              <a:off x="7121683" y="3372984"/>
              <a:ext cx="300701" cy="5872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ED0000EF-D8EC-0F4E-94F0-B7C88472208B}"/>
                </a:ext>
              </a:extLst>
            </p:cNvPr>
            <p:cNvCxnSpPr>
              <a:cxnSpLocks/>
              <a:endCxn id="78" idx="0"/>
            </p:cNvCxnSpPr>
            <p:nvPr/>
          </p:nvCxnSpPr>
          <p:spPr>
            <a:xfrm>
              <a:off x="6324941" y="2571109"/>
              <a:ext cx="0" cy="442742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7891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 and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Task</a:t>
            </a:r>
            <a:r>
              <a:rPr lang="en-US" dirty="0"/>
              <a:t>: an activity for the actor to perform</a:t>
            </a:r>
          </a:p>
          <a:p>
            <a:pPr lvl="1"/>
            <a:r>
              <a:rPr lang="en-US" dirty="0"/>
              <a:t>Could be an abstract action of a plan</a:t>
            </a:r>
          </a:p>
          <a:p>
            <a:r>
              <a:rPr lang="en-US" dirty="0"/>
              <a:t>For each task, a set of </a:t>
            </a:r>
            <a:r>
              <a:rPr lang="en-US" dirty="0">
                <a:solidFill>
                  <a:schemeClr val="accent1"/>
                </a:solidFill>
              </a:rPr>
              <a:t>refinement </a:t>
            </a:r>
            <a:r>
              <a:rPr lang="en-US" i="1" dirty="0">
                <a:solidFill>
                  <a:schemeClr val="accent1"/>
                </a:solidFill>
              </a:rPr>
              <a:t>methods</a:t>
            </a:r>
            <a:endParaRPr lang="en-US" i="1" baseline="-25000" dirty="0">
              <a:solidFill>
                <a:schemeClr val="accent1"/>
              </a:solidFill>
            </a:endParaRPr>
          </a:p>
          <a:p>
            <a:pPr lvl="1">
              <a:tabLst>
                <a:tab pos="568325" algn="l"/>
                <a:tab pos="1144588" algn="l"/>
                <a:tab pos="1544638" algn="l"/>
              </a:tabLst>
            </a:pPr>
            <a:r>
              <a:rPr lang="en-US" dirty="0">
                <a:solidFill>
                  <a:schemeClr val="accent1"/>
                </a:solidFill>
              </a:rPr>
              <a:t>Operational</a:t>
            </a:r>
            <a:r>
              <a:rPr lang="en-US" i="1" dirty="0"/>
              <a:t> </a:t>
            </a:r>
            <a:r>
              <a:rPr lang="en-US" dirty="0"/>
              <a:t>models:</a:t>
            </a:r>
          </a:p>
          <a:p>
            <a:pPr lvl="2">
              <a:tabLst>
                <a:tab pos="568325" algn="l"/>
                <a:tab pos="1144588" algn="l"/>
                <a:tab pos="1544638" algn="l"/>
              </a:tabLst>
            </a:pPr>
            <a:r>
              <a:rPr lang="en-US" dirty="0"/>
              <a:t>Tell </a:t>
            </a:r>
            <a:r>
              <a:rPr lang="en-US" i="1" dirty="0"/>
              <a:t>how </a:t>
            </a:r>
            <a:r>
              <a:rPr lang="en-US" dirty="0"/>
              <a:t>to perform the task</a:t>
            </a:r>
          </a:p>
          <a:p>
            <a:pPr lvl="2">
              <a:tabLst>
                <a:tab pos="568325" algn="l"/>
                <a:tab pos="1144588" algn="l"/>
                <a:tab pos="1544638" algn="l"/>
              </a:tabLst>
            </a:pPr>
            <a:r>
              <a:rPr lang="en-US" dirty="0"/>
              <a:t>Do not predict </a:t>
            </a:r>
            <a:r>
              <a:rPr lang="en-US" i="1" dirty="0"/>
              <a:t>what </a:t>
            </a:r>
            <a:r>
              <a:rPr lang="en-US" dirty="0"/>
              <a:t>it will do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C4F63-1646-B845-86D7-0E6910AC6F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Refinement</a:t>
            </a:r>
            <a:endParaRPr lang="de-D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6B1CA5-BA63-B5AB-FDCD-C55BD19339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APA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00068F-6248-BB47-B537-042B8A258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9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486591" y="4541366"/>
            <a:ext cx="4773612" cy="1298575"/>
          </a:xfrm>
        </p:spPr>
        <p:txBody>
          <a:bodyPr>
            <a:normAutofit fontScale="85000" lnSpcReduction="10000"/>
          </a:bodyPr>
          <a:lstStyle/>
          <a:p>
            <a:pPr marL="231775" indent="-231775"/>
            <a:r>
              <a:rPr lang="en-US" dirty="0"/>
              <a:t>assignment statements</a:t>
            </a:r>
          </a:p>
          <a:p>
            <a:pPr marL="231775" indent="-231775"/>
            <a:r>
              <a:rPr lang="en-US" dirty="0"/>
              <a:t>control constructs: if-then-else, while, …</a:t>
            </a:r>
            <a:endParaRPr lang="en-US" baseline="-25000" dirty="0"/>
          </a:p>
          <a:p>
            <a:pPr marL="231775" indent="-231775"/>
            <a:r>
              <a:rPr lang="en-US" dirty="0"/>
              <a:t>tasks (can extend to include events, goals)</a:t>
            </a:r>
          </a:p>
          <a:p>
            <a:pPr marL="231775" indent="-231775"/>
            <a:r>
              <a:rPr lang="en-US" dirty="0"/>
              <a:t>commands to the execution platform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3"/>
              <p:cNvSpPr txBox="1">
                <a:spLocks/>
              </p:cNvSpPr>
              <p:nvPr/>
            </p:nvSpPr>
            <p:spPr bwMode="auto">
              <a:xfrm>
                <a:off x="359624" y="4045790"/>
                <a:ext cx="3682923" cy="136076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</a:bodyPr>
              <a:lstStyle>
                <a:lvl1pPr marL="34448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Webdings" charset="2"/>
                  <a:buChar char="=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1363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Wingdings" charset="2"/>
                  <a:buChar char="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3823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547813" indent="-341313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Lucida Grande"/>
                  <a:buChar char="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944688" indent="-344488" algn="l" defTabSz="911225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341563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Lucida Grande"/>
                  <a:buChar char="›"/>
                  <a:defRPr sz="18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692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149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606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-101600">
                  <a:spcBef>
                    <a:spcPts val="0"/>
                  </a:spcBef>
                  <a:buNone/>
                  <a:tabLst>
                    <a:tab pos="457358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𝑚𝑒𝑡h𝑜𝑑</m:t>
                      </m:r>
                      <m:r>
                        <m:rPr>
                          <m:nor/>
                        </m:rPr>
                        <a:rPr lang="de-DE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𝑛𝑎𝑚𝑒</m:t>
                      </m:r>
                      <m:d>
                        <m:dPr>
                          <m:ctrlP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𝑎𝑟𝑔</m:t>
                              </m:r>
                            </m:e>
                            <m:sub>
                              <m:r>
                                <a:rPr lang="de-DE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…, </m:t>
                          </m:r>
                          <m:sSub>
                            <m:sSubPr>
                              <m:ctrlPr>
                                <a:rPr lang="de-DE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𝑎𝑟𝑔</m:t>
                              </m:r>
                            </m:e>
                            <m:sub>
                              <m:r>
                                <a:rPr lang="de-DE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225425" indent="0">
                  <a:spcBef>
                    <a:spcPts val="0"/>
                  </a:spcBef>
                  <a:buNone/>
                  <a:tabLst>
                    <a:tab pos="4573588" algn="l"/>
                    <a:tab pos="4859338" algn="l"/>
                  </a:tabLst>
                </a:pPr>
                <a:r>
                  <a:rPr lang="en-US" dirty="0">
                    <a:solidFill>
                      <a:schemeClr val="bg1"/>
                    </a:solidFill>
                  </a:rPr>
                  <a:t>task:</a:t>
                </a:r>
                <a:r>
                  <a:rPr lang="en-US" baseline="30000" dirty="0">
                    <a:solidFill>
                      <a:schemeClr val="bg1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  </a:t>
                </a:r>
                <a:r>
                  <a:rPr lang="en-US" i="1" dirty="0">
                    <a:solidFill>
                      <a:schemeClr val="bg1"/>
                    </a:solidFill>
                  </a:rPr>
                  <a:t>task-identifier</a:t>
                </a:r>
              </a:p>
              <a:p>
                <a:pPr marL="225425" indent="0">
                  <a:spcBef>
                    <a:spcPts val="0"/>
                  </a:spcBef>
                  <a:buNone/>
                  <a:tabLst>
                    <a:tab pos="4573588" algn="l"/>
                    <a:tab pos="4859338" algn="l"/>
                  </a:tabLst>
                </a:pPr>
                <a:r>
                  <a:rPr lang="en-US" dirty="0">
                    <a:solidFill>
                      <a:schemeClr val="bg1"/>
                    </a:solidFill>
                  </a:rPr>
                  <a:t>pre:    </a:t>
                </a:r>
                <a:r>
                  <a:rPr lang="en-US" i="1" dirty="0">
                    <a:solidFill>
                      <a:schemeClr val="bg1"/>
                    </a:solidFill>
                  </a:rPr>
                  <a:t>test</a:t>
                </a:r>
              </a:p>
              <a:p>
                <a:pPr marL="225425" indent="0">
                  <a:spcBef>
                    <a:spcPts val="0"/>
                  </a:spcBef>
                  <a:buNone/>
                  <a:tabLst>
                    <a:tab pos="4573588" algn="l"/>
                    <a:tab pos="4859338" algn="l"/>
                  </a:tabLst>
                </a:pPr>
                <a:r>
                  <a:rPr lang="en-US" dirty="0">
                    <a:solidFill>
                      <a:schemeClr val="bg1"/>
                    </a:solidFill>
                  </a:rPr>
                  <a:t>body: </a:t>
                </a:r>
                <a:r>
                  <a:rPr lang="en-US" i="1" dirty="0">
                    <a:solidFill>
                      <a:schemeClr val="bg1"/>
                    </a:solidFill>
                  </a:rPr>
                  <a:t>a program</a:t>
                </a:r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9624" y="4045790"/>
                <a:ext cx="3682923" cy="13607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cxnSpLocks/>
            <a:endCxn id="6" idx="1"/>
          </p:cNvCxnSpPr>
          <p:nvPr/>
        </p:nvCxnSpPr>
        <p:spPr>
          <a:xfrm>
            <a:off x="2464904" y="5166821"/>
            <a:ext cx="1710321" cy="1"/>
          </a:xfrm>
          <a:prstGeom prst="straightConnector1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Left Brace 5"/>
          <p:cNvSpPr/>
          <p:nvPr/>
        </p:nvSpPr>
        <p:spPr>
          <a:xfrm>
            <a:off x="4175225" y="4517866"/>
            <a:ext cx="311366" cy="1297911"/>
          </a:xfrm>
          <a:prstGeom prst="leftBrace">
            <a:avLst>
              <a:gd name="adj1" fmla="val 27911"/>
              <a:gd name="adj2" fmla="val 500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5926E43-C1FB-933A-3A63-C291ABBAB5CC}"/>
              </a:ext>
            </a:extLst>
          </p:cNvPr>
          <p:cNvGrpSpPr/>
          <p:nvPr/>
        </p:nvGrpSpPr>
        <p:grpSpPr>
          <a:xfrm>
            <a:off x="8003267" y="1706989"/>
            <a:ext cx="3828408" cy="2768404"/>
            <a:chOff x="4450620" y="1988592"/>
            <a:chExt cx="3828408" cy="27684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08AF2A0-7E6A-EE61-585C-8DDBA1DA9BD5}"/>
                </a:ext>
              </a:extLst>
            </p:cNvPr>
            <p:cNvSpPr/>
            <p:nvPr/>
          </p:nvSpPr>
          <p:spPr>
            <a:xfrm>
              <a:off x="4450620" y="1988592"/>
              <a:ext cx="3828408" cy="276840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2400" dirty="0">
                  <a:solidFill>
                    <a:schemeClr val="tx2"/>
                  </a:solidFill>
                </a:rPr>
                <a:t>Actor</a:t>
              </a:r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84DC37-011E-182B-BB69-811C3AB7C5C7}"/>
                </a:ext>
              </a:extLst>
            </p:cNvPr>
            <p:cNvSpPr txBox="1"/>
            <p:nvPr/>
          </p:nvSpPr>
          <p:spPr>
            <a:xfrm>
              <a:off x="5528198" y="3013851"/>
              <a:ext cx="1593485" cy="73000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dirty="0">
                  <a:solidFill>
                    <a:schemeClr val="bg2"/>
                  </a:solidFill>
                </a:rPr>
                <a:t>Acting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8B90366-AC8D-74E1-D5D9-99E47ED24C77}"/>
                    </a:ext>
                  </a:extLst>
                </p:cNvPr>
                <p:cNvSpPr txBox="1"/>
                <p:nvPr/>
              </p:nvSpPr>
              <p:spPr>
                <a:xfrm>
                  <a:off x="7422384" y="3113308"/>
                  <a:ext cx="720000" cy="519351"/>
                </a:xfrm>
                <a:prstGeom prst="ellipse">
                  <a:avLst/>
                </a:prstGeom>
                <a:solidFill>
                  <a:schemeClr val="tx2"/>
                </a:solidFill>
                <a:ln w="19050">
                  <a:solidFill>
                    <a:schemeClr val="bg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oMath>
                    </m:oMathPara>
                  </a14:m>
                  <a:endParaRPr lang="en-GB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55450FEF-9351-E64C-900A-4BB984E810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2384" y="3113308"/>
                  <a:ext cx="720000" cy="519351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2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9A24750-59D8-DE1C-D3D3-28D6CCDEF711}"/>
                    </a:ext>
                  </a:extLst>
                </p:cNvPr>
                <p:cNvSpPr txBox="1"/>
                <p:nvPr/>
              </p:nvSpPr>
              <p:spPr>
                <a:xfrm>
                  <a:off x="4538803" y="3119180"/>
                  <a:ext cx="720000" cy="519351"/>
                </a:xfrm>
                <a:prstGeom prst="ellipse">
                  <a:avLst/>
                </a:prstGeom>
                <a:solidFill>
                  <a:schemeClr val="tx2"/>
                </a:solidFill>
                <a:ln w="19050">
                  <a:solidFill>
                    <a:schemeClr val="bg2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oMath>
                    </m:oMathPara>
                  </a14:m>
                  <a:endParaRPr lang="en-GB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6C12D782-4C80-C241-BFD1-8A82C099E3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8803" y="3119180"/>
                  <a:ext cx="720000" cy="519351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2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4E7AACF-9705-D1A3-FC6B-26F9FD7C024F}"/>
                </a:ext>
              </a:extLst>
            </p:cNvPr>
            <p:cNvCxnSpPr>
              <a:cxnSpLocks/>
              <a:stCxn id="14" idx="6"/>
              <a:endCxn id="11" idx="1"/>
            </p:cNvCxnSpPr>
            <p:nvPr/>
          </p:nvCxnSpPr>
          <p:spPr>
            <a:xfrm>
              <a:off x="5258803" y="3378856"/>
              <a:ext cx="269395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6A7B15C-FB82-9906-03C2-32C460F17364}"/>
                </a:ext>
              </a:extLst>
            </p:cNvPr>
            <p:cNvSpPr txBox="1"/>
            <p:nvPr/>
          </p:nvSpPr>
          <p:spPr>
            <a:xfrm>
              <a:off x="6319919" y="2546319"/>
              <a:ext cx="658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>
                  <a:solidFill>
                    <a:schemeClr val="bg1"/>
                  </a:solidFill>
                </a:rPr>
                <a:t>tasks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41E388F-46AB-94CB-1DBA-B2CB1077ACD7}"/>
                </a:ext>
              </a:extLst>
            </p:cNvPr>
            <p:cNvCxnSpPr/>
            <p:nvPr/>
          </p:nvCxnSpPr>
          <p:spPr>
            <a:xfrm>
              <a:off x="6003919" y="3529329"/>
              <a:ext cx="0" cy="702733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C92AFB9-38F9-FC03-3D79-0F37097399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61526" y="3529329"/>
              <a:ext cx="0" cy="702733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6C94425-04D8-0AE6-D67C-16F516A6DA8C}"/>
                </a:ext>
              </a:extLst>
            </p:cNvPr>
            <p:cNvSpPr txBox="1"/>
            <p:nvPr/>
          </p:nvSpPr>
          <p:spPr>
            <a:xfrm>
              <a:off x="4966369" y="4232062"/>
              <a:ext cx="2717144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2"/>
                  </a:solidFill>
                </a:rPr>
                <a:t>Execution platform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68D7A5-AFD4-B6BF-1384-0C08D1410CBB}"/>
                </a:ext>
              </a:extLst>
            </p:cNvPr>
            <p:cNvSpPr txBox="1"/>
            <p:nvPr/>
          </p:nvSpPr>
          <p:spPr>
            <a:xfrm>
              <a:off x="6593941" y="3789320"/>
              <a:ext cx="7900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i="1" dirty="0">
                  <a:solidFill>
                    <a:schemeClr val="bg1"/>
                  </a:solidFill>
                </a:rPr>
                <a:t>events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CF78FF4-5863-9C5E-8620-5D3AB6A0D23E}"/>
                </a:ext>
              </a:extLst>
            </p:cNvPr>
            <p:cNvSpPr txBox="1"/>
            <p:nvPr/>
          </p:nvSpPr>
          <p:spPr>
            <a:xfrm>
              <a:off x="4793478" y="3789320"/>
              <a:ext cx="123463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i="1" dirty="0">
                  <a:solidFill>
                    <a:schemeClr val="bg1"/>
                  </a:solidFill>
                </a:rPr>
                <a:t>commands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09622657-D87D-AC79-CB68-297B81578F50}"/>
                </a:ext>
              </a:extLst>
            </p:cNvPr>
            <p:cNvCxnSpPr>
              <a:cxnSpLocks/>
              <a:stCxn id="12" idx="2"/>
              <a:endCxn id="11" idx="3"/>
            </p:cNvCxnSpPr>
            <p:nvPr/>
          </p:nvCxnSpPr>
          <p:spPr>
            <a:xfrm flipH="1">
              <a:off x="7121683" y="3372984"/>
              <a:ext cx="300701" cy="5872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7AD591B-65E5-C905-38E4-8C069E8317B5}"/>
                </a:ext>
              </a:extLst>
            </p:cNvPr>
            <p:cNvCxnSpPr>
              <a:cxnSpLocks/>
              <a:endCxn id="11" idx="0"/>
            </p:cNvCxnSpPr>
            <p:nvPr/>
          </p:nvCxnSpPr>
          <p:spPr>
            <a:xfrm>
              <a:off x="6324941" y="2571109"/>
              <a:ext cx="0" cy="442742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5917612"/>
      </p:ext>
    </p:extLst>
  </p:cSld>
  <p:clrMapOvr>
    <a:masterClrMapping/>
  </p:clrMapOvr>
</p:sld>
</file>

<file path=ppt/theme/theme1.xml><?xml version="1.0" encoding="utf-8"?>
<a:theme xmlns:a="http://schemas.openxmlformats.org/drawingml/2006/main" name="UM-en-new">
  <a:themeElements>
    <a:clrScheme name="WWU Münster Var3">
      <a:dk1>
        <a:srgbClr val="58585A"/>
      </a:dk1>
      <a:lt1>
        <a:srgbClr val="F4F4F4"/>
      </a:lt1>
      <a:dk2>
        <a:srgbClr val="F4F4F4"/>
      </a:dk2>
      <a:lt2>
        <a:srgbClr val="00568A"/>
      </a:lt2>
      <a:accent1>
        <a:srgbClr val="009DD1"/>
      </a:accent1>
      <a:accent2>
        <a:srgbClr val="67C5E4"/>
      </a:accent2>
      <a:accent3>
        <a:srgbClr val="008E96"/>
      </a:accent3>
      <a:accent4>
        <a:srgbClr val="65BBBF"/>
      </a:accent4>
      <a:accent5>
        <a:srgbClr val="00568A"/>
      </a:accent5>
      <a:accent6>
        <a:srgbClr val="679AB9"/>
      </a:accent6>
      <a:hlink>
        <a:srgbClr val="58585A"/>
      </a:hlink>
      <a:folHlink>
        <a:srgbClr val="58585A"/>
      </a:folHlink>
    </a:clrScheme>
    <a:fontScheme name="WWU Münster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M-en-new" id="{59C7D432-8138-4548-A7D7-91E264AD21C6}" vid="{0F7B2386-8E31-8B49-8677-D7DCA01AD3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wwu-adapted</Template>
  <TotalTime>5256</TotalTime>
  <Words>11073</Words>
  <Application>Microsoft Macintosh PowerPoint</Application>
  <PresentationFormat>Widescreen</PresentationFormat>
  <Paragraphs>1560</Paragraphs>
  <Slides>66</Slides>
  <Notes>14</Notes>
  <HiddenSlides>9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9" baseType="lpstr">
      <vt:lpstr>Arial</vt:lpstr>
      <vt:lpstr>Calibri</vt:lpstr>
      <vt:lpstr>Cambria Math</vt:lpstr>
      <vt:lpstr>Courier</vt:lpstr>
      <vt:lpstr>Courier New</vt:lpstr>
      <vt:lpstr>Helvetica</vt:lpstr>
      <vt:lpstr>Lucida Calligraphy</vt:lpstr>
      <vt:lpstr>Meta Offc Pro</vt:lpstr>
      <vt:lpstr>Symbol</vt:lpstr>
      <vt:lpstr>Times New Roman</vt:lpstr>
      <vt:lpstr>Webdings</vt:lpstr>
      <vt:lpstr>Zapf Dingbats</vt:lpstr>
      <vt:lpstr>UM-en-new</vt:lpstr>
      <vt:lpstr>Automated Planning and Acting</vt:lpstr>
      <vt:lpstr>Content: Planning and Acting</vt:lpstr>
      <vt:lpstr>Motivation &amp; Assumptions</vt:lpstr>
      <vt:lpstr>Opening a Door</vt:lpstr>
      <vt:lpstr>Outline per the Book</vt:lpstr>
      <vt:lpstr>State-variable Representation (Recap)</vt:lpstr>
      <vt:lpstr>State-variable Representation: Extensions</vt:lpstr>
      <vt:lpstr>Commands</vt:lpstr>
      <vt:lpstr>Tasks and Methods</vt:lpstr>
      <vt:lpstr>Example: “open door” task</vt:lpstr>
      <vt:lpstr>Intermediate Summary</vt:lpstr>
      <vt:lpstr>Outline per the Book</vt:lpstr>
      <vt:lpstr>RAE (Refinement Acting Engine)</vt:lpstr>
      <vt:lpstr>RAE (Refinement Acting Engine)</vt:lpstr>
      <vt:lpstr>Progress (subroutine)</vt:lpstr>
      <vt:lpstr>Example</vt:lpstr>
      <vt:lpstr>Example</vt:lpstr>
      <vt:lpstr>Example</vt:lpstr>
      <vt:lpstr>Example</vt:lpstr>
      <vt:lpstr>Example</vt:lpstr>
      <vt:lpstr>PowerPoint Presentation</vt:lpstr>
      <vt:lpstr>PowerPoint Presentation</vt:lpstr>
      <vt:lpstr>PowerPoint Presentation</vt:lpstr>
      <vt:lpstr>Example</vt:lpstr>
      <vt:lpstr>Retry (subroutine)</vt:lpstr>
      <vt:lpstr>Example</vt:lpstr>
      <vt:lpstr>Example</vt:lpstr>
      <vt:lpstr>Extensions to RAE: Events</vt:lpstr>
      <vt:lpstr>Extensions to RAE: Goals</vt:lpstr>
      <vt:lpstr>Other Extensions to RAE</vt:lpstr>
      <vt:lpstr>Intermediate Summary</vt:lpstr>
      <vt:lpstr>Outline per the Book</vt:lpstr>
      <vt:lpstr>Motivation</vt:lpstr>
      <vt:lpstr>Refinement Planning</vt:lpstr>
      <vt:lpstr>Refinement Planning: Example</vt:lpstr>
      <vt:lpstr>Simple Deterministic Domain</vt:lpstr>
      <vt:lpstr>Tasks and Methods</vt:lpstr>
      <vt:lpstr>Tasks and Methods</vt:lpstr>
      <vt:lpstr>SeRPE (Sequential Refinement  Planning Engine)</vt:lpstr>
      <vt:lpstr>SeRPE (Sequential Refinement  Planning Engine)</vt:lpstr>
      <vt:lpstr>Progress-to-finish</vt:lpstr>
      <vt:lpstr>Progress-to-finish</vt:lpstr>
      <vt:lpstr>Example</vt:lpstr>
      <vt:lpstr>Example</vt:lpstr>
      <vt:lpstr>Example</vt:lpstr>
      <vt:lpstr>Example</vt:lpstr>
      <vt:lpstr>Example</vt:lpstr>
      <vt:lpstr>Example</vt:lpstr>
      <vt:lpstr>Example</vt:lpstr>
      <vt:lpstr>Heuristics For SeRPE</vt:lpstr>
      <vt:lpstr>Interleaving</vt:lpstr>
      <vt:lpstr>Interleaved Refinement Tree (IRT) Procedure</vt:lpstr>
      <vt:lpstr>Descriptive Action Models</vt:lpstr>
      <vt:lpstr>Limitation</vt:lpstr>
      <vt:lpstr>Planning/Acting at Different Levels</vt:lpstr>
      <vt:lpstr>Summary</vt:lpstr>
      <vt:lpstr>Outline per the Book</vt:lpstr>
      <vt:lpstr>Acting and Refinement Planning</vt:lpstr>
      <vt:lpstr>Using Planning in Acting</vt:lpstr>
      <vt:lpstr>Using Planning in Acting</vt:lpstr>
      <vt:lpstr>Using Planning in Acting</vt:lpstr>
      <vt:lpstr>Caveats</vt:lpstr>
      <vt:lpstr>Caveats</vt:lpstr>
      <vt:lpstr>Caveats</vt:lpstr>
      <vt:lpstr>Summary</vt:lpstr>
      <vt:lpstr>Outline per the Book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Tanya Braun</cp:lastModifiedBy>
  <cp:revision>119</cp:revision>
  <cp:lastPrinted>2021-11-03T15:37:12Z</cp:lastPrinted>
  <dcterms:created xsi:type="dcterms:W3CDTF">2020-02-28T12:43:09Z</dcterms:created>
  <dcterms:modified xsi:type="dcterms:W3CDTF">2023-10-24T12:17:55Z</dcterms:modified>
</cp:coreProperties>
</file>