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7"/>
  </p:notesMasterIdLst>
  <p:handoutMasterIdLst>
    <p:handoutMasterId r:id="rId18"/>
  </p:handoutMasterIdLst>
  <p:sldIdLst>
    <p:sldId id="256" r:id="rId2"/>
    <p:sldId id="259" r:id="rId3"/>
    <p:sldId id="292" r:id="rId4"/>
    <p:sldId id="258" r:id="rId5"/>
    <p:sldId id="265" r:id="rId6"/>
    <p:sldId id="268" r:id="rId7"/>
    <p:sldId id="266" r:id="rId8"/>
    <p:sldId id="282" r:id="rId9"/>
    <p:sldId id="283" r:id="rId10"/>
    <p:sldId id="284" r:id="rId11"/>
    <p:sldId id="288" r:id="rId12"/>
    <p:sldId id="289" r:id="rId13"/>
    <p:sldId id="290" r:id="rId14"/>
    <p:sldId id="287" r:id="rId15"/>
    <p:sldId id="281" r:id="rId16"/>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448" autoAdjust="0"/>
  </p:normalViewPr>
  <p:slideViewPr>
    <p:cSldViewPr>
      <p:cViewPr>
        <p:scale>
          <a:sx n="76" d="100"/>
          <a:sy n="76" d="100"/>
        </p:scale>
        <p:origin x="-2040"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handoutMaster" Target="handoutMasters/handout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1256FE2-3EA6-F44E-A871-415584703EC8}" type="datetimeFigureOut">
              <a:rPr lang="en-US" smtClean="0"/>
              <a:t>11/11/12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18AF4B5-73DC-9441-953C-3FC8BDA08683}" type="slidenum">
              <a:rPr lang="en-US" smtClean="0"/>
              <a:t>‹#›</a:t>
            </a:fld>
            <a:endParaRPr lang="en-US"/>
          </a:p>
        </p:txBody>
      </p:sp>
    </p:spTree>
    <p:extLst>
      <p:ext uri="{BB962C8B-B14F-4D97-AF65-F5344CB8AC3E}">
        <p14:creationId xmlns:p14="http://schemas.microsoft.com/office/powerpoint/2010/main" val="28348990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4A64E7-BB74-49D1-B7B9-530811EA69B9}" type="datetimeFigureOut">
              <a:rPr lang="es-ES" smtClean="0"/>
              <a:pPr/>
              <a:t>11/11/12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34A0A5-6F74-4472-A321-2F32613E8FFF}" type="slidenum">
              <a:rPr lang="es-ES" smtClean="0"/>
              <a:pPr/>
              <a:t>‹#›</a:t>
            </a:fld>
            <a:endParaRPr lang="es-ES"/>
          </a:p>
        </p:txBody>
      </p:sp>
    </p:spTree>
    <p:extLst>
      <p:ext uri="{BB962C8B-B14F-4D97-AF65-F5344CB8AC3E}">
        <p14:creationId xmlns:p14="http://schemas.microsoft.com/office/powerpoint/2010/main" val="45751340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err="1" smtClean="0"/>
              <a:t>Konichiwa</a:t>
            </a:r>
            <a:r>
              <a:rPr lang="es-ES" dirty="0" smtClean="0"/>
              <a:t> </a:t>
            </a:r>
            <a:r>
              <a:rPr lang="es-ES" dirty="0" err="1" smtClean="0"/>
              <a:t>or</a:t>
            </a:r>
            <a:r>
              <a:rPr lang="es-ES" dirty="0" smtClean="0"/>
              <a:t> </a:t>
            </a:r>
            <a:r>
              <a:rPr lang="es-ES" dirty="0" err="1" smtClean="0"/>
              <a:t>Combanwa</a:t>
            </a:r>
            <a:r>
              <a:rPr lang="es-ES" baseline="0" dirty="0" smtClean="0"/>
              <a:t> </a:t>
            </a:r>
            <a:r>
              <a:rPr lang="es-ES" baseline="0" dirty="0" err="1" smtClean="0"/>
              <a:t>everybody</a:t>
            </a:r>
            <a:r>
              <a:rPr lang="es-ES" baseline="0" dirty="0" smtClean="0"/>
              <a:t>!! </a:t>
            </a:r>
          </a:p>
          <a:p>
            <a:endParaRPr lang="es-ES" baseline="0" dirty="0" smtClean="0"/>
          </a:p>
          <a:p>
            <a:r>
              <a:rPr lang="es-ES" baseline="0" dirty="0" err="1" smtClean="0"/>
              <a:t>Welcome</a:t>
            </a:r>
            <a:r>
              <a:rPr lang="es-ES" baseline="0" dirty="0" smtClean="0"/>
              <a:t> </a:t>
            </a:r>
            <a:r>
              <a:rPr lang="es-ES" baseline="0" dirty="0" err="1" smtClean="0"/>
              <a:t>to</a:t>
            </a:r>
            <a:r>
              <a:rPr lang="es-ES" baseline="0" dirty="0" smtClean="0"/>
              <a:t> </a:t>
            </a:r>
            <a:r>
              <a:rPr lang="es-ES" baseline="0" dirty="0" err="1" smtClean="0"/>
              <a:t>this</a:t>
            </a:r>
            <a:r>
              <a:rPr lang="es-ES" baseline="0" dirty="0" smtClean="0"/>
              <a:t> </a:t>
            </a:r>
            <a:r>
              <a:rPr lang="es-ES" baseline="0" dirty="0" err="1" smtClean="0"/>
              <a:t>presentation</a:t>
            </a:r>
            <a:r>
              <a:rPr lang="en-US" baseline="0" dirty="0" smtClean="0"/>
              <a:t>…titled…</a:t>
            </a:r>
          </a:p>
          <a:p>
            <a:endParaRPr lang="en-US" baseline="0" dirty="0" smtClean="0"/>
          </a:p>
          <a:p>
            <a:r>
              <a:rPr lang="en-US" baseline="0" dirty="0" smtClean="0"/>
              <a:t>Work of many people in Barcelona…many of them present in here now</a:t>
            </a:r>
            <a:endParaRPr lang="es-ES" dirty="0"/>
          </a:p>
        </p:txBody>
      </p:sp>
      <p:sp>
        <p:nvSpPr>
          <p:cNvPr id="4" name="3 Marcador de número de diapositiva"/>
          <p:cNvSpPr>
            <a:spLocks noGrp="1"/>
          </p:cNvSpPr>
          <p:nvPr>
            <p:ph type="sldNum" sz="quarter" idx="10"/>
          </p:nvPr>
        </p:nvSpPr>
        <p:spPr/>
        <p:txBody>
          <a:bodyPr/>
          <a:lstStyle/>
          <a:p>
            <a:fld id="{3934A0A5-6F74-4472-A321-2F32613E8FFF}" type="slidenum">
              <a:rPr lang="es-ES" smtClean="0"/>
              <a:pPr/>
              <a:t>1</a:t>
            </a:fld>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the soft distance is included in the DTW framework</a:t>
            </a:r>
            <a:r>
              <a:rPr lang="en-US" baseline="0" dirty="0" smtClean="0"/>
              <a:t> and the gesture detection is computed with the usual start-end approach.</a:t>
            </a:r>
            <a:endParaRPr lang="en-US" dirty="0"/>
          </a:p>
        </p:txBody>
      </p:sp>
      <p:sp>
        <p:nvSpPr>
          <p:cNvPr id="4" name="Slide Number Placeholder 3"/>
          <p:cNvSpPr>
            <a:spLocks noGrp="1"/>
          </p:cNvSpPr>
          <p:nvPr>
            <p:ph type="sldNum" sz="quarter" idx="10"/>
          </p:nvPr>
        </p:nvSpPr>
        <p:spPr/>
        <p:txBody>
          <a:bodyPr/>
          <a:lstStyle/>
          <a:p>
            <a:fld id="{3934A0A5-6F74-4472-A321-2F32613E8FFF}" type="slidenum">
              <a:rPr lang="es-ES" smtClean="0"/>
              <a:pPr/>
              <a:t>10</a:t>
            </a:fld>
            <a:endParaRPr lang="es-ES"/>
          </a:p>
        </p:txBody>
      </p:sp>
    </p:spTree>
    <p:extLst>
      <p:ext uri="{BB962C8B-B14F-4D97-AF65-F5344CB8AC3E}">
        <p14:creationId xmlns:p14="http://schemas.microsoft.com/office/powerpoint/2010/main" val="3785839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our experiments we will use the </a:t>
            </a:r>
            <a:r>
              <a:rPr lang="en-US" baseline="0" dirty="0" err="1" smtClean="0"/>
              <a:t>Chalearn</a:t>
            </a:r>
            <a:r>
              <a:rPr lang="en-US" baseline="0" dirty="0" smtClean="0"/>
              <a:t> dataset, which is composed of video sequences in which an actor is portrayed performing a set of different gestures always with an idle gesture </a:t>
            </a:r>
            <a:r>
              <a:rPr lang="en-US" baseline="0" dirty="0" err="1" smtClean="0"/>
              <a:t>inbetween</a:t>
            </a:r>
            <a:r>
              <a:rPr lang="en-US" baseline="0" dirty="0" smtClean="0"/>
              <a:t>.</a:t>
            </a:r>
          </a:p>
          <a:p>
            <a:endParaRPr lang="en-US" baseline="0" dirty="0" smtClean="0"/>
          </a:p>
          <a:p>
            <a:r>
              <a:rPr lang="en-US" baseline="0" dirty="0" smtClean="0"/>
              <a:t>Accuracy of detected gestures, a gesture is detected if 60% of overlapping </a:t>
            </a:r>
            <a:r>
              <a:rPr lang="en-US" baseline="0" smtClean="0"/>
              <a:t>is found.</a:t>
            </a:r>
            <a:endParaRPr lang="en-US" dirty="0"/>
          </a:p>
        </p:txBody>
      </p:sp>
      <p:sp>
        <p:nvSpPr>
          <p:cNvPr id="4" name="Slide Number Placeholder 3"/>
          <p:cNvSpPr>
            <a:spLocks noGrp="1"/>
          </p:cNvSpPr>
          <p:nvPr>
            <p:ph type="sldNum" sz="quarter" idx="10"/>
          </p:nvPr>
        </p:nvSpPr>
        <p:spPr/>
        <p:txBody>
          <a:bodyPr/>
          <a:lstStyle/>
          <a:p>
            <a:fld id="{3934A0A5-6F74-4472-A321-2F32613E8FFF}" type="slidenum">
              <a:rPr lang="es-ES" smtClean="0"/>
              <a:pPr/>
              <a:t>11</a:t>
            </a:fld>
            <a:endParaRPr lang="es-ES"/>
          </a:p>
        </p:txBody>
      </p:sp>
    </p:spTree>
    <p:extLst>
      <p:ext uri="{BB962C8B-B14F-4D97-AF65-F5344CB8AC3E}">
        <p14:creationId xmlns:p14="http://schemas.microsoft.com/office/powerpoint/2010/main" val="3306015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slide</a:t>
            </a:r>
            <a:r>
              <a:rPr lang="en-US" baseline="0" dirty="0" smtClean="0"/>
              <a:t> we show detections for two different sequences the we show for each sequence the RGB and Depth images and the detection flag. I should point that the two actors are showing different poses full body in the first one and only upper body in the second. However, the proposed method is able to detect the idle gesture by encoding the possible deformations both in time and pose.</a:t>
            </a:r>
            <a:endParaRPr lang="en-US" dirty="0"/>
          </a:p>
        </p:txBody>
      </p:sp>
      <p:sp>
        <p:nvSpPr>
          <p:cNvPr id="4" name="Slide Number Placeholder 3"/>
          <p:cNvSpPr>
            <a:spLocks noGrp="1"/>
          </p:cNvSpPr>
          <p:nvPr>
            <p:ph type="sldNum" sz="quarter" idx="10"/>
          </p:nvPr>
        </p:nvSpPr>
        <p:spPr/>
        <p:txBody>
          <a:bodyPr/>
          <a:lstStyle/>
          <a:p>
            <a:fld id="{3934A0A5-6F74-4472-A321-2F32613E8FFF}" type="slidenum">
              <a:rPr lang="es-ES" smtClean="0"/>
              <a:pPr/>
              <a:t>12</a:t>
            </a:fld>
            <a:endParaRPr lang="es-ES"/>
          </a:p>
        </p:txBody>
      </p:sp>
    </p:spTree>
    <p:extLst>
      <p:ext uri="{BB962C8B-B14F-4D97-AF65-F5344CB8AC3E}">
        <p14:creationId xmlns:p14="http://schemas.microsoft.com/office/powerpoint/2010/main" val="505141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show quantitative results for our proposal, the usual Euclidean DTW taking the mean length gesture and HMM trained with 3 states and (Baum-Welch for training and Viterbi algorithm for detection). You can see how our approach outperforms both methods by over 10% in the overlapping metric and even more when it comes to the accuracy in the number of detected gestures. </a:t>
            </a:r>
            <a:endParaRPr lang="en-US" dirty="0"/>
          </a:p>
        </p:txBody>
      </p:sp>
      <p:sp>
        <p:nvSpPr>
          <p:cNvPr id="4" name="Slide Number Placeholder 3"/>
          <p:cNvSpPr>
            <a:spLocks noGrp="1"/>
          </p:cNvSpPr>
          <p:nvPr>
            <p:ph type="sldNum" sz="quarter" idx="10"/>
          </p:nvPr>
        </p:nvSpPr>
        <p:spPr/>
        <p:txBody>
          <a:bodyPr/>
          <a:lstStyle/>
          <a:p>
            <a:fld id="{3934A0A5-6F74-4472-A321-2F32613E8FFF}" type="slidenum">
              <a:rPr lang="es-ES" smtClean="0"/>
              <a:pPr/>
              <a:t>13</a:t>
            </a:fld>
            <a:endParaRPr lang="es-ES"/>
          </a:p>
        </p:txBody>
      </p:sp>
    </p:spTree>
    <p:extLst>
      <p:ext uri="{BB962C8B-B14F-4D97-AF65-F5344CB8AC3E}">
        <p14:creationId xmlns:p14="http://schemas.microsoft.com/office/powerpoint/2010/main" val="3538791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proposed a probability</a:t>
            </a:r>
            <a:r>
              <a:rPr lang="en-US" baseline="0" dirty="0" smtClean="0"/>
              <a:t> based DTW for gesture recognition</a:t>
            </a:r>
          </a:p>
          <a:p>
            <a:endParaRPr lang="en-US" baseline="0" dirty="0" smtClean="0"/>
          </a:p>
          <a:p>
            <a:r>
              <a:rPr lang="en-US" baseline="0" dirty="0" smtClean="0"/>
              <a:t>The pattern model is learned from several instances</a:t>
            </a:r>
          </a:p>
          <a:p>
            <a:endParaRPr lang="en-US" baseline="0" dirty="0" smtClean="0"/>
          </a:p>
          <a:p>
            <a:r>
              <a:rPr lang="en-US" baseline="0" dirty="0" smtClean="0"/>
              <a:t>Those samples where used to build a model that is able to capture intra-class variability</a:t>
            </a:r>
          </a:p>
          <a:p>
            <a:endParaRPr lang="en-US" baseline="0" dirty="0" smtClean="0"/>
          </a:p>
          <a:p>
            <a:r>
              <a:rPr lang="en-US" baseline="0" dirty="0" smtClean="0"/>
              <a:t>This is included in the general framework of DTW.</a:t>
            </a:r>
          </a:p>
          <a:p>
            <a:endParaRPr lang="en-US" baseline="0" dirty="0" smtClean="0"/>
          </a:p>
          <a:p>
            <a:r>
              <a:rPr lang="en-US" baseline="0" dirty="0" smtClean="0"/>
              <a:t>By modeling the intra-class variability the proposal obtains performance improvements compared with classical DTW and HMM</a:t>
            </a:r>
            <a:endParaRPr lang="en-US" dirty="0"/>
          </a:p>
        </p:txBody>
      </p:sp>
      <p:sp>
        <p:nvSpPr>
          <p:cNvPr id="4" name="Slide Number Placeholder 3"/>
          <p:cNvSpPr>
            <a:spLocks noGrp="1"/>
          </p:cNvSpPr>
          <p:nvPr>
            <p:ph type="sldNum" sz="quarter" idx="10"/>
          </p:nvPr>
        </p:nvSpPr>
        <p:spPr/>
        <p:txBody>
          <a:bodyPr/>
          <a:lstStyle/>
          <a:p>
            <a:fld id="{3934A0A5-6F74-4472-A321-2F32613E8FFF}" type="slidenum">
              <a:rPr lang="es-ES" smtClean="0"/>
              <a:pPr/>
              <a:t>14</a:t>
            </a:fld>
            <a:endParaRPr lang="es-ES"/>
          </a:p>
        </p:txBody>
      </p:sp>
    </p:spTree>
    <p:extLst>
      <p:ext uri="{BB962C8B-B14F-4D97-AF65-F5344CB8AC3E}">
        <p14:creationId xmlns:p14="http://schemas.microsoft.com/office/powerpoint/2010/main" val="240607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3934A0A5-6F74-4472-A321-2F32613E8FFF}" type="slidenum">
              <a:rPr lang="es-ES" smtClean="0"/>
              <a:pPr/>
              <a:t>15</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err="1" smtClean="0"/>
              <a:t>Brief</a:t>
            </a:r>
            <a:r>
              <a:rPr lang="es-ES" dirty="0" smtClean="0"/>
              <a:t> </a:t>
            </a:r>
            <a:r>
              <a:rPr lang="es-ES" dirty="0" err="1" smtClean="0"/>
              <a:t>outline</a:t>
            </a:r>
            <a:r>
              <a:rPr lang="en-US" dirty="0" smtClean="0"/>
              <a:t>…as usual</a:t>
            </a:r>
            <a:r>
              <a:rPr lang="en-US" baseline="0" dirty="0" smtClean="0"/>
              <a:t> 4 points. </a:t>
            </a:r>
            <a:endParaRPr lang="en-US" baseline="0" dirty="0" smtClean="0"/>
          </a:p>
          <a:p>
            <a:endParaRPr lang="en-US" baseline="0" dirty="0" smtClean="0"/>
          </a:p>
          <a:p>
            <a:r>
              <a:rPr lang="en-US" baseline="0" dirty="0" smtClean="0"/>
              <a:t>I </a:t>
            </a:r>
            <a:r>
              <a:rPr lang="en-US" baseline="0" dirty="0" smtClean="0"/>
              <a:t>will introduce </a:t>
            </a:r>
            <a:r>
              <a:rPr lang="en-US" baseline="0" dirty="0" smtClean="0"/>
              <a:t>the problem of gesture recognition on infinite video sequences</a:t>
            </a:r>
          </a:p>
          <a:p>
            <a:endParaRPr lang="en-US" baseline="0" dirty="0" smtClean="0"/>
          </a:p>
          <a:p>
            <a:r>
              <a:rPr lang="en-US" baseline="0" dirty="0" smtClean="0"/>
              <a:t>The I will explain how our proposal is able to deal with intra-class variability of a gesture category. By making use of RGB-D multimodal data .</a:t>
            </a:r>
          </a:p>
          <a:p>
            <a:endParaRPr lang="en-US" baseline="0" dirty="0" smtClean="0"/>
          </a:p>
          <a:p>
            <a:r>
              <a:rPr lang="en-US" baseline="0" dirty="0" smtClean="0"/>
              <a:t>Finally I will show our experimental results on a real world problem</a:t>
            </a:r>
          </a:p>
          <a:p>
            <a:endParaRPr lang="en-US" baseline="0" dirty="0" smtClean="0"/>
          </a:p>
          <a:p>
            <a:r>
              <a:rPr lang="en-US" baseline="0" dirty="0" smtClean="0"/>
              <a:t>And I will show the conclusions.</a:t>
            </a:r>
          </a:p>
          <a:p>
            <a:endParaRPr lang="en-US" baseline="0" dirty="0" smtClean="0"/>
          </a:p>
        </p:txBody>
      </p:sp>
      <p:sp>
        <p:nvSpPr>
          <p:cNvPr id="4" name="3 Marcador de número de diapositiva"/>
          <p:cNvSpPr>
            <a:spLocks noGrp="1"/>
          </p:cNvSpPr>
          <p:nvPr>
            <p:ph type="sldNum" sz="quarter" idx="10"/>
          </p:nvPr>
        </p:nvSpPr>
        <p:spPr/>
        <p:txBody>
          <a:bodyPr/>
          <a:lstStyle/>
          <a:p>
            <a:fld id="{3934A0A5-6F74-4472-A321-2F32613E8FFF}" type="slidenum">
              <a:rPr lang="es-ES" smtClean="0"/>
              <a:pPr/>
              <a:t>2</a:t>
            </a:fld>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err="1" smtClean="0"/>
              <a:t>Brief</a:t>
            </a:r>
            <a:r>
              <a:rPr lang="es-ES" dirty="0" smtClean="0"/>
              <a:t> </a:t>
            </a:r>
            <a:r>
              <a:rPr lang="es-ES" dirty="0" err="1" smtClean="0"/>
              <a:t>outline</a:t>
            </a:r>
            <a:r>
              <a:rPr lang="en-US" dirty="0" smtClean="0"/>
              <a:t>…as usual</a:t>
            </a:r>
            <a:r>
              <a:rPr lang="en-US" baseline="0" dirty="0" smtClean="0"/>
              <a:t> 4 points. </a:t>
            </a:r>
            <a:endParaRPr lang="en-US" baseline="0" dirty="0" smtClean="0"/>
          </a:p>
          <a:p>
            <a:endParaRPr lang="en-US" baseline="0" dirty="0" smtClean="0"/>
          </a:p>
          <a:p>
            <a:r>
              <a:rPr lang="en-US" baseline="0" dirty="0" smtClean="0"/>
              <a:t>I </a:t>
            </a:r>
            <a:r>
              <a:rPr lang="en-US" baseline="0" dirty="0" smtClean="0"/>
              <a:t>will introduce </a:t>
            </a:r>
            <a:r>
              <a:rPr lang="en-US" baseline="0" dirty="0" smtClean="0"/>
              <a:t>the problem of multimodal gesture recognition on RGBD Data</a:t>
            </a:r>
          </a:p>
          <a:p>
            <a:endParaRPr lang="en-US" baseline="0" dirty="0" smtClean="0"/>
          </a:p>
          <a:p>
            <a:r>
              <a:rPr lang="en-US" baseline="0" dirty="0" smtClean="0"/>
              <a:t>The I will explain how our proposal is able to deal with intra-class variability of a gesture category. By making use of multimodal data.</a:t>
            </a:r>
          </a:p>
          <a:p>
            <a:endParaRPr lang="en-US" baseline="0" dirty="0" smtClean="0"/>
          </a:p>
          <a:p>
            <a:r>
              <a:rPr lang="en-US" baseline="0" dirty="0" smtClean="0"/>
              <a:t>Finally I will show our experimental results on a real world problem</a:t>
            </a:r>
          </a:p>
          <a:p>
            <a:endParaRPr lang="en-US" baseline="0" dirty="0" smtClean="0"/>
          </a:p>
          <a:p>
            <a:r>
              <a:rPr lang="en-US" baseline="0" dirty="0" smtClean="0"/>
              <a:t>And I will show the conclusions.</a:t>
            </a:r>
          </a:p>
          <a:p>
            <a:endParaRPr lang="en-US" baseline="0" dirty="0" smtClean="0"/>
          </a:p>
        </p:txBody>
      </p:sp>
      <p:sp>
        <p:nvSpPr>
          <p:cNvPr id="4" name="3 Marcador de número de diapositiva"/>
          <p:cNvSpPr>
            <a:spLocks noGrp="1"/>
          </p:cNvSpPr>
          <p:nvPr>
            <p:ph type="sldNum" sz="quarter" idx="10"/>
          </p:nvPr>
        </p:nvSpPr>
        <p:spPr/>
        <p:txBody>
          <a:bodyPr/>
          <a:lstStyle/>
          <a:p>
            <a:fld id="{3934A0A5-6F74-4472-A321-2F32613E8FFF}" type="slidenum">
              <a:rPr lang="es-ES" smtClean="0"/>
              <a:pPr/>
              <a:t>3</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Now,</a:t>
            </a:r>
            <a:r>
              <a:rPr lang="en-US" baseline="0" dirty="0" smtClean="0"/>
              <a:t> I’m assuming that most of the audience knows that DTW is an algorithm for sequence alignment.</a:t>
            </a:r>
          </a:p>
          <a:p>
            <a:endParaRPr lang="en-US" baseline="0" dirty="0" smtClean="0"/>
          </a:p>
          <a:p>
            <a:r>
              <a:rPr lang="en-US" baseline="0" dirty="0" smtClean="0"/>
              <a:t>So, for example let us show this two signals.</a:t>
            </a:r>
          </a:p>
          <a:p>
            <a:endParaRPr lang="en-US" baseline="0" dirty="0" smtClean="0"/>
          </a:p>
          <a:p>
            <a:r>
              <a:rPr lang="en-US" baseline="0" dirty="0" smtClean="0"/>
              <a:t>DTW will find an alignment or a point to point assignation from the blue signal (input) to the green signal (pattern signal)</a:t>
            </a:r>
          </a:p>
          <a:p>
            <a:r>
              <a:rPr lang="en-US" baseline="0" dirty="0" smtClean="0"/>
              <a:t>This alignment compresses or stretches the input signal obtaining a deformation that fits the pattern signal.</a:t>
            </a:r>
          </a:p>
          <a:p>
            <a:endParaRPr lang="en-US" baseline="0" dirty="0" smtClean="0"/>
          </a:p>
          <a:p>
            <a:r>
              <a:rPr lang="en-US" baseline="0" dirty="0" smtClean="0"/>
              <a:t>You see, this alignment is computed using Dynamic Programming so given the previous signals a DP matrix will be constructed, in which each position will contain the cumulative association cost, which is usually a distance metric. </a:t>
            </a:r>
          </a:p>
          <a:p>
            <a:endParaRPr lang="en-US" baseline="0" dirty="0" smtClean="0"/>
          </a:p>
          <a:p>
            <a:r>
              <a:rPr lang="en-US" baseline="0" dirty="0" smtClean="0"/>
              <a:t>To obtain the alignment the minimum cost backward path is reconstructed obtaining the point to point assignation.</a:t>
            </a:r>
          </a:p>
          <a:p>
            <a:endParaRPr lang="en-US" baseline="0" dirty="0" smtClean="0"/>
          </a:p>
          <a:p>
            <a:r>
              <a:rPr lang="en-US" baseline="0" dirty="0" smtClean="0"/>
              <a:t>However, in real world problems (concretely in gesture recognition) DTW is used in infinite steaming sequences (video sequences) in which a pattern has to be detected. In this context the approach is very similar, with the exception of a cost threshold that has to be manually set in order to reconstruct the backward path.  </a:t>
            </a:r>
          </a:p>
          <a:p>
            <a:endParaRPr lang="en-US" baseline="0" dirty="0" smtClean="0"/>
          </a:p>
          <a:p>
            <a:r>
              <a:rPr lang="en-US" baseline="0" dirty="0" smtClean="0"/>
              <a:t>The detection is performed by calculating the start and end point of the input signal in the infinite streaming sequence.</a:t>
            </a:r>
          </a:p>
        </p:txBody>
      </p:sp>
      <p:sp>
        <p:nvSpPr>
          <p:cNvPr id="4" name="Slide Number Placeholder 3"/>
          <p:cNvSpPr>
            <a:spLocks noGrp="1"/>
          </p:cNvSpPr>
          <p:nvPr>
            <p:ph type="sldNum" sz="quarter" idx="10"/>
          </p:nvPr>
        </p:nvSpPr>
        <p:spPr/>
        <p:txBody>
          <a:bodyPr/>
          <a:lstStyle/>
          <a:p>
            <a:fld id="{3934A0A5-6F74-4472-A321-2F32613E8FFF}" type="slidenum">
              <a:rPr lang="es-ES" smtClean="0"/>
              <a:pPr/>
              <a:t>4</a:t>
            </a:fld>
            <a:endParaRPr lang="es-ES"/>
          </a:p>
        </p:txBody>
      </p:sp>
    </p:spTree>
    <p:extLst>
      <p:ext uri="{BB962C8B-B14F-4D97-AF65-F5344CB8AC3E}">
        <p14:creationId xmlns:p14="http://schemas.microsoft.com/office/powerpoint/2010/main" val="1067478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a:t>
            </a:r>
            <a:r>
              <a:rPr lang="en-US" baseline="0" dirty="0" smtClean="0"/>
              <a:t> one may argue that for gesture detection an alignment between an streaming sequence and a signal is not enough, since just one sample of a gesture is not able to encode the whole variability of the concrete gesture class.</a:t>
            </a:r>
          </a:p>
          <a:p>
            <a:endParaRPr lang="en-US" baseline="0" dirty="0" smtClean="0"/>
          </a:p>
          <a:p>
            <a:r>
              <a:rPr lang="en-US" baseline="0" dirty="0" smtClean="0"/>
              <a:t>So, our goal is to use many samples of the same gesture class in order to encode the variability and improve the detection rate.</a:t>
            </a:r>
          </a:p>
          <a:p>
            <a:endParaRPr lang="en-US" baseline="0" dirty="0" smtClean="0"/>
          </a:p>
          <a:p>
            <a:r>
              <a:rPr lang="en-US" baseline="0" dirty="0" smtClean="0"/>
              <a:t>We propose a method that is able to deal with temporal deformation on  gesture samples by using DTW.  Furthermore, by using GMM the method is able to deal with pose deformations and this is included in the DTW framework by using a soft-distance based on GMM posterior probabilities.</a:t>
            </a:r>
            <a:endParaRPr lang="en-US" dirty="0"/>
          </a:p>
        </p:txBody>
      </p:sp>
      <p:sp>
        <p:nvSpPr>
          <p:cNvPr id="4" name="Slide Number Placeholder 3"/>
          <p:cNvSpPr>
            <a:spLocks noGrp="1"/>
          </p:cNvSpPr>
          <p:nvPr>
            <p:ph type="sldNum" sz="quarter" idx="10"/>
          </p:nvPr>
        </p:nvSpPr>
        <p:spPr/>
        <p:txBody>
          <a:bodyPr/>
          <a:lstStyle/>
          <a:p>
            <a:fld id="{3934A0A5-6F74-4472-A321-2F32613E8FFF}" type="slidenum">
              <a:rPr lang="es-ES" smtClean="0"/>
              <a:pPr/>
              <a:t>5</a:t>
            </a:fld>
            <a:endParaRPr lang="es-ES"/>
          </a:p>
        </p:txBody>
      </p:sp>
    </p:spTree>
    <p:extLst>
      <p:ext uri="{BB962C8B-B14F-4D97-AF65-F5344CB8AC3E}">
        <p14:creationId xmlns:p14="http://schemas.microsoft.com/office/powerpoint/2010/main" val="1722939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this is the main pipeline of the proposed approach : </a:t>
            </a:r>
          </a:p>
          <a:p>
            <a:endParaRPr lang="en-US" baseline="0" dirty="0" smtClean="0"/>
          </a:p>
          <a:p>
            <a:r>
              <a:rPr lang="en-US" baseline="0" dirty="0" smtClean="0"/>
              <a:t>In the training step we have the gesture samples </a:t>
            </a:r>
            <a:r>
              <a:rPr lang="en-US" baseline="0" dirty="0" err="1" smtClean="0"/>
              <a:t>alignmente</a:t>
            </a:r>
            <a:r>
              <a:rPr lang="en-US" baseline="0" dirty="0" smtClean="0"/>
              <a:t> and the GMM learning</a:t>
            </a:r>
          </a:p>
          <a:p>
            <a:endParaRPr lang="en-US" baseline="0" dirty="0" smtClean="0"/>
          </a:p>
          <a:p>
            <a:r>
              <a:rPr lang="en-US" baseline="0" dirty="0" smtClean="0"/>
              <a:t>And in the testing step we show the computation of the soft-distance based on GMM and finally how it is included in the DTW algorithm</a:t>
            </a:r>
            <a:endParaRPr lang="en-US" dirty="0"/>
          </a:p>
        </p:txBody>
      </p:sp>
      <p:sp>
        <p:nvSpPr>
          <p:cNvPr id="4" name="Slide Number Placeholder 3"/>
          <p:cNvSpPr>
            <a:spLocks noGrp="1"/>
          </p:cNvSpPr>
          <p:nvPr>
            <p:ph type="sldNum" sz="quarter" idx="10"/>
          </p:nvPr>
        </p:nvSpPr>
        <p:spPr/>
        <p:txBody>
          <a:bodyPr/>
          <a:lstStyle/>
          <a:p>
            <a:fld id="{3934A0A5-6F74-4472-A321-2F32613E8FFF}" type="slidenum">
              <a:rPr lang="es-ES" smtClean="0"/>
              <a:pPr/>
              <a:t>6</a:t>
            </a:fld>
            <a:endParaRPr lang="es-ES"/>
          </a:p>
        </p:txBody>
      </p:sp>
    </p:spTree>
    <p:extLst>
      <p:ext uri="{BB962C8B-B14F-4D97-AF65-F5344CB8AC3E}">
        <p14:creationId xmlns:p14="http://schemas.microsoft.com/office/powerpoint/2010/main" val="134007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 first</a:t>
            </a:r>
            <a:r>
              <a:rPr lang="en-US" baseline="0" dirty="0" smtClean="0"/>
              <a:t> step : Gesture sample alignment.</a:t>
            </a:r>
          </a:p>
          <a:p>
            <a:endParaRPr lang="en-US" dirty="0" smtClean="0"/>
          </a:p>
          <a:p>
            <a:r>
              <a:rPr lang="en-US" dirty="0" smtClean="0"/>
              <a:t>Let</a:t>
            </a:r>
            <a:r>
              <a:rPr lang="en-US" baseline="0" dirty="0" smtClean="0"/>
              <a:t>’s consider this set of blue signals that belong to the same gesture category.</a:t>
            </a:r>
          </a:p>
          <a:p>
            <a:endParaRPr lang="en-US" baseline="0" dirty="0" smtClean="0"/>
          </a:p>
          <a:p>
            <a:r>
              <a:rPr lang="en-US" baseline="0" dirty="0" smtClean="0"/>
              <a:t>To avoid temporal deformations, all signals are aligned with the mean size sample using DTW (with Euclidean distance).</a:t>
            </a:r>
          </a:p>
          <a:p>
            <a:endParaRPr lang="en-US" baseline="0" dirty="0" smtClean="0"/>
          </a:p>
          <a:p>
            <a:r>
              <a:rPr lang="en-US" baseline="0" dirty="0" smtClean="0"/>
              <a:t>In the end, we obtain a set of signals with the same length that belong to a certain gesture category, this will be out training set.</a:t>
            </a:r>
            <a:endParaRPr lang="en-US" dirty="0"/>
          </a:p>
        </p:txBody>
      </p:sp>
      <p:sp>
        <p:nvSpPr>
          <p:cNvPr id="4" name="Slide Number Placeholder 3"/>
          <p:cNvSpPr>
            <a:spLocks noGrp="1"/>
          </p:cNvSpPr>
          <p:nvPr>
            <p:ph type="sldNum" sz="quarter" idx="10"/>
          </p:nvPr>
        </p:nvSpPr>
        <p:spPr/>
        <p:txBody>
          <a:bodyPr/>
          <a:lstStyle/>
          <a:p>
            <a:fld id="{3934A0A5-6F74-4472-A321-2F32613E8FFF}" type="slidenum">
              <a:rPr lang="es-ES" smtClean="0"/>
              <a:pPr/>
              <a:t>7</a:t>
            </a:fld>
            <a:endParaRPr lang="es-ES"/>
          </a:p>
        </p:txBody>
      </p:sp>
    </p:spTree>
    <p:extLst>
      <p:ext uri="{BB962C8B-B14F-4D97-AF65-F5344CB8AC3E}">
        <p14:creationId xmlns:p14="http://schemas.microsoft.com/office/powerpoint/2010/main" val="3098407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once</a:t>
            </a:r>
            <a:r>
              <a:rPr lang="en-US" baseline="0" dirty="0" smtClean="0"/>
              <a:t> our training set is defined, we want to avoid pose deformations by using GMM learning. Taking into account that all samples have now the same length (same number of elements). </a:t>
            </a:r>
          </a:p>
          <a:p>
            <a:endParaRPr lang="en-US" baseline="0" dirty="0" smtClean="0"/>
          </a:p>
          <a:p>
            <a:r>
              <a:rPr lang="en-US" baseline="0" dirty="0" smtClean="0"/>
              <a:t>We use GMM to learn each set of </a:t>
            </a:r>
            <a:r>
              <a:rPr lang="en-US" baseline="0" dirty="0" err="1" smtClean="0"/>
              <a:t>i-th</a:t>
            </a:r>
            <a:r>
              <a:rPr lang="en-US" baseline="0" dirty="0" smtClean="0"/>
              <a:t> elements over all sequences, in this example the set of 5</a:t>
            </a:r>
            <a:r>
              <a:rPr lang="en-US" baseline="30000" dirty="0" smtClean="0"/>
              <a:t>th</a:t>
            </a:r>
            <a:r>
              <a:rPr lang="en-US" baseline="0" dirty="0" smtClean="0"/>
              <a:t> elements is modeled with a GMM with 3 components.</a:t>
            </a:r>
            <a:endParaRPr lang="en-US" dirty="0"/>
          </a:p>
        </p:txBody>
      </p:sp>
      <p:sp>
        <p:nvSpPr>
          <p:cNvPr id="4" name="Slide Number Placeholder 3"/>
          <p:cNvSpPr>
            <a:spLocks noGrp="1"/>
          </p:cNvSpPr>
          <p:nvPr>
            <p:ph type="sldNum" sz="quarter" idx="10"/>
          </p:nvPr>
        </p:nvSpPr>
        <p:spPr/>
        <p:txBody>
          <a:bodyPr/>
          <a:lstStyle/>
          <a:p>
            <a:fld id="{3934A0A5-6F74-4472-A321-2F32613E8FFF}" type="slidenum">
              <a:rPr lang="es-ES" smtClean="0"/>
              <a:pPr/>
              <a:t>8</a:t>
            </a:fld>
            <a:endParaRPr lang="es-ES"/>
          </a:p>
        </p:txBody>
      </p:sp>
    </p:spTree>
    <p:extLst>
      <p:ext uri="{BB962C8B-B14F-4D97-AF65-F5344CB8AC3E}">
        <p14:creationId xmlns:p14="http://schemas.microsoft.com/office/powerpoint/2010/main" val="3973748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in the testing step</a:t>
            </a:r>
            <a:r>
              <a:rPr lang="en-US" baseline="0" dirty="0" smtClean="0"/>
              <a:t>:  for every element X in the infinite streaming sequence, we obtain its posterior probability for the GMM lambda that modeled the correspondent set of elements in the training set. </a:t>
            </a:r>
          </a:p>
          <a:p>
            <a:endParaRPr lang="en-US" baseline="0" dirty="0" smtClean="0"/>
          </a:p>
          <a:p>
            <a:endParaRPr lang="en-US" baseline="0" dirty="0" smtClean="0"/>
          </a:p>
          <a:p>
            <a:r>
              <a:rPr lang="en-US" baseline="0" dirty="0" smtClean="0"/>
              <a:t>Once the posterior probabilities are obtained we can obtain the probability of of this element X on the whole GMM by weighting the </a:t>
            </a:r>
            <a:r>
              <a:rPr lang="en-US" baseline="0" dirty="0" err="1" smtClean="0"/>
              <a:t>probabilitiy</a:t>
            </a:r>
            <a:r>
              <a:rPr lang="en-US" baseline="0" dirty="0" smtClean="0"/>
              <a:t> of each component in the GMM with its mixing proportion   alpha.</a:t>
            </a:r>
          </a:p>
          <a:p>
            <a:endParaRPr lang="en-US" baseline="0" dirty="0" smtClean="0"/>
          </a:p>
          <a:p>
            <a:r>
              <a:rPr lang="en-US" baseline="0" dirty="0" smtClean="0"/>
              <a:t>And then we use the global probability to define a soft distance in this way.</a:t>
            </a:r>
            <a:endParaRPr lang="en-US" dirty="0"/>
          </a:p>
        </p:txBody>
      </p:sp>
      <p:sp>
        <p:nvSpPr>
          <p:cNvPr id="4" name="Slide Number Placeholder 3"/>
          <p:cNvSpPr>
            <a:spLocks noGrp="1"/>
          </p:cNvSpPr>
          <p:nvPr>
            <p:ph type="sldNum" sz="quarter" idx="10"/>
          </p:nvPr>
        </p:nvSpPr>
        <p:spPr/>
        <p:txBody>
          <a:bodyPr/>
          <a:lstStyle/>
          <a:p>
            <a:fld id="{3934A0A5-6F74-4472-A321-2F32613E8FFF}" type="slidenum">
              <a:rPr lang="es-ES" smtClean="0"/>
              <a:pPr/>
              <a:t>9</a:t>
            </a:fld>
            <a:endParaRPr lang="es-ES"/>
          </a:p>
        </p:txBody>
      </p:sp>
    </p:spTree>
    <p:extLst>
      <p:ext uri="{BB962C8B-B14F-4D97-AF65-F5344CB8AC3E}">
        <p14:creationId xmlns:p14="http://schemas.microsoft.com/office/powerpoint/2010/main" val="3362183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59B810A5-BDF0-854D-A288-298B5699AA4A}" type="datetime1">
              <a:rPr lang="en-US" smtClean="0"/>
              <a:t>11/11/12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8E7870A-D833-4620-871D-52D8AB644C76}" type="slidenum">
              <a:rPr lang="es-ES" smtClean="0"/>
              <a:pPr/>
              <a:t>‹#›</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B588DF97-AA54-804D-9D58-3992F9244981}" type="datetime1">
              <a:rPr lang="en-US" smtClean="0"/>
              <a:t>11/11/12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8E7870A-D833-4620-871D-52D8AB644C76}" type="slidenum">
              <a:rPr lang="es-ES" smtClean="0"/>
              <a:pPr/>
              <a:t>‹#›</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D4A181B8-0569-8F4E-8BA8-9CDFFFE5A4F7}" type="datetime1">
              <a:rPr lang="en-US" smtClean="0"/>
              <a:t>11/11/12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8E7870A-D833-4620-871D-52D8AB644C76}" type="slidenum">
              <a:rPr lang="es-ES" smtClean="0"/>
              <a:pPr/>
              <a:t>‹#›</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2673CAD6-CE16-EF42-9EF8-52C9332F7378}" type="datetime1">
              <a:rPr lang="en-US" smtClean="0"/>
              <a:t>11/11/12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8E7870A-D833-4620-871D-52D8AB644C76}" type="slidenum">
              <a:rPr lang="es-ES" smtClean="0"/>
              <a:pPr/>
              <a:t>‹#›</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0F7F5701-5708-C04E-8304-27F205078190}" type="datetime1">
              <a:rPr lang="en-US" smtClean="0"/>
              <a:t>11/11/12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8E7870A-D833-4620-871D-52D8AB644C76}" type="slidenum">
              <a:rPr lang="es-ES" smtClean="0"/>
              <a:pPr/>
              <a:t>‹#›</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894C8A8D-716D-9B4C-BF38-9EAF36AA271B}" type="datetime1">
              <a:rPr lang="en-US" smtClean="0"/>
              <a:t>11/11/12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8E7870A-D833-4620-871D-52D8AB644C76}" type="slidenum">
              <a:rPr lang="es-ES" smtClean="0"/>
              <a:pPr/>
              <a:t>‹#›</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5134E3C4-C7EB-CA45-861C-BA1ED31EA49C}" type="datetime1">
              <a:rPr lang="en-US" smtClean="0"/>
              <a:t>11/11/12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28E7870A-D833-4620-871D-52D8AB644C76}" type="slidenum">
              <a:rPr lang="es-ES" smtClean="0"/>
              <a:pPr/>
              <a:t>‹#›</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35607FB-17AA-6A47-9EE4-6A530E18FFFA}" type="datetime1">
              <a:rPr lang="en-US" smtClean="0"/>
              <a:t>11/11/12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28E7870A-D833-4620-871D-52D8AB644C76}" type="slidenum">
              <a:rPr lang="es-ES" smtClean="0"/>
              <a:pPr/>
              <a:t>‹#›</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E789B92-70BB-2C41-81DA-E7BD7D993D12}" type="datetime1">
              <a:rPr lang="en-US" smtClean="0"/>
              <a:t>11/11/12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28E7870A-D833-4620-871D-52D8AB644C76}" type="slidenum">
              <a:rPr lang="es-ES" smtClean="0"/>
              <a:pPr/>
              <a:t>‹#›</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DD53131-5C09-3A48-9B25-C3B66C0F74C7}" type="datetime1">
              <a:rPr lang="en-US" smtClean="0"/>
              <a:t>11/11/12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8E7870A-D833-4620-871D-52D8AB644C76}" type="slidenum">
              <a:rPr lang="es-ES" smtClean="0"/>
              <a:pPr/>
              <a:t>‹#›</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92453E33-BFE5-5442-B7D3-0F73AB0EF7E5}" type="datetime1">
              <a:rPr lang="en-US" smtClean="0"/>
              <a:t>11/11/12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8E7870A-D833-4620-871D-52D8AB644C76}" type="slidenum">
              <a:rPr lang="es-ES" smtClean="0"/>
              <a:pPr/>
              <a:t>‹#›</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BF8B4A-EE84-BD41-B5D5-3042368D444B}" type="datetime1">
              <a:rPr lang="en-US" smtClean="0"/>
              <a:t>11/11/12</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E7870A-D833-4620-871D-52D8AB644C76}" type="slidenum">
              <a:rPr lang="es-ES" smtClean="0"/>
              <a:pPr/>
              <a:t>‹#›</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png"/><Relationship Id="rId8" Type="http://schemas.openxmlformats.org/officeDocument/2006/relationships/image" Target="../media/image6.jpeg"/><Relationship Id="rId9" Type="http://schemas.openxmlformats.org/officeDocument/2006/relationships/image" Target="../media/image7.jpeg"/><Relationship Id="rId10" Type="http://schemas.openxmlformats.org/officeDocument/2006/relationships/image" Target="../media/image8.pn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11.jpeg"/><Relationship Id="rId5" Type="http://schemas.openxmlformats.org/officeDocument/2006/relationships/image" Target="../media/image9.jpeg"/><Relationship Id="rId6" Type="http://schemas.openxmlformats.org/officeDocument/2006/relationships/image" Target="../media/image12.png"/><Relationship Id="rId7" Type="http://schemas.openxmlformats.org/officeDocument/2006/relationships/image" Target="../media/image10.png"/><Relationship Id="rId8" Type="http://schemas.openxmlformats.org/officeDocument/2006/relationships/image" Target="../media/image21.emf"/><Relationship Id="rId1" Type="http://schemas.openxmlformats.org/officeDocument/2006/relationships/tags" Target="../tags/tag5.xml"/><Relationship Id="rId2"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microsoft.com/office/2007/relationships/media" Target="../media/media2.mp4"/><Relationship Id="rId4" Type="http://schemas.openxmlformats.org/officeDocument/2006/relationships/video" Target="../media/media2.mp4"/><Relationship Id="rId5" Type="http://schemas.openxmlformats.org/officeDocument/2006/relationships/slideLayout" Target="../slideLayouts/slideLayout8.xml"/><Relationship Id="rId6" Type="http://schemas.openxmlformats.org/officeDocument/2006/relationships/notesSlide" Target="../notesSlides/notesSlide11.xml"/><Relationship Id="rId7" Type="http://schemas.openxmlformats.org/officeDocument/2006/relationships/image" Target="../media/image11.jpeg"/><Relationship Id="rId8" Type="http://schemas.openxmlformats.org/officeDocument/2006/relationships/image" Target="../media/image9.jpeg"/><Relationship Id="rId9" Type="http://schemas.openxmlformats.org/officeDocument/2006/relationships/image" Target="../media/image12.png"/><Relationship Id="rId10" Type="http://schemas.openxmlformats.org/officeDocument/2006/relationships/image" Target="../media/image22.png"/><Relationship Id="rId11" Type="http://schemas.openxmlformats.org/officeDocument/2006/relationships/image" Target="../media/image23.png"/><Relationship Id="rId1" Type="http://schemas.microsoft.com/office/2007/relationships/media" Target="../media/media1.mp4"/><Relationship Id="rId2" Type="http://schemas.openxmlformats.org/officeDocument/2006/relationships/video" Target="../media/media1.mp4"/></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9.jpeg"/><Relationship Id="rId5" Type="http://schemas.openxmlformats.org/officeDocument/2006/relationships/image" Target="../media/image12.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9.jpeg"/><Relationship Id="rId5" Type="http://schemas.openxmlformats.org/officeDocument/2006/relationships/image" Target="../media/image12.png"/><Relationship Id="rId6" Type="http://schemas.openxmlformats.org/officeDocument/2006/relationships/image" Target="../media/image28.png"/><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9.jpeg"/><Relationship Id="rId5" Type="http://schemas.openxmlformats.org/officeDocument/2006/relationships/image" Target="../media/image12.png"/><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png"/><Relationship Id="rId8" Type="http://schemas.openxmlformats.org/officeDocument/2006/relationships/image" Target="../media/image6.jpeg"/><Relationship Id="rId9" Type="http://schemas.openxmlformats.org/officeDocument/2006/relationships/image" Target="../media/image7.jpeg"/><Relationship Id="rId10" Type="http://schemas.openxmlformats.org/officeDocument/2006/relationships/image" Target="../media/image8.pn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1.jpeg"/><Relationship Id="rId6" Type="http://schemas.openxmlformats.org/officeDocument/2006/relationships/image" Target="../media/image12.png"/><Relationship Id="rId7" Type="http://schemas.openxmlformats.org/officeDocument/2006/relationships/image" Target="../media/image13.png"/><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1.jpe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9.jpeg"/><Relationship Id="rId5" Type="http://schemas.openxmlformats.org/officeDocument/2006/relationships/image" Target="../media/image14.emf"/><Relationship Id="rId6" Type="http://schemas.openxmlformats.org/officeDocument/2006/relationships/image" Target="../media/image11.jpeg"/><Relationship Id="rId7" Type="http://schemas.openxmlformats.org/officeDocument/2006/relationships/image" Target="../media/image12.png"/><Relationship Id="rId8" Type="http://schemas.openxmlformats.org/officeDocument/2006/relationships/image" Target="../media/image15.png"/><Relationship Id="rId9" Type="http://schemas.openxmlformats.org/officeDocument/2006/relationships/image" Target="../media/image16.emf"/><Relationship Id="rId1" Type="http://schemas.openxmlformats.org/officeDocument/2006/relationships/tags" Target="../tags/tag1.xml"/><Relationship Id="rId2"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9.jpeg"/><Relationship Id="rId5" Type="http://schemas.openxmlformats.org/officeDocument/2006/relationships/image" Target="../media/image12.png"/><Relationship Id="rId6" Type="http://schemas.openxmlformats.org/officeDocument/2006/relationships/image" Target="../media/image14.emf"/><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9.jpeg"/><Relationship Id="rId5" Type="http://schemas.openxmlformats.org/officeDocument/2006/relationships/image" Target="../media/image12.png"/><Relationship Id="rId6" Type="http://schemas.openxmlformats.org/officeDocument/2006/relationships/image" Target="../media/image10.png"/><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1.jpeg"/><Relationship Id="rId5" Type="http://schemas.openxmlformats.org/officeDocument/2006/relationships/image" Target="../media/image12.png"/><Relationship Id="rId1" Type="http://schemas.openxmlformats.org/officeDocument/2006/relationships/tags" Target="../tags/tag2.xml"/><Relationship Id="rId2"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9.jpeg"/><Relationship Id="rId5" Type="http://schemas.openxmlformats.org/officeDocument/2006/relationships/image" Target="../media/image11.jpeg"/><Relationship Id="rId6" Type="http://schemas.openxmlformats.org/officeDocument/2006/relationships/image" Target="../media/image12.png"/><Relationship Id="rId7" Type="http://schemas.openxmlformats.org/officeDocument/2006/relationships/image" Target="../media/image17.emf"/><Relationship Id="rId1" Type="http://schemas.openxmlformats.org/officeDocument/2006/relationships/tags" Target="../tags/tag3.xml"/><Relationship Id="rId2"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18.emf"/><Relationship Id="rId5" Type="http://schemas.openxmlformats.org/officeDocument/2006/relationships/image" Target="../media/image11.jpeg"/><Relationship Id="rId6" Type="http://schemas.openxmlformats.org/officeDocument/2006/relationships/image" Target="../media/image9.jpeg"/><Relationship Id="rId7" Type="http://schemas.openxmlformats.org/officeDocument/2006/relationships/image" Target="../media/image12.png"/><Relationship Id="rId8" Type="http://schemas.openxmlformats.org/officeDocument/2006/relationships/image" Target="../media/image19.png"/><Relationship Id="rId9" Type="http://schemas.openxmlformats.org/officeDocument/2006/relationships/image" Target="../media/image20.emf"/><Relationship Id="rId10" Type="http://schemas.openxmlformats.org/officeDocument/2006/relationships/image" Target="../media/image21.emf"/><Relationship Id="rId1" Type="http://schemas.openxmlformats.org/officeDocument/2006/relationships/tags" Target="../tags/tag4.xml"/><Relationship Id="rId2"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degradado portada.jpg"/>
          <p:cNvPicPr>
            <a:picLocks noChangeAspect="1"/>
          </p:cNvPicPr>
          <p:nvPr/>
        </p:nvPicPr>
        <p:blipFill>
          <a:blip r:embed="rId3" cstate="print"/>
          <a:stretch>
            <a:fillRect/>
          </a:stretch>
        </p:blipFill>
        <p:spPr>
          <a:xfrm>
            <a:off x="0" y="0"/>
            <a:ext cx="2478101" cy="6858000"/>
          </a:xfrm>
          <a:prstGeom prst="rect">
            <a:avLst/>
          </a:prstGeom>
        </p:spPr>
      </p:pic>
      <p:sp>
        <p:nvSpPr>
          <p:cNvPr id="5" name="4 CuadroTexto"/>
          <p:cNvSpPr txBox="1"/>
          <p:nvPr/>
        </p:nvSpPr>
        <p:spPr>
          <a:xfrm>
            <a:off x="2643174" y="2003356"/>
            <a:ext cx="6215106" cy="1569660"/>
          </a:xfrm>
          <a:prstGeom prst="rect">
            <a:avLst/>
          </a:prstGeom>
          <a:noFill/>
        </p:spPr>
        <p:txBody>
          <a:bodyPr wrap="square" rtlCol="0">
            <a:spAutoFit/>
          </a:bodyPr>
          <a:lstStyle/>
          <a:p>
            <a:r>
              <a:rPr lang="en-US" sz="3200" b="1" dirty="0">
                <a:latin typeface="Humnst777 BT" pitchFamily="34" charset="0"/>
              </a:rPr>
              <a:t>Probability-based </a:t>
            </a:r>
            <a:r>
              <a:rPr lang="en-US" sz="3200" b="1" dirty="0" smtClean="0">
                <a:latin typeface="Humnst777 BT" pitchFamily="34" charset="0"/>
              </a:rPr>
              <a:t>Dynamic </a:t>
            </a:r>
            <a:r>
              <a:rPr lang="en-US" sz="3200" b="1" dirty="0">
                <a:latin typeface="Humnst777 BT" pitchFamily="34" charset="0"/>
              </a:rPr>
              <a:t>T</a:t>
            </a:r>
            <a:r>
              <a:rPr lang="en-US" sz="3200" b="1" dirty="0" smtClean="0">
                <a:latin typeface="Humnst777 BT" pitchFamily="34" charset="0"/>
              </a:rPr>
              <a:t>ime </a:t>
            </a:r>
            <a:r>
              <a:rPr lang="en-US" sz="3200" b="1" dirty="0">
                <a:latin typeface="Humnst777 BT" pitchFamily="34" charset="0"/>
              </a:rPr>
              <a:t>W</a:t>
            </a:r>
            <a:r>
              <a:rPr lang="en-US" sz="3200" b="1" dirty="0" smtClean="0">
                <a:latin typeface="Humnst777 BT" pitchFamily="34" charset="0"/>
              </a:rPr>
              <a:t>arping </a:t>
            </a:r>
            <a:r>
              <a:rPr lang="en-US" sz="3200" b="1" dirty="0">
                <a:latin typeface="Humnst777 BT" pitchFamily="34" charset="0"/>
              </a:rPr>
              <a:t>for </a:t>
            </a:r>
            <a:r>
              <a:rPr lang="en-US" sz="3200" b="1" dirty="0" smtClean="0">
                <a:latin typeface="Humnst777 BT" pitchFamily="34" charset="0"/>
              </a:rPr>
              <a:t>Gesture </a:t>
            </a:r>
            <a:r>
              <a:rPr lang="en-US" sz="3200" b="1" dirty="0">
                <a:latin typeface="Humnst777 BT" pitchFamily="34" charset="0"/>
              </a:rPr>
              <a:t>R</a:t>
            </a:r>
            <a:r>
              <a:rPr lang="en-US" sz="3200" b="1" dirty="0" smtClean="0">
                <a:latin typeface="Humnst777 BT" pitchFamily="34" charset="0"/>
              </a:rPr>
              <a:t>ecognition </a:t>
            </a:r>
            <a:r>
              <a:rPr lang="en-US" sz="3200" b="1" dirty="0">
                <a:latin typeface="Humnst777 BT" pitchFamily="34" charset="0"/>
              </a:rPr>
              <a:t>on RGB-D data</a:t>
            </a:r>
            <a:endParaRPr lang="es-ES" sz="3200" b="1" dirty="0">
              <a:latin typeface="Humnst777 BT" pitchFamily="34" charset="0"/>
            </a:endParaRPr>
          </a:p>
        </p:txBody>
      </p:sp>
      <p:pic>
        <p:nvPicPr>
          <p:cNvPr id="7" name="6 Imagen" descr="logo-grande.png"/>
          <p:cNvPicPr>
            <a:picLocks noChangeAspect="1"/>
          </p:cNvPicPr>
          <p:nvPr/>
        </p:nvPicPr>
        <p:blipFill>
          <a:blip r:embed="rId4" cstate="print"/>
          <a:stretch>
            <a:fillRect/>
          </a:stretch>
        </p:blipFill>
        <p:spPr>
          <a:xfrm>
            <a:off x="571472" y="642918"/>
            <a:ext cx="1628775" cy="952500"/>
          </a:xfrm>
          <a:prstGeom prst="rect">
            <a:avLst/>
          </a:prstGeom>
        </p:spPr>
      </p:pic>
      <p:sp>
        <p:nvSpPr>
          <p:cNvPr id="8" name="2 Marcador de contenido"/>
          <p:cNvSpPr txBox="1">
            <a:spLocks/>
          </p:cNvSpPr>
          <p:nvPr/>
        </p:nvSpPr>
        <p:spPr>
          <a:xfrm>
            <a:off x="4429124" y="3143248"/>
            <a:ext cx="3043230" cy="1839907"/>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sp>
        <p:nvSpPr>
          <p:cNvPr id="10" name="9 Rectángulo"/>
          <p:cNvSpPr/>
          <p:nvPr/>
        </p:nvSpPr>
        <p:spPr>
          <a:xfrm>
            <a:off x="142844" y="6357958"/>
            <a:ext cx="2731352" cy="276999"/>
          </a:xfrm>
          <a:prstGeom prst="rect">
            <a:avLst/>
          </a:prstGeom>
        </p:spPr>
        <p:txBody>
          <a:bodyPr wrap="square">
            <a:spAutoFit/>
          </a:bodyPr>
          <a:lstStyle/>
          <a:p>
            <a:r>
              <a:rPr lang="es-ES" sz="1200" dirty="0" err="1" smtClean="0">
                <a:latin typeface="Humnst777 BT" pitchFamily="34" charset="0"/>
              </a:rPr>
              <a:t>All</a:t>
            </a:r>
            <a:r>
              <a:rPr lang="es-ES" sz="1200" dirty="0" smtClean="0">
                <a:latin typeface="Humnst777 BT" pitchFamily="34" charset="0"/>
              </a:rPr>
              <a:t> </a:t>
            </a:r>
            <a:r>
              <a:rPr lang="es-ES" sz="1200" dirty="0" err="1" smtClean="0">
                <a:latin typeface="Humnst777 BT" pitchFamily="34" charset="0"/>
              </a:rPr>
              <a:t>rights</a:t>
            </a:r>
            <a:r>
              <a:rPr lang="es-ES" sz="1200" dirty="0" smtClean="0">
                <a:latin typeface="Humnst777 BT" pitchFamily="34" charset="0"/>
              </a:rPr>
              <a:t> </a:t>
            </a:r>
            <a:r>
              <a:rPr lang="es-ES" sz="1200" dirty="0" err="1" smtClean="0">
                <a:latin typeface="Humnst777 BT" pitchFamily="34" charset="0"/>
              </a:rPr>
              <a:t>reserved</a:t>
            </a:r>
            <a:r>
              <a:rPr lang="es-ES" sz="1200" dirty="0" smtClean="0">
                <a:latin typeface="Humnst777 BT" pitchFamily="34" charset="0"/>
              </a:rPr>
              <a:t> </a:t>
            </a:r>
            <a:r>
              <a:rPr lang="es-ES" sz="1200" dirty="0" err="1" smtClean="0">
                <a:latin typeface="Humnst777 BT" pitchFamily="34" charset="0"/>
              </a:rPr>
              <a:t>HuBPA</a:t>
            </a:r>
            <a:r>
              <a:rPr lang="es-ES" sz="1200" dirty="0" smtClean="0">
                <a:latin typeface="Humnst777 BT" pitchFamily="34" charset="0"/>
              </a:rPr>
              <a:t>©</a:t>
            </a:r>
            <a:endParaRPr lang="es-ES" sz="1200" dirty="0">
              <a:latin typeface="Humnst777 BT" pitchFamily="34" charset="0"/>
            </a:endParaRPr>
          </a:p>
        </p:txBody>
      </p:sp>
      <p:sp>
        <p:nvSpPr>
          <p:cNvPr id="14" name="13 Rectángulo"/>
          <p:cNvSpPr/>
          <p:nvPr/>
        </p:nvSpPr>
        <p:spPr>
          <a:xfrm>
            <a:off x="4860032" y="142852"/>
            <a:ext cx="4395967" cy="307777"/>
          </a:xfrm>
          <a:prstGeom prst="rect">
            <a:avLst/>
          </a:prstGeom>
        </p:spPr>
        <p:txBody>
          <a:bodyPr wrap="none">
            <a:spAutoFit/>
          </a:bodyPr>
          <a:lstStyle/>
          <a:p>
            <a:r>
              <a:rPr lang="en-US" sz="1400" u="sng" dirty="0" smtClean="0">
                <a:solidFill>
                  <a:schemeClr val="bg1">
                    <a:lumMod val="50000"/>
                  </a:schemeClr>
                </a:solidFill>
                <a:latin typeface="Humnst777 BT" pitchFamily="34" charset="0"/>
              </a:rPr>
              <a:t>Human Pose Recovery and Behavior Analysis Group</a:t>
            </a:r>
            <a:endParaRPr lang="es-ES" sz="1400" u="sng" dirty="0">
              <a:solidFill>
                <a:schemeClr val="bg1">
                  <a:lumMod val="50000"/>
                </a:schemeClr>
              </a:solidFill>
              <a:latin typeface="Humnst777 BT" pitchFamily="34" charset="0"/>
            </a:endParaRPr>
          </a:p>
        </p:txBody>
      </p:sp>
      <p:pic>
        <p:nvPicPr>
          <p:cNvPr id="5123" name="Picture 3" descr="\\srvfile\Branding\CVC LOGOS\02 INGLES\PANTALLA\CVC_ING_RGB.jpg"/>
          <p:cNvPicPr>
            <a:picLocks noChangeAspect="1" noChangeArrowheads="1"/>
          </p:cNvPicPr>
          <p:nvPr/>
        </p:nvPicPr>
        <p:blipFill>
          <a:blip r:embed="rId5" cstate="print"/>
          <a:srcRect l="11111" t="16686" r="11111" b="8225"/>
          <a:stretch>
            <a:fillRect/>
          </a:stretch>
        </p:blipFill>
        <p:spPr bwMode="auto">
          <a:xfrm>
            <a:off x="571472" y="3714752"/>
            <a:ext cx="1357322" cy="872564"/>
          </a:xfrm>
          <a:prstGeom prst="rect">
            <a:avLst/>
          </a:prstGeom>
          <a:noFill/>
        </p:spPr>
      </p:pic>
      <p:pic>
        <p:nvPicPr>
          <p:cNvPr id="5131" name="Picture 11" descr="http://www.idhc.org/images/logoUOC.jpg"/>
          <p:cNvPicPr>
            <a:picLocks noChangeAspect="1" noChangeArrowheads="1"/>
          </p:cNvPicPr>
          <p:nvPr/>
        </p:nvPicPr>
        <p:blipFill>
          <a:blip r:embed="rId6" cstate="print"/>
          <a:srcRect/>
          <a:stretch>
            <a:fillRect/>
          </a:stretch>
        </p:blipFill>
        <p:spPr bwMode="auto">
          <a:xfrm>
            <a:off x="785787" y="4643446"/>
            <a:ext cx="1071569" cy="831538"/>
          </a:xfrm>
          <a:prstGeom prst="rect">
            <a:avLst/>
          </a:prstGeom>
          <a:noFill/>
        </p:spPr>
      </p:pic>
      <p:pic>
        <p:nvPicPr>
          <p:cNvPr id="5132" name="Picture 12"/>
          <p:cNvPicPr>
            <a:picLocks noChangeAspect="1" noChangeArrowheads="1"/>
          </p:cNvPicPr>
          <p:nvPr/>
        </p:nvPicPr>
        <p:blipFill>
          <a:blip r:embed="rId7" cstate="print"/>
          <a:srcRect/>
          <a:stretch>
            <a:fillRect/>
          </a:stretch>
        </p:blipFill>
        <p:spPr bwMode="auto">
          <a:xfrm>
            <a:off x="7740353" y="595304"/>
            <a:ext cx="1189366" cy="1394428"/>
          </a:xfrm>
          <a:prstGeom prst="rect">
            <a:avLst/>
          </a:prstGeom>
          <a:noFill/>
          <a:ln w="9525">
            <a:noFill/>
            <a:miter lim="800000"/>
            <a:headEnd/>
            <a:tailEnd/>
          </a:ln>
          <a:effectLst/>
        </p:spPr>
      </p:pic>
      <p:grpSp>
        <p:nvGrpSpPr>
          <p:cNvPr id="17" name="16 Grupo"/>
          <p:cNvGrpSpPr/>
          <p:nvPr/>
        </p:nvGrpSpPr>
        <p:grpSpPr>
          <a:xfrm>
            <a:off x="2428860" y="3931888"/>
            <a:ext cx="6429420" cy="1425938"/>
            <a:chOff x="2428860" y="4002196"/>
            <a:chExt cx="6429420" cy="1425938"/>
          </a:xfrm>
        </p:grpSpPr>
        <p:sp>
          <p:nvSpPr>
            <p:cNvPr id="6" name="5 CuadroTexto"/>
            <p:cNvSpPr txBox="1"/>
            <p:nvPr/>
          </p:nvSpPr>
          <p:spPr>
            <a:xfrm>
              <a:off x="2428860" y="4012362"/>
              <a:ext cx="3857652" cy="1415772"/>
            </a:xfrm>
            <a:prstGeom prst="rect">
              <a:avLst/>
            </a:prstGeom>
            <a:noFill/>
          </p:spPr>
          <p:txBody>
            <a:bodyPr wrap="square" rtlCol="0">
              <a:spAutoFit/>
            </a:bodyPr>
            <a:lstStyle/>
            <a:p>
              <a:pPr algn="ctr"/>
              <a:r>
                <a:rPr lang="es-ES" dirty="0">
                  <a:latin typeface="Humnst777 BT" pitchFamily="34" charset="0"/>
                </a:rPr>
                <a:t>Miguel Ángel </a:t>
              </a:r>
              <a:r>
                <a:rPr lang="es-ES" dirty="0" smtClean="0">
                  <a:latin typeface="Humnst777 BT" pitchFamily="34" charset="0"/>
                </a:rPr>
                <a:t>Bautista</a:t>
              </a:r>
              <a:r>
                <a:rPr lang="es-ES" baseline="30000" dirty="0" smtClean="0">
                  <a:latin typeface="Humnst777 BT" pitchFamily="34" charset="0"/>
                </a:rPr>
                <a:t>1,2</a:t>
              </a:r>
              <a:endParaRPr lang="es-ES" dirty="0" smtClean="0">
                <a:latin typeface="Humnst777 BT" pitchFamily="34" charset="0"/>
              </a:endParaRPr>
            </a:p>
            <a:p>
              <a:pPr algn="ctr"/>
              <a:r>
                <a:rPr lang="es-ES" dirty="0" smtClean="0">
                  <a:latin typeface="Humnst777 BT" pitchFamily="34" charset="0"/>
                </a:rPr>
                <a:t>Antonio Hernández-Vela</a:t>
              </a:r>
              <a:r>
                <a:rPr lang="es-ES" baseline="30000" dirty="0" smtClean="0">
                  <a:latin typeface="Humnst777 BT" pitchFamily="34" charset="0"/>
                </a:rPr>
                <a:t>1,2</a:t>
              </a:r>
            </a:p>
            <a:p>
              <a:pPr algn="ctr"/>
              <a:r>
                <a:rPr lang="es-ES" dirty="0" smtClean="0">
                  <a:latin typeface="Humnst777 BT" pitchFamily="34" charset="0"/>
                </a:rPr>
                <a:t>Xavier Perez-Sala</a:t>
              </a:r>
              <a:r>
                <a:rPr lang="es-ES" baseline="30000" dirty="0" smtClean="0">
                  <a:latin typeface="Humnst777 BT" pitchFamily="34" charset="0"/>
                </a:rPr>
                <a:t>2,3</a:t>
              </a:r>
              <a:endParaRPr lang="es-ES" dirty="0" smtClean="0">
                <a:latin typeface="Humnst777 BT" pitchFamily="34" charset="0"/>
              </a:endParaRPr>
            </a:p>
            <a:p>
              <a:pPr algn="ctr"/>
              <a:r>
                <a:rPr lang="es-ES" dirty="0" err="1" smtClean="0">
                  <a:latin typeface="Humnst777 BT" pitchFamily="34" charset="0"/>
                </a:rPr>
                <a:t>Victor</a:t>
              </a:r>
              <a:r>
                <a:rPr lang="es-ES" dirty="0" smtClean="0">
                  <a:latin typeface="Humnst777 BT" pitchFamily="34" charset="0"/>
                </a:rPr>
                <a:t> Ponce Lopez</a:t>
              </a:r>
              <a:r>
                <a:rPr lang="es-ES" sz="1400" baseline="30000" dirty="0" smtClean="0">
                  <a:latin typeface="Humnst777 BT" pitchFamily="34" charset="0"/>
                </a:rPr>
                <a:t>1,2</a:t>
              </a:r>
              <a:endParaRPr lang="es-ES" sz="1400" dirty="0" smtClean="0">
                <a:latin typeface="Humnst777 BT" pitchFamily="34" charset="0"/>
              </a:endParaRPr>
            </a:p>
            <a:p>
              <a:pPr algn="ctr"/>
              <a:endParaRPr lang="es-ES" sz="1400" dirty="0">
                <a:latin typeface="Humnst777 BT" pitchFamily="34" charset="0"/>
              </a:endParaRPr>
            </a:p>
          </p:txBody>
        </p:sp>
        <p:sp>
          <p:nvSpPr>
            <p:cNvPr id="19" name="18 CuadroTexto"/>
            <p:cNvSpPr txBox="1"/>
            <p:nvPr/>
          </p:nvSpPr>
          <p:spPr>
            <a:xfrm>
              <a:off x="5286380" y="4002196"/>
              <a:ext cx="3571900" cy="1415772"/>
            </a:xfrm>
            <a:prstGeom prst="rect">
              <a:avLst/>
            </a:prstGeom>
            <a:noFill/>
          </p:spPr>
          <p:txBody>
            <a:bodyPr wrap="square" rtlCol="0">
              <a:spAutoFit/>
            </a:bodyPr>
            <a:lstStyle/>
            <a:p>
              <a:pPr algn="ctr"/>
              <a:r>
                <a:rPr lang="es-ES" dirty="0" smtClean="0">
                  <a:latin typeface="Humnst777 BT" pitchFamily="34" charset="0"/>
                </a:rPr>
                <a:t>Xavier Baro</a:t>
              </a:r>
              <a:r>
                <a:rPr lang="es-ES" baseline="30000" dirty="0" smtClean="0">
                  <a:latin typeface="Humnst777 BT" pitchFamily="34" charset="0"/>
                </a:rPr>
                <a:t>2,4</a:t>
              </a:r>
              <a:endParaRPr lang="es-ES" dirty="0" smtClean="0">
                <a:latin typeface="Humnst777 BT" pitchFamily="34" charset="0"/>
              </a:endParaRPr>
            </a:p>
            <a:p>
              <a:pPr algn="ctr"/>
              <a:r>
                <a:rPr lang="es-ES" dirty="0" smtClean="0">
                  <a:latin typeface="Humnst777 BT" pitchFamily="34" charset="0"/>
                </a:rPr>
                <a:t>Oriol Pujol</a:t>
              </a:r>
              <a:r>
                <a:rPr lang="es-ES" baseline="30000" dirty="0" smtClean="0">
                  <a:latin typeface="Humnst777 BT" pitchFamily="34" charset="0"/>
                </a:rPr>
                <a:t>1,2</a:t>
              </a:r>
              <a:endParaRPr lang="es-ES" dirty="0" smtClean="0">
                <a:latin typeface="Humnst777 BT" pitchFamily="34" charset="0"/>
              </a:endParaRPr>
            </a:p>
            <a:p>
              <a:pPr algn="ctr"/>
              <a:r>
                <a:rPr lang="es-ES" dirty="0" smtClean="0">
                  <a:latin typeface="Humnst777 BT" pitchFamily="34" charset="0"/>
                </a:rPr>
                <a:t>Cecilio Angulo</a:t>
              </a:r>
              <a:r>
                <a:rPr lang="es-ES" baseline="30000" dirty="0" smtClean="0">
                  <a:latin typeface="Humnst777 BT" pitchFamily="34" charset="0"/>
                </a:rPr>
                <a:t>3</a:t>
              </a:r>
              <a:endParaRPr lang="es-ES" dirty="0" smtClean="0">
                <a:latin typeface="Humnst777 BT" pitchFamily="34" charset="0"/>
              </a:endParaRPr>
            </a:p>
            <a:p>
              <a:pPr algn="ctr"/>
              <a:r>
                <a:rPr lang="es-ES" dirty="0" smtClean="0">
                  <a:latin typeface="Humnst777 BT" pitchFamily="34" charset="0"/>
                </a:rPr>
                <a:t>Sergio Escalera</a:t>
              </a:r>
              <a:r>
                <a:rPr lang="es-ES" sz="1400" baseline="30000" dirty="0" smtClean="0">
                  <a:latin typeface="Humnst777 BT" pitchFamily="34" charset="0"/>
                </a:rPr>
                <a:t>1,2</a:t>
              </a:r>
              <a:endParaRPr lang="es-ES" sz="1400" dirty="0" smtClean="0">
                <a:latin typeface="Humnst777 BT" pitchFamily="34" charset="0"/>
              </a:endParaRPr>
            </a:p>
            <a:p>
              <a:pPr algn="ctr"/>
              <a:endParaRPr lang="es-ES" sz="1400" dirty="0">
                <a:latin typeface="Humnst777 BT" pitchFamily="34" charset="0"/>
              </a:endParaRPr>
            </a:p>
          </p:txBody>
        </p:sp>
      </p:grpSp>
      <p:pic>
        <p:nvPicPr>
          <p:cNvPr id="2" name="Picture 2" descr="http://t1.gstatic.com/images?q=tbn:ANd9GcS6Ihnyr6vpjLbJxBQABuR7wspoBvbnshpn99Dhl_vR4ZtBxrakJA&amp;t=1"/>
          <p:cNvPicPr>
            <a:picLocks noChangeAspect="1" noChangeArrowheads="1"/>
          </p:cNvPicPr>
          <p:nvPr/>
        </p:nvPicPr>
        <p:blipFill>
          <a:blip r:embed="rId8" cstate="print"/>
          <a:srcRect/>
          <a:stretch>
            <a:fillRect/>
          </a:stretch>
        </p:blipFill>
        <p:spPr bwMode="auto">
          <a:xfrm>
            <a:off x="306140" y="2922522"/>
            <a:ext cx="1908406" cy="649353"/>
          </a:xfrm>
          <a:prstGeom prst="rect">
            <a:avLst/>
          </a:prstGeom>
          <a:noFill/>
        </p:spPr>
      </p:pic>
      <p:pic>
        <p:nvPicPr>
          <p:cNvPr id="5124" name="Picture 4" descr="http://meioupcub.masters.upc.edu/inici-1/upc_color_rgb.jpg"/>
          <p:cNvPicPr>
            <a:picLocks noChangeAspect="1" noChangeArrowheads="1"/>
          </p:cNvPicPr>
          <p:nvPr/>
        </p:nvPicPr>
        <p:blipFill>
          <a:blip r:embed="rId9" cstate="print"/>
          <a:srcRect/>
          <a:stretch>
            <a:fillRect/>
          </a:stretch>
        </p:blipFill>
        <p:spPr bwMode="auto">
          <a:xfrm>
            <a:off x="267058" y="5643578"/>
            <a:ext cx="2034925" cy="450678"/>
          </a:xfrm>
          <a:prstGeom prst="rect">
            <a:avLst/>
          </a:prstGeom>
          <a:noFill/>
        </p:spPr>
      </p:pic>
      <p:sp>
        <p:nvSpPr>
          <p:cNvPr id="18" name="17 CuadroTexto"/>
          <p:cNvSpPr txBox="1"/>
          <p:nvPr/>
        </p:nvSpPr>
        <p:spPr>
          <a:xfrm>
            <a:off x="3000364" y="5429264"/>
            <a:ext cx="5643602" cy="1169551"/>
          </a:xfrm>
          <a:prstGeom prst="rect">
            <a:avLst/>
          </a:prstGeom>
          <a:noFill/>
        </p:spPr>
        <p:txBody>
          <a:bodyPr wrap="square" rtlCol="0">
            <a:spAutoFit/>
          </a:bodyPr>
          <a:lstStyle/>
          <a:p>
            <a:pPr algn="ctr"/>
            <a:r>
              <a:rPr lang="es-ES" sz="1400" baseline="30000" dirty="0" smtClean="0">
                <a:latin typeface="Humnst777 BT" pitchFamily="34" charset="0"/>
              </a:rPr>
              <a:t>1</a:t>
            </a:r>
            <a:r>
              <a:rPr lang="es-ES" sz="1400" i="1" dirty="0" smtClean="0">
                <a:latin typeface="Humnst777 BT" pitchFamily="34" charset="0"/>
              </a:rPr>
              <a:t>Dept. </a:t>
            </a:r>
            <a:r>
              <a:rPr lang="es-ES" sz="1400" i="1" dirty="0" err="1" smtClean="0">
                <a:latin typeface="Humnst777 BT" pitchFamily="34" charset="0"/>
              </a:rPr>
              <a:t>Applied</a:t>
            </a:r>
            <a:r>
              <a:rPr lang="es-ES" sz="1400" i="1" dirty="0" smtClean="0">
                <a:latin typeface="Humnst777 BT" pitchFamily="34" charset="0"/>
              </a:rPr>
              <a:t> </a:t>
            </a:r>
            <a:r>
              <a:rPr lang="es-ES" sz="1400" i="1" dirty="0" err="1" smtClean="0">
                <a:latin typeface="Humnst777 BT" pitchFamily="34" charset="0"/>
              </a:rPr>
              <a:t>Mathematics</a:t>
            </a:r>
            <a:r>
              <a:rPr lang="es-ES" sz="1400" i="1" dirty="0" smtClean="0">
                <a:latin typeface="Humnst777 BT" pitchFamily="34" charset="0"/>
              </a:rPr>
              <a:t> and </a:t>
            </a:r>
            <a:r>
              <a:rPr lang="es-ES" sz="1400" i="1" dirty="0" err="1" smtClean="0">
                <a:latin typeface="Humnst777 BT" pitchFamily="34" charset="0"/>
              </a:rPr>
              <a:t>Analysis</a:t>
            </a:r>
            <a:r>
              <a:rPr lang="es-ES" sz="1400" i="1" dirty="0" smtClean="0">
                <a:latin typeface="Humnst777 BT" pitchFamily="34" charset="0"/>
              </a:rPr>
              <a:t>, </a:t>
            </a:r>
            <a:r>
              <a:rPr lang="es-ES" sz="1400" i="1" dirty="0" err="1" smtClean="0">
                <a:latin typeface="Humnst777 BT" pitchFamily="34" charset="0"/>
              </a:rPr>
              <a:t>Universitat</a:t>
            </a:r>
            <a:r>
              <a:rPr lang="es-ES" sz="1400" i="1" dirty="0" smtClean="0">
                <a:latin typeface="Humnst777 BT" pitchFamily="34" charset="0"/>
              </a:rPr>
              <a:t> de Barcelona</a:t>
            </a:r>
          </a:p>
          <a:p>
            <a:pPr algn="ctr"/>
            <a:r>
              <a:rPr lang="es-ES" sz="1400" baseline="30000" dirty="0" smtClean="0">
                <a:latin typeface="Humnst777 BT" pitchFamily="34" charset="0"/>
              </a:rPr>
              <a:t>2</a:t>
            </a:r>
            <a:r>
              <a:rPr lang="es-ES" sz="1400" i="1" dirty="0" smtClean="0">
                <a:latin typeface="Humnst777 BT" pitchFamily="34" charset="0"/>
              </a:rPr>
              <a:t>Computer </a:t>
            </a:r>
            <a:r>
              <a:rPr lang="es-ES" sz="1400" i="1" dirty="0" err="1" smtClean="0">
                <a:latin typeface="Humnst777 BT" pitchFamily="34" charset="0"/>
              </a:rPr>
              <a:t>Vision</a:t>
            </a:r>
            <a:r>
              <a:rPr lang="es-ES" sz="1400" i="1" dirty="0" smtClean="0">
                <a:latin typeface="Humnst777 BT" pitchFamily="34" charset="0"/>
              </a:rPr>
              <a:t> Center, Universitat Autónoma de Barcelona</a:t>
            </a:r>
          </a:p>
          <a:p>
            <a:pPr algn="ctr"/>
            <a:r>
              <a:rPr lang="es-ES" sz="1400" baseline="30000" dirty="0" smtClean="0">
                <a:latin typeface="Humnst777 BT" pitchFamily="34" charset="0"/>
              </a:rPr>
              <a:t>3</a:t>
            </a:r>
            <a:r>
              <a:rPr lang="es-ES" sz="1400" i="1" dirty="0" smtClean="0">
                <a:latin typeface="Humnst777 BT" pitchFamily="34" charset="0"/>
              </a:rPr>
              <a:t>CETpD, </a:t>
            </a:r>
            <a:r>
              <a:rPr lang="es-ES" sz="1400" i="1" dirty="0" err="1" smtClean="0">
                <a:latin typeface="Humnst777 BT" pitchFamily="34" charset="0"/>
              </a:rPr>
              <a:t>Universitat</a:t>
            </a:r>
            <a:r>
              <a:rPr lang="es-ES" sz="1400" i="1" dirty="0" smtClean="0">
                <a:latin typeface="Humnst777 BT" pitchFamily="34" charset="0"/>
              </a:rPr>
              <a:t> </a:t>
            </a:r>
            <a:r>
              <a:rPr lang="es-ES" sz="1400" i="1" dirty="0" err="1" smtClean="0">
                <a:latin typeface="Humnst777 BT" pitchFamily="34" charset="0"/>
              </a:rPr>
              <a:t>Politècnica</a:t>
            </a:r>
            <a:r>
              <a:rPr lang="es-ES" sz="1400" i="1" dirty="0" smtClean="0">
                <a:latin typeface="Humnst777 BT" pitchFamily="34" charset="0"/>
              </a:rPr>
              <a:t> de Catalunya</a:t>
            </a:r>
          </a:p>
          <a:p>
            <a:pPr algn="ctr"/>
            <a:r>
              <a:rPr lang="es-ES" sz="1400" baseline="30000" dirty="0" smtClean="0">
                <a:latin typeface="Humnst777 BT" pitchFamily="34" charset="0"/>
              </a:rPr>
              <a:t>4</a:t>
            </a:r>
            <a:r>
              <a:rPr lang="es-ES" sz="1400" i="1" dirty="0" smtClean="0">
                <a:latin typeface="Humnst777 BT" pitchFamily="34" charset="0"/>
              </a:rPr>
              <a:t>EIMT, </a:t>
            </a:r>
            <a:r>
              <a:rPr lang="es-ES" sz="1400" i="1" dirty="0" err="1" smtClean="0">
                <a:latin typeface="Humnst777 BT" pitchFamily="34" charset="0"/>
              </a:rPr>
              <a:t>Universitat</a:t>
            </a:r>
            <a:r>
              <a:rPr lang="es-ES" sz="1400" i="1" dirty="0" smtClean="0">
                <a:latin typeface="Humnst777 BT" pitchFamily="34" charset="0"/>
              </a:rPr>
              <a:t> </a:t>
            </a:r>
            <a:r>
              <a:rPr lang="es-ES" sz="1400" i="1" dirty="0" err="1" smtClean="0">
                <a:latin typeface="Humnst777 BT" pitchFamily="34" charset="0"/>
              </a:rPr>
              <a:t>Oberta</a:t>
            </a:r>
            <a:r>
              <a:rPr lang="es-ES" sz="1400" i="1" dirty="0" smtClean="0">
                <a:latin typeface="Humnst777 BT" pitchFamily="34" charset="0"/>
              </a:rPr>
              <a:t> de Catalunya</a:t>
            </a:r>
          </a:p>
          <a:p>
            <a:pPr algn="ctr"/>
            <a:endParaRPr lang="es-ES" sz="1400" dirty="0">
              <a:latin typeface="Humnst777 BT" pitchFamily="34" charset="0"/>
            </a:endParaRPr>
          </a:p>
        </p:txBody>
      </p:sp>
      <p:pic>
        <p:nvPicPr>
          <p:cNvPr id="3" name="Picture 2" descr="Screen shot 2012-10-22 at 4.18.11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32040" y="587592"/>
            <a:ext cx="2592288" cy="1473256"/>
          </a:xfrm>
          <a:prstGeom prst="rect">
            <a:avLst/>
          </a:prstGeom>
        </p:spPr>
      </p:pic>
      <p:sp>
        <p:nvSpPr>
          <p:cNvPr id="11" name="Slide Number Placeholder 10"/>
          <p:cNvSpPr>
            <a:spLocks noGrp="1"/>
          </p:cNvSpPr>
          <p:nvPr>
            <p:ph type="sldNum" sz="quarter" idx="12"/>
          </p:nvPr>
        </p:nvSpPr>
        <p:spPr/>
        <p:txBody>
          <a:bodyPr/>
          <a:lstStyle/>
          <a:p>
            <a:fld id="{28E7870A-D833-4620-871D-52D8AB644C76}" type="slidenum">
              <a:rPr lang="es-ES" smtClean="0"/>
              <a:pPr/>
              <a:t>1</a:t>
            </a:fld>
            <a:endParaRPr lang="es-ES"/>
          </a:p>
        </p:txBody>
      </p:sp>
    </p:spTree>
  </p:cSld>
  <p:clrMapOvr>
    <a:masterClrMapping/>
  </p:clrMapOvr>
  <mc:AlternateContent xmlns:mc="http://schemas.openxmlformats.org/markup-compatibility/2006" xmlns:p14="http://schemas.microsoft.com/office/powerpoint/2010/main">
    <mc:Choice Requires="p14">
      <p:transition spd="slow" p14:dur="2000" advTm="7955"/>
    </mc:Choice>
    <mc:Fallback xmlns="">
      <p:transition xmlns:p14="http://schemas.microsoft.com/office/powerpoint/2010/main" spd="slow" advTm="7955"/>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30 Rectángulo"/>
          <p:cNvSpPr/>
          <p:nvPr/>
        </p:nvSpPr>
        <p:spPr>
          <a:xfrm>
            <a:off x="2357422" y="714356"/>
            <a:ext cx="2286016" cy="28575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S"/>
          </a:p>
        </p:txBody>
      </p:sp>
      <p:pic>
        <p:nvPicPr>
          <p:cNvPr id="26" name="25 Imagen" descr="cabecera diapo.jpg"/>
          <p:cNvPicPr>
            <a:picLocks noChangeAspect="1"/>
          </p:cNvPicPr>
          <p:nvPr/>
        </p:nvPicPr>
        <p:blipFill>
          <a:blip r:embed="rId4" cstate="print"/>
          <a:stretch>
            <a:fillRect/>
          </a:stretch>
        </p:blipFill>
        <p:spPr>
          <a:xfrm>
            <a:off x="0" y="0"/>
            <a:ext cx="9144000" cy="737048"/>
          </a:xfrm>
          <a:prstGeom prst="rect">
            <a:avLst/>
          </a:prstGeom>
        </p:spPr>
      </p:pic>
      <p:sp>
        <p:nvSpPr>
          <p:cNvPr id="18" name="17 CuadroTexto"/>
          <p:cNvSpPr txBox="1"/>
          <p:nvPr/>
        </p:nvSpPr>
        <p:spPr>
          <a:xfrm>
            <a:off x="4714876" y="273586"/>
            <a:ext cx="4143404" cy="369332"/>
          </a:xfrm>
          <a:prstGeom prst="rect">
            <a:avLst/>
          </a:prstGeom>
          <a:noFill/>
        </p:spPr>
        <p:txBody>
          <a:bodyPr wrap="square" rtlCol="0">
            <a:spAutoFit/>
          </a:bodyPr>
          <a:lstStyle/>
          <a:p>
            <a:pPr algn="ctr"/>
            <a:r>
              <a:rPr lang="es-ES" b="1" dirty="0" smtClean="0">
                <a:latin typeface="Humnst777 BT" pitchFamily="34" charset="0"/>
              </a:rPr>
              <a:t>DTW</a:t>
            </a:r>
            <a:endParaRPr lang="es-ES" b="1" dirty="0">
              <a:latin typeface="Humnst777 BT" pitchFamily="34" charset="0"/>
            </a:endParaRPr>
          </a:p>
        </p:txBody>
      </p:sp>
      <p:pic>
        <p:nvPicPr>
          <p:cNvPr id="29" name="28 Imagen" descr="degradado diapo.jpg"/>
          <p:cNvPicPr>
            <a:picLocks noChangeAspect="1"/>
          </p:cNvPicPr>
          <p:nvPr/>
        </p:nvPicPr>
        <p:blipFill>
          <a:blip r:embed="rId5" cstate="print"/>
          <a:stretch>
            <a:fillRect/>
          </a:stretch>
        </p:blipFill>
        <p:spPr>
          <a:xfrm>
            <a:off x="0" y="5879108"/>
            <a:ext cx="9144000" cy="978892"/>
          </a:xfrm>
          <a:prstGeom prst="rect">
            <a:avLst/>
          </a:prstGeom>
        </p:spPr>
      </p:pic>
      <p:pic>
        <p:nvPicPr>
          <p:cNvPr id="32" name="31 Imagen" descr="logo-pequeño.png"/>
          <p:cNvPicPr>
            <a:picLocks noChangeAspect="1"/>
          </p:cNvPicPr>
          <p:nvPr/>
        </p:nvPicPr>
        <p:blipFill>
          <a:blip r:embed="rId6" cstate="print"/>
          <a:stretch>
            <a:fillRect/>
          </a:stretch>
        </p:blipFill>
        <p:spPr>
          <a:xfrm>
            <a:off x="642910" y="0"/>
            <a:ext cx="981075" cy="609600"/>
          </a:xfrm>
          <a:prstGeom prst="rect">
            <a:avLst/>
          </a:prstGeom>
        </p:spPr>
      </p:pic>
      <p:sp>
        <p:nvSpPr>
          <p:cNvPr id="9" name="8 Rectángulo"/>
          <p:cNvSpPr/>
          <p:nvPr/>
        </p:nvSpPr>
        <p:spPr>
          <a:xfrm>
            <a:off x="7097232" y="6608385"/>
            <a:ext cx="2731352" cy="276999"/>
          </a:xfrm>
          <a:prstGeom prst="rect">
            <a:avLst/>
          </a:prstGeom>
        </p:spPr>
        <p:txBody>
          <a:bodyPr wrap="square">
            <a:spAutoFit/>
          </a:bodyPr>
          <a:lstStyle/>
          <a:p>
            <a:r>
              <a:rPr lang="es-ES" sz="1200" dirty="0" err="1" smtClean="0">
                <a:latin typeface="Humnst777 BT" pitchFamily="34" charset="0"/>
              </a:rPr>
              <a:t>All</a:t>
            </a:r>
            <a:r>
              <a:rPr lang="es-ES" sz="1200" dirty="0" smtClean="0">
                <a:latin typeface="Humnst777 BT" pitchFamily="34" charset="0"/>
              </a:rPr>
              <a:t> </a:t>
            </a:r>
            <a:r>
              <a:rPr lang="es-ES" sz="1200" dirty="0" err="1" smtClean="0">
                <a:latin typeface="Humnst777 BT" pitchFamily="34" charset="0"/>
              </a:rPr>
              <a:t>rights</a:t>
            </a:r>
            <a:r>
              <a:rPr lang="es-ES" sz="1200" dirty="0" smtClean="0">
                <a:latin typeface="Humnst777 BT" pitchFamily="34" charset="0"/>
              </a:rPr>
              <a:t> </a:t>
            </a:r>
            <a:r>
              <a:rPr lang="es-ES" sz="1200" dirty="0" err="1" smtClean="0">
                <a:latin typeface="Humnst777 BT" pitchFamily="34" charset="0"/>
              </a:rPr>
              <a:t>reserved</a:t>
            </a:r>
            <a:r>
              <a:rPr lang="es-ES" sz="1200" dirty="0" smtClean="0">
                <a:latin typeface="Humnst777 BT" pitchFamily="34" charset="0"/>
              </a:rPr>
              <a:t> </a:t>
            </a:r>
            <a:r>
              <a:rPr lang="es-ES" sz="1200" dirty="0" err="1" smtClean="0">
                <a:latin typeface="Humnst777 BT" pitchFamily="34" charset="0"/>
              </a:rPr>
              <a:t>HuBPA</a:t>
            </a:r>
            <a:r>
              <a:rPr lang="es-ES" sz="1200" dirty="0" smtClean="0">
                <a:latin typeface="Humnst777 BT" pitchFamily="34" charset="0"/>
              </a:rPr>
              <a:t>©</a:t>
            </a:r>
            <a:endParaRPr lang="es-ES" sz="1200" dirty="0">
              <a:latin typeface="Humnst777 BT" pitchFamily="34" charset="0"/>
            </a:endParaRPr>
          </a:p>
        </p:txBody>
      </p:sp>
      <p:sp>
        <p:nvSpPr>
          <p:cNvPr id="17" name="16 CuadroTexto"/>
          <p:cNvSpPr txBox="1"/>
          <p:nvPr/>
        </p:nvSpPr>
        <p:spPr>
          <a:xfrm>
            <a:off x="549216" y="714356"/>
            <a:ext cx="1115370" cy="307777"/>
          </a:xfrm>
          <a:prstGeom prst="rect">
            <a:avLst/>
          </a:prstGeom>
          <a:noFill/>
        </p:spPr>
        <p:txBody>
          <a:bodyPr wrap="none" rtlCol="0">
            <a:spAutoFit/>
          </a:bodyPr>
          <a:lstStyle/>
          <a:p>
            <a:r>
              <a:rPr lang="es-ES" sz="1400" dirty="0" err="1" smtClean="0"/>
              <a:t>Introduction</a:t>
            </a:r>
            <a:endParaRPr lang="es-ES" sz="1400" dirty="0"/>
          </a:p>
        </p:txBody>
      </p:sp>
      <p:cxnSp>
        <p:nvCxnSpPr>
          <p:cNvPr id="20" name="19 Conector recto"/>
          <p:cNvCxnSpPr/>
          <p:nvPr/>
        </p:nvCxnSpPr>
        <p:spPr>
          <a:xfrm>
            <a:off x="0" y="1008059"/>
            <a:ext cx="9144000" cy="0"/>
          </a:xfrm>
          <a:prstGeom prst="line">
            <a:avLst/>
          </a:prstGeom>
        </p:spPr>
        <p:style>
          <a:lnRef idx="1">
            <a:schemeClr val="dk1"/>
          </a:lnRef>
          <a:fillRef idx="0">
            <a:schemeClr val="dk1"/>
          </a:fillRef>
          <a:effectRef idx="0">
            <a:schemeClr val="dk1"/>
          </a:effectRef>
          <a:fontRef idx="minor">
            <a:schemeClr val="tx1"/>
          </a:fontRef>
        </p:style>
      </p:cxnSp>
      <p:sp>
        <p:nvSpPr>
          <p:cNvPr id="23" name="22 CuadroTexto"/>
          <p:cNvSpPr txBox="1"/>
          <p:nvPr/>
        </p:nvSpPr>
        <p:spPr>
          <a:xfrm>
            <a:off x="2902383" y="714356"/>
            <a:ext cx="1188530" cy="307777"/>
          </a:xfrm>
          <a:prstGeom prst="rect">
            <a:avLst/>
          </a:prstGeom>
          <a:noFill/>
        </p:spPr>
        <p:txBody>
          <a:bodyPr wrap="none" rtlCol="0">
            <a:spAutoFit/>
          </a:bodyPr>
          <a:lstStyle/>
          <a:p>
            <a:r>
              <a:rPr lang="es-ES" sz="1400" b="1" dirty="0" err="1" smtClean="0"/>
              <a:t>Methodology</a:t>
            </a:r>
            <a:endParaRPr lang="es-ES" sz="1400" b="1" dirty="0"/>
          </a:p>
        </p:txBody>
      </p:sp>
      <p:sp>
        <p:nvSpPr>
          <p:cNvPr id="24" name="23 CuadroTexto"/>
          <p:cNvSpPr txBox="1"/>
          <p:nvPr/>
        </p:nvSpPr>
        <p:spPr>
          <a:xfrm>
            <a:off x="5429256" y="714356"/>
            <a:ext cx="707310" cy="307777"/>
          </a:xfrm>
          <a:prstGeom prst="rect">
            <a:avLst/>
          </a:prstGeom>
          <a:noFill/>
        </p:spPr>
        <p:txBody>
          <a:bodyPr wrap="none" rtlCol="0">
            <a:spAutoFit/>
          </a:bodyPr>
          <a:lstStyle/>
          <a:p>
            <a:r>
              <a:rPr lang="es-ES" sz="1400" dirty="0" err="1" smtClean="0"/>
              <a:t>Results</a:t>
            </a:r>
            <a:endParaRPr lang="es-ES" sz="1400" dirty="0"/>
          </a:p>
        </p:txBody>
      </p:sp>
      <p:sp>
        <p:nvSpPr>
          <p:cNvPr id="25" name="24 CuadroTexto"/>
          <p:cNvSpPr txBox="1"/>
          <p:nvPr/>
        </p:nvSpPr>
        <p:spPr>
          <a:xfrm>
            <a:off x="7446691" y="714356"/>
            <a:ext cx="982961" cy="307777"/>
          </a:xfrm>
          <a:prstGeom prst="rect">
            <a:avLst/>
          </a:prstGeom>
          <a:noFill/>
        </p:spPr>
        <p:txBody>
          <a:bodyPr wrap="none" rtlCol="0">
            <a:spAutoFit/>
          </a:bodyPr>
          <a:lstStyle/>
          <a:p>
            <a:r>
              <a:rPr lang="es-ES" sz="1400" dirty="0" err="1" smtClean="0"/>
              <a:t>Conclusion</a:t>
            </a:r>
            <a:endParaRPr lang="es-ES" sz="1400" dirty="0"/>
          </a:p>
        </p:txBody>
      </p:sp>
      <p:cxnSp>
        <p:nvCxnSpPr>
          <p:cNvPr id="27" name="26 Conector recto"/>
          <p:cNvCxnSpPr/>
          <p:nvPr/>
        </p:nvCxnSpPr>
        <p:spPr>
          <a:xfrm>
            <a:off x="-32" y="729346"/>
            <a:ext cx="9144000" cy="0"/>
          </a:xfrm>
          <a:prstGeom prst="line">
            <a:avLst/>
          </a:prstGeom>
        </p:spPr>
        <p:style>
          <a:lnRef idx="1">
            <a:schemeClr val="dk1"/>
          </a:lnRef>
          <a:fillRef idx="0">
            <a:schemeClr val="dk1"/>
          </a:fillRef>
          <a:effectRef idx="0">
            <a:schemeClr val="dk1"/>
          </a:effectRef>
          <a:fontRef idx="minor">
            <a:schemeClr val="tx1"/>
          </a:fontRef>
        </p:style>
      </p:cxnSp>
      <p:sp>
        <p:nvSpPr>
          <p:cNvPr id="19" name="18 Rectángulo redondeado"/>
          <p:cNvSpPr/>
          <p:nvPr/>
        </p:nvSpPr>
        <p:spPr>
          <a:xfrm>
            <a:off x="6876256" y="1196752"/>
            <a:ext cx="1836977" cy="35719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 sz="1400" b="1" dirty="0" smtClean="0"/>
              <a:t>DTW</a:t>
            </a:r>
            <a:endParaRPr lang="es-ES" sz="1400" b="1" dirty="0"/>
          </a:p>
        </p:txBody>
      </p:sp>
      <p:sp>
        <p:nvSpPr>
          <p:cNvPr id="21" name="20 Rectángulo redondeado"/>
          <p:cNvSpPr/>
          <p:nvPr/>
        </p:nvSpPr>
        <p:spPr>
          <a:xfrm>
            <a:off x="2488635" y="1214422"/>
            <a:ext cx="1836977" cy="35719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s-ES" sz="1400" dirty="0" smtClean="0">
                <a:solidFill>
                  <a:schemeClr val="tx1">
                    <a:lumMod val="50000"/>
                    <a:lumOff val="50000"/>
                  </a:schemeClr>
                </a:solidFill>
              </a:rPr>
              <a:t>GMM </a:t>
            </a:r>
            <a:r>
              <a:rPr lang="es-ES" sz="1400" dirty="0" err="1" smtClean="0">
                <a:solidFill>
                  <a:schemeClr val="tx1">
                    <a:lumMod val="50000"/>
                    <a:lumOff val="50000"/>
                  </a:schemeClr>
                </a:solidFill>
              </a:rPr>
              <a:t>learning</a:t>
            </a:r>
            <a:endParaRPr lang="es-ES" sz="1400" dirty="0">
              <a:solidFill>
                <a:schemeClr val="tx1">
                  <a:lumMod val="50000"/>
                  <a:lumOff val="50000"/>
                </a:schemeClr>
              </a:solidFill>
            </a:endParaRPr>
          </a:p>
        </p:txBody>
      </p:sp>
      <p:sp>
        <p:nvSpPr>
          <p:cNvPr id="22" name="21 Rectángulo redondeado"/>
          <p:cNvSpPr/>
          <p:nvPr/>
        </p:nvSpPr>
        <p:spPr>
          <a:xfrm>
            <a:off x="4675512" y="1214422"/>
            <a:ext cx="1836977" cy="35719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s-ES" sz="1400" dirty="0" err="1" smtClean="0">
                <a:solidFill>
                  <a:schemeClr val="tx1">
                    <a:lumMod val="50000"/>
                    <a:lumOff val="50000"/>
                  </a:schemeClr>
                </a:solidFill>
              </a:rPr>
              <a:t>Soft-Distance</a:t>
            </a:r>
            <a:r>
              <a:rPr lang="es-ES" sz="1400" dirty="0" smtClean="0">
                <a:solidFill>
                  <a:schemeClr val="tx1">
                    <a:lumMod val="50000"/>
                    <a:lumOff val="50000"/>
                  </a:schemeClr>
                </a:solidFill>
              </a:rPr>
              <a:t> </a:t>
            </a:r>
            <a:r>
              <a:rPr lang="es-ES" sz="1400" dirty="0" err="1" smtClean="0">
                <a:solidFill>
                  <a:schemeClr val="tx1">
                    <a:lumMod val="50000"/>
                    <a:lumOff val="50000"/>
                  </a:schemeClr>
                </a:solidFill>
              </a:rPr>
              <a:t>based</a:t>
            </a:r>
            <a:r>
              <a:rPr lang="es-ES" sz="1400" dirty="0" smtClean="0">
                <a:solidFill>
                  <a:schemeClr val="tx1">
                    <a:lumMod val="50000"/>
                    <a:lumOff val="50000"/>
                  </a:schemeClr>
                </a:solidFill>
              </a:rPr>
              <a:t> </a:t>
            </a:r>
            <a:r>
              <a:rPr lang="es-ES" sz="1400" dirty="0" err="1" smtClean="0">
                <a:solidFill>
                  <a:schemeClr val="tx1">
                    <a:lumMod val="50000"/>
                    <a:lumOff val="50000"/>
                  </a:schemeClr>
                </a:solidFill>
              </a:rPr>
              <a:t>on</a:t>
            </a:r>
            <a:r>
              <a:rPr lang="es-ES" sz="1400" dirty="0" smtClean="0">
                <a:solidFill>
                  <a:schemeClr val="tx1">
                    <a:lumMod val="50000"/>
                    <a:lumOff val="50000"/>
                  </a:schemeClr>
                </a:solidFill>
              </a:rPr>
              <a:t> GMM</a:t>
            </a:r>
          </a:p>
        </p:txBody>
      </p:sp>
      <p:sp>
        <p:nvSpPr>
          <p:cNvPr id="28" name="27 Rectángulo redondeado"/>
          <p:cNvSpPr/>
          <p:nvPr/>
        </p:nvSpPr>
        <p:spPr>
          <a:xfrm>
            <a:off x="251520" y="1214422"/>
            <a:ext cx="1836977" cy="35719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s-ES" sz="1400" dirty="0" err="1" smtClean="0">
                <a:solidFill>
                  <a:schemeClr val="tx1">
                    <a:lumMod val="50000"/>
                    <a:lumOff val="50000"/>
                  </a:schemeClr>
                </a:solidFill>
              </a:rPr>
              <a:t>Gesture</a:t>
            </a:r>
            <a:r>
              <a:rPr lang="es-ES" sz="1400" dirty="0" smtClean="0">
                <a:solidFill>
                  <a:schemeClr val="tx1">
                    <a:lumMod val="50000"/>
                    <a:lumOff val="50000"/>
                  </a:schemeClr>
                </a:solidFill>
              </a:rPr>
              <a:t> </a:t>
            </a:r>
            <a:r>
              <a:rPr lang="es-ES" sz="1400" dirty="0" err="1" smtClean="0">
                <a:solidFill>
                  <a:schemeClr val="tx1">
                    <a:lumMod val="50000"/>
                    <a:lumOff val="50000"/>
                  </a:schemeClr>
                </a:solidFill>
              </a:rPr>
              <a:t>samples</a:t>
            </a:r>
            <a:r>
              <a:rPr lang="es-ES" sz="1400" dirty="0" smtClean="0">
                <a:solidFill>
                  <a:schemeClr val="tx1">
                    <a:lumMod val="50000"/>
                    <a:lumOff val="50000"/>
                  </a:schemeClr>
                </a:solidFill>
              </a:rPr>
              <a:t> </a:t>
            </a:r>
            <a:r>
              <a:rPr lang="es-ES" sz="1400" dirty="0" err="1" smtClean="0">
                <a:solidFill>
                  <a:schemeClr val="tx1">
                    <a:lumMod val="50000"/>
                    <a:lumOff val="50000"/>
                  </a:schemeClr>
                </a:solidFill>
              </a:rPr>
              <a:t>alignment</a:t>
            </a:r>
            <a:endParaRPr lang="es-ES" sz="1400" dirty="0" smtClean="0">
              <a:solidFill>
                <a:schemeClr val="tx1">
                  <a:lumMod val="50000"/>
                  <a:lumOff val="50000"/>
                </a:schemeClr>
              </a:solidFill>
            </a:endParaRPr>
          </a:p>
        </p:txBody>
      </p:sp>
      <p:sp>
        <p:nvSpPr>
          <p:cNvPr id="30" name="29 Flecha derecha"/>
          <p:cNvSpPr/>
          <p:nvPr/>
        </p:nvSpPr>
        <p:spPr>
          <a:xfrm>
            <a:off x="2092081" y="1335650"/>
            <a:ext cx="349900" cy="129887"/>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ES"/>
          </a:p>
        </p:txBody>
      </p:sp>
      <p:sp>
        <p:nvSpPr>
          <p:cNvPr id="33" name="32 Flecha derecha"/>
          <p:cNvSpPr/>
          <p:nvPr/>
        </p:nvSpPr>
        <p:spPr>
          <a:xfrm>
            <a:off x="4325612" y="1342144"/>
            <a:ext cx="349900" cy="129887"/>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ES"/>
          </a:p>
        </p:txBody>
      </p:sp>
      <p:sp>
        <p:nvSpPr>
          <p:cNvPr id="34" name="33 Flecha derecha"/>
          <p:cNvSpPr/>
          <p:nvPr/>
        </p:nvSpPr>
        <p:spPr>
          <a:xfrm>
            <a:off x="6524153" y="1344309"/>
            <a:ext cx="349900" cy="129887"/>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ES"/>
          </a:p>
        </p:txBody>
      </p:sp>
      <p:sp>
        <p:nvSpPr>
          <p:cNvPr id="37" name="36 CuadroTexto"/>
          <p:cNvSpPr txBox="1"/>
          <p:nvPr/>
        </p:nvSpPr>
        <p:spPr>
          <a:xfrm>
            <a:off x="214282" y="1871481"/>
            <a:ext cx="8072494" cy="830997"/>
          </a:xfrm>
          <a:prstGeom prst="rect">
            <a:avLst/>
          </a:prstGeom>
          <a:noFill/>
        </p:spPr>
        <p:txBody>
          <a:bodyPr wrap="square" rtlCol="0">
            <a:spAutoFit/>
          </a:bodyPr>
          <a:lstStyle/>
          <a:p>
            <a:endParaRPr lang="es-ES" sz="2400" dirty="0" smtClean="0"/>
          </a:p>
          <a:p>
            <a:endParaRPr lang="es-ES" sz="2400" dirty="0" smtClean="0"/>
          </a:p>
        </p:txBody>
      </p:sp>
      <p:pic>
        <p:nvPicPr>
          <p:cNvPr id="35" name="Picture 34" descr="gmmdtw.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31840" y="2276872"/>
            <a:ext cx="5671796" cy="4100802"/>
          </a:xfrm>
          <a:prstGeom prst="rect">
            <a:avLst/>
          </a:prstGeom>
        </p:spPr>
      </p:pic>
      <p:sp>
        <p:nvSpPr>
          <p:cNvPr id="38" name="Rounded Rectangle 37"/>
          <p:cNvSpPr/>
          <p:nvPr/>
        </p:nvSpPr>
        <p:spPr>
          <a:xfrm>
            <a:off x="107504" y="1124744"/>
            <a:ext cx="4320480" cy="504056"/>
          </a:xfrm>
          <a:prstGeom prst="round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ounded Rectangle 38"/>
          <p:cNvSpPr/>
          <p:nvPr/>
        </p:nvSpPr>
        <p:spPr>
          <a:xfrm>
            <a:off x="4499992" y="1124744"/>
            <a:ext cx="4320480" cy="504056"/>
          </a:xfrm>
          <a:prstGeom prst="roundRect">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12 Rectángulo"/>
          <p:cNvSpPr/>
          <p:nvPr/>
        </p:nvSpPr>
        <p:spPr>
          <a:xfrm>
            <a:off x="1928794" y="214290"/>
            <a:ext cx="2539089" cy="369332"/>
          </a:xfrm>
          <a:prstGeom prst="rect">
            <a:avLst/>
          </a:prstGeom>
        </p:spPr>
        <p:txBody>
          <a:bodyPr wrap="none">
            <a:spAutoFit/>
          </a:bodyPr>
          <a:lstStyle/>
          <a:p>
            <a:pPr algn="ctr"/>
            <a:r>
              <a:rPr lang="en-US" sz="900" dirty="0" smtClean="0">
                <a:solidFill>
                  <a:schemeClr val="bg1"/>
                </a:solidFill>
                <a:latin typeface="Humnst777 BT" pitchFamily="34" charset="0"/>
              </a:rPr>
              <a:t>Human Pose Recovery and Behavior Analysis</a:t>
            </a:r>
          </a:p>
          <a:p>
            <a:pPr algn="ctr"/>
            <a:r>
              <a:rPr lang="en-US" sz="900" dirty="0" smtClean="0">
                <a:solidFill>
                  <a:schemeClr val="bg1"/>
                </a:solidFill>
                <a:latin typeface="Humnst777 BT" pitchFamily="34" charset="0"/>
              </a:rPr>
              <a:t>Group</a:t>
            </a:r>
            <a:endParaRPr lang="es-ES" sz="900" dirty="0">
              <a:solidFill>
                <a:schemeClr val="bg1"/>
              </a:solidFill>
              <a:latin typeface="Humnst777 BT" pitchFamily="34" charset="0"/>
            </a:endParaRPr>
          </a:p>
        </p:txBody>
      </p:sp>
      <p:sp>
        <p:nvSpPr>
          <p:cNvPr id="3" name="Slide Number Placeholder 2"/>
          <p:cNvSpPr>
            <a:spLocks noGrp="1"/>
          </p:cNvSpPr>
          <p:nvPr>
            <p:ph type="sldNum" sz="quarter" idx="12"/>
          </p:nvPr>
        </p:nvSpPr>
        <p:spPr/>
        <p:txBody>
          <a:bodyPr/>
          <a:lstStyle/>
          <a:p>
            <a:fld id="{28E7870A-D833-4620-871D-52D8AB644C76}" type="slidenum">
              <a:rPr lang="es-ES" smtClean="0"/>
              <a:pPr/>
              <a:t>10</a:t>
            </a:fld>
            <a:endParaRPr lang="es-ES"/>
          </a:p>
        </p:txBody>
      </p:sp>
      <p:sp>
        <p:nvSpPr>
          <p:cNvPr id="42" name="Rectangle 41"/>
          <p:cNvSpPr/>
          <p:nvPr/>
        </p:nvSpPr>
        <p:spPr>
          <a:xfrm>
            <a:off x="179512" y="2276872"/>
            <a:ext cx="3312368" cy="720080"/>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a:blip r:embed="rId8"/>
          <a:stretch>
            <a:fillRect/>
          </a:stretch>
        </p:blipFill>
        <p:spPr>
          <a:xfrm>
            <a:off x="206772" y="2492896"/>
            <a:ext cx="3213100" cy="444500"/>
          </a:xfrm>
          <a:prstGeom prst="rect">
            <a:avLst/>
          </a:prstGeom>
        </p:spPr>
      </p:pic>
    </p:spTree>
    <p:custDataLst>
      <p:tags r:id="rId1"/>
    </p:custDataLst>
    <p:extLst>
      <p:ext uri="{BB962C8B-B14F-4D97-AF65-F5344CB8AC3E}">
        <p14:creationId xmlns:p14="http://schemas.microsoft.com/office/powerpoint/2010/main" val="955548814"/>
      </p:ext>
    </p:extLst>
  </p:cSld>
  <p:clrMapOvr>
    <a:masterClrMapping/>
  </p:clrMapOvr>
  <mc:AlternateContent xmlns:mc="http://schemas.openxmlformats.org/markup-compatibility/2006" xmlns:p14="http://schemas.microsoft.com/office/powerpoint/2010/main">
    <mc:Choice Requires="p14">
      <p:transition spd="slow" p14:dur="2000" advTm="1127"/>
    </mc:Choice>
    <mc:Fallback xmlns="">
      <p:transition xmlns:p14="http://schemas.microsoft.com/office/powerpoint/2010/main" spd="slow" advTm="1127"/>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30 Rectángulo"/>
          <p:cNvSpPr/>
          <p:nvPr/>
        </p:nvSpPr>
        <p:spPr>
          <a:xfrm>
            <a:off x="4644008" y="714356"/>
            <a:ext cx="2286016" cy="28575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S"/>
          </a:p>
        </p:txBody>
      </p:sp>
      <p:pic>
        <p:nvPicPr>
          <p:cNvPr id="26" name="25 Imagen" descr="cabecera diapo.jpg"/>
          <p:cNvPicPr>
            <a:picLocks noChangeAspect="1"/>
          </p:cNvPicPr>
          <p:nvPr/>
        </p:nvPicPr>
        <p:blipFill>
          <a:blip r:embed="rId7" cstate="print"/>
          <a:stretch>
            <a:fillRect/>
          </a:stretch>
        </p:blipFill>
        <p:spPr>
          <a:xfrm>
            <a:off x="0" y="0"/>
            <a:ext cx="9144000" cy="737048"/>
          </a:xfrm>
          <a:prstGeom prst="rect">
            <a:avLst/>
          </a:prstGeom>
        </p:spPr>
      </p:pic>
      <p:sp>
        <p:nvSpPr>
          <p:cNvPr id="18" name="17 CuadroTexto"/>
          <p:cNvSpPr txBox="1"/>
          <p:nvPr/>
        </p:nvSpPr>
        <p:spPr>
          <a:xfrm>
            <a:off x="4714876" y="273586"/>
            <a:ext cx="4143404" cy="369332"/>
          </a:xfrm>
          <a:prstGeom prst="rect">
            <a:avLst/>
          </a:prstGeom>
          <a:noFill/>
        </p:spPr>
        <p:txBody>
          <a:bodyPr wrap="square" rtlCol="0">
            <a:spAutoFit/>
          </a:bodyPr>
          <a:lstStyle/>
          <a:p>
            <a:pPr algn="ctr"/>
            <a:r>
              <a:rPr lang="es-ES" b="1" dirty="0" smtClean="0">
                <a:latin typeface="Humnst777 BT" pitchFamily="34" charset="0"/>
              </a:rPr>
              <a:t>Experimental </a:t>
            </a:r>
            <a:r>
              <a:rPr lang="es-ES" b="1" dirty="0" err="1" smtClean="0">
                <a:latin typeface="Humnst777 BT" pitchFamily="34" charset="0"/>
              </a:rPr>
              <a:t>Settings</a:t>
            </a:r>
            <a:endParaRPr lang="es-ES" b="1" dirty="0">
              <a:latin typeface="Humnst777 BT" pitchFamily="34" charset="0"/>
            </a:endParaRPr>
          </a:p>
        </p:txBody>
      </p:sp>
      <p:pic>
        <p:nvPicPr>
          <p:cNvPr id="29" name="28 Imagen" descr="degradado diapo.jpg"/>
          <p:cNvPicPr>
            <a:picLocks noChangeAspect="1"/>
          </p:cNvPicPr>
          <p:nvPr/>
        </p:nvPicPr>
        <p:blipFill>
          <a:blip r:embed="rId8" cstate="print"/>
          <a:stretch>
            <a:fillRect/>
          </a:stretch>
        </p:blipFill>
        <p:spPr>
          <a:xfrm>
            <a:off x="0" y="5879108"/>
            <a:ext cx="9144000" cy="978892"/>
          </a:xfrm>
          <a:prstGeom prst="rect">
            <a:avLst/>
          </a:prstGeom>
        </p:spPr>
      </p:pic>
      <p:pic>
        <p:nvPicPr>
          <p:cNvPr id="32" name="31 Imagen" descr="logo-pequeño.png"/>
          <p:cNvPicPr>
            <a:picLocks noChangeAspect="1"/>
          </p:cNvPicPr>
          <p:nvPr/>
        </p:nvPicPr>
        <p:blipFill>
          <a:blip r:embed="rId9" cstate="print"/>
          <a:stretch>
            <a:fillRect/>
          </a:stretch>
        </p:blipFill>
        <p:spPr>
          <a:xfrm>
            <a:off x="642910" y="0"/>
            <a:ext cx="981075" cy="609600"/>
          </a:xfrm>
          <a:prstGeom prst="rect">
            <a:avLst/>
          </a:prstGeom>
        </p:spPr>
      </p:pic>
      <p:sp>
        <p:nvSpPr>
          <p:cNvPr id="9" name="8 Rectángulo"/>
          <p:cNvSpPr/>
          <p:nvPr/>
        </p:nvSpPr>
        <p:spPr>
          <a:xfrm>
            <a:off x="7097232" y="6608385"/>
            <a:ext cx="2731352" cy="276999"/>
          </a:xfrm>
          <a:prstGeom prst="rect">
            <a:avLst/>
          </a:prstGeom>
        </p:spPr>
        <p:txBody>
          <a:bodyPr wrap="square">
            <a:spAutoFit/>
          </a:bodyPr>
          <a:lstStyle/>
          <a:p>
            <a:r>
              <a:rPr lang="es-ES" sz="1200" dirty="0" err="1" smtClean="0">
                <a:latin typeface="Humnst777 BT" pitchFamily="34" charset="0"/>
              </a:rPr>
              <a:t>All</a:t>
            </a:r>
            <a:r>
              <a:rPr lang="es-ES" sz="1200" dirty="0" smtClean="0">
                <a:latin typeface="Humnst777 BT" pitchFamily="34" charset="0"/>
              </a:rPr>
              <a:t> </a:t>
            </a:r>
            <a:r>
              <a:rPr lang="es-ES" sz="1200" dirty="0" err="1" smtClean="0">
                <a:latin typeface="Humnst777 BT" pitchFamily="34" charset="0"/>
              </a:rPr>
              <a:t>rights</a:t>
            </a:r>
            <a:r>
              <a:rPr lang="es-ES" sz="1200" dirty="0" smtClean="0">
                <a:latin typeface="Humnst777 BT" pitchFamily="34" charset="0"/>
              </a:rPr>
              <a:t> </a:t>
            </a:r>
            <a:r>
              <a:rPr lang="es-ES" sz="1200" dirty="0" err="1" smtClean="0">
                <a:latin typeface="Humnst777 BT" pitchFamily="34" charset="0"/>
              </a:rPr>
              <a:t>reserved</a:t>
            </a:r>
            <a:r>
              <a:rPr lang="es-ES" sz="1200" dirty="0" smtClean="0">
                <a:latin typeface="Humnst777 BT" pitchFamily="34" charset="0"/>
              </a:rPr>
              <a:t> </a:t>
            </a:r>
            <a:r>
              <a:rPr lang="es-ES" sz="1200" dirty="0" err="1" smtClean="0">
                <a:latin typeface="Humnst777 BT" pitchFamily="34" charset="0"/>
              </a:rPr>
              <a:t>HuBPA</a:t>
            </a:r>
            <a:r>
              <a:rPr lang="es-ES" sz="1200" dirty="0" smtClean="0">
                <a:latin typeface="Humnst777 BT" pitchFamily="34" charset="0"/>
              </a:rPr>
              <a:t>©</a:t>
            </a:r>
            <a:endParaRPr lang="es-ES" sz="1200" dirty="0">
              <a:latin typeface="Humnst777 BT" pitchFamily="34" charset="0"/>
            </a:endParaRPr>
          </a:p>
        </p:txBody>
      </p:sp>
      <p:sp>
        <p:nvSpPr>
          <p:cNvPr id="17" name="16 CuadroTexto"/>
          <p:cNvSpPr txBox="1"/>
          <p:nvPr/>
        </p:nvSpPr>
        <p:spPr>
          <a:xfrm>
            <a:off x="549216" y="714356"/>
            <a:ext cx="1115370" cy="307777"/>
          </a:xfrm>
          <a:prstGeom prst="rect">
            <a:avLst/>
          </a:prstGeom>
          <a:noFill/>
        </p:spPr>
        <p:txBody>
          <a:bodyPr wrap="none" rtlCol="0">
            <a:spAutoFit/>
          </a:bodyPr>
          <a:lstStyle/>
          <a:p>
            <a:r>
              <a:rPr lang="es-ES" sz="1400" dirty="0" err="1" smtClean="0"/>
              <a:t>Introduction</a:t>
            </a:r>
            <a:endParaRPr lang="es-ES" sz="1400" dirty="0"/>
          </a:p>
        </p:txBody>
      </p:sp>
      <p:cxnSp>
        <p:nvCxnSpPr>
          <p:cNvPr id="20" name="19 Conector recto"/>
          <p:cNvCxnSpPr/>
          <p:nvPr/>
        </p:nvCxnSpPr>
        <p:spPr>
          <a:xfrm>
            <a:off x="0" y="1008059"/>
            <a:ext cx="9144000" cy="0"/>
          </a:xfrm>
          <a:prstGeom prst="line">
            <a:avLst/>
          </a:prstGeom>
        </p:spPr>
        <p:style>
          <a:lnRef idx="1">
            <a:schemeClr val="dk1"/>
          </a:lnRef>
          <a:fillRef idx="0">
            <a:schemeClr val="dk1"/>
          </a:fillRef>
          <a:effectRef idx="0">
            <a:schemeClr val="dk1"/>
          </a:effectRef>
          <a:fontRef idx="minor">
            <a:schemeClr val="tx1"/>
          </a:fontRef>
        </p:style>
      </p:cxnSp>
      <p:sp>
        <p:nvSpPr>
          <p:cNvPr id="23" name="22 CuadroTexto"/>
          <p:cNvSpPr txBox="1"/>
          <p:nvPr/>
        </p:nvSpPr>
        <p:spPr>
          <a:xfrm>
            <a:off x="2902383" y="714356"/>
            <a:ext cx="1188530" cy="307777"/>
          </a:xfrm>
          <a:prstGeom prst="rect">
            <a:avLst/>
          </a:prstGeom>
          <a:noFill/>
        </p:spPr>
        <p:txBody>
          <a:bodyPr wrap="none" rtlCol="0">
            <a:spAutoFit/>
          </a:bodyPr>
          <a:lstStyle/>
          <a:p>
            <a:r>
              <a:rPr lang="es-ES" sz="1400" dirty="0" err="1" smtClean="0"/>
              <a:t>Methodology</a:t>
            </a:r>
            <a:endParaRPr lang="es-ES" sz="1400" dirty="0"/>
          </a:p>
        </p:txBody>
      </p:sp>
      <p:sp>
        <p:nvSpPr>
          <p:cNvPr id="24" name="23 CuadroTexto"/>
          <p:cNvSpPr txBox="1"/>
          <p:nvPr/>
        </p:nvSpPr>
        <p:spPr>
          <a:xfrm>
            <a:off x="5429256" y="714356"/>
            <a:ext cx="723275" cy="307777"/>
          </a:xfrm>
          <a:prstGeom prst="rect">
            <a:avLst/>
          </a:prstGeom>
          <a:noFill/>
        </p:spPr>
        <p:txBody>
          <a:bodyPr wrap="none" rtlCol="0">
            <a:spAutoFit/>
          </a:bodyPr>
          <a:lstStyle/>
          <a:p>
            <a:r>
              <a:rPr lang="es-ES" sz="1400" b="1" dirty="0" err="1" smtClean="0"/>
              <a:t>Results</a:t>
            </a:r>
            <a:endParaRPr lang="es-ES" sz="1400" b="1" dirty="0"/>
          </a:p>
        </p:txBody>
      </p:sp>
      <p:sp>
        <p:nvSpPr>
          <p:cNvPr id="25" name="24 CuadroTexto"/>
          <p:cNvSpPr txBox="1"/>
          <p:nvPr/>
        </p:nvSpPr>
        <p:spPr>
          <a:xfrm>
            <a:off x="7446691" y="714356"/>
            <a:ext cx="982961" cy="307777"/>
          </a:xfrm>
          <a:prstGeom prst="rect">
            <a:avLst/>
          </a:prstGeom>
          <a:noFill/>
        </p:spPr>
        <p:txBody>
          <a:bodyPr wrap="none" rtlCol="0">
            <a:spAutoFit/>
          </a:bodyPr>
          <a:lstStyle/>
          <a:p>
            <a:r>
              <a:rPr lang="es-ES" sz="1400" dirty="0" err="1" smtClean="0"/>
              <a:t>Conclusion</a:t>
            </a:r>
            <a:endParaRPr lang="es-ES" sz="1400" dirty="0"/>
          </a:p>
        </p:txBody>
      </p:sp>
      <p:cxnSp>
        <p:nvCxnSpPr>
          <p:cNvPr id="27" name="26 Conector recto"/>
          <p:cNvCxnSpPr/>
          <p:nvPr/>
        </p:nvCxnSpPr>
        <p:spPr>
          <a:xfrm>
            <a:off x="-32" y="729346"/>
            <a:ext cx="9144000" cy="0"/>
          </a:xfrm>
          <a:prstGeom prst="line">
            <a:avLst/>
          </a:prstGeom>
        </p:spPr>
        <p:style>
          <a:lnRef idx="1">
            <a:schemeClr val="dk1"/>
          </a:lnRef>
          <a:fillRef idx="0">
            <a:schemeClr val="dk1"/>
          </a:fillRef>
          <a:effectRef idx="0">
            <a:schemeClr val="dk1"/>
          </a:effectRef>
          <a:fontRef idx="minor">
            <a:schemeClr val="tx1"/>
          </a:fontRef>
        </p:style>
      </p:cxnSp>
      <p:sp>
        <p:nvSpPr>
          <p:cNvPr id="3" name="TextBox 2"/>
          <p:cNvSpPr txBox="1"/>
          <p:nvPr/>
        </p:nvSpPr>
        <p:spPr>
          <a:xfrm>
            <a:off x="467544" y="1196752"/>
            <a:ext cx="8352928" cy="5355313"/>
          </a:xfrm>
          <a:prstGeom prst="rect">
            <a:avLst/>
          </a:prstGeom>
          <a:noFill/>
        </p:spPr>
        <p:txBody>
          <a:bodyPr wrap="square" rtlCol="0">
            <a:spAutoFit/>
          </a:bodyPr>
          <a:lstStyle/>
          <a:p>
            <a:pPr marL="285750" indent="-285750">
              <a:buFont typeface="Arial"/>
              <a:buChar char="•"/>
            </a:pPr>
            <a:r>
              <a:rPr lang="en-US" b="1" dirty="0" smtClean="0"/>
              <a:t>Data:</a:t>
            </a:r>
          </a:p>
          <a:p>
            <a:pPr marL="742950" lvl="1" indent="-285750">
              <a:buFont typeface="Arial"/>
              <a:buChar char="•"/>
            </a:pPr>
            <a:r>
              <a:rPr lang="en-US" b="1" dirty="0" err="1" smtClean="0"/>
              <a:t>ChaLearn</a:t>
            </a:r>
            <a:r>
              <a:rPr lang="en-US" b="1" dirty="0" smtClean="0"/>
              <a:t> Dataset </a:t>
            </a:r>
            <a:r>
              <a:rPr lang="en-US" dirty="0" smtClean="0"/>
              <a:t>(CVPR2012), in which, each </a:t>
            </a:r>
            <a:r>
              <a:rPr lang="en-US" dirty="0"/>
              <a:t>video </a:t>
            </a:r>
            <a:r>
              <a:rPr lang="en-US" dirty="0" smtClean="0"/>
              <a:t>sequence shows </a:t>
            </a:r>
            <a:r>
              <a:rPr lang="en-US" dirty="0"/>
              <a:t>an actor </a:t>
            </a:r>
            <a:r>
              <a:rPr lang="en-US" dirty="0" smtClean="0"/>
              <a:t>performing </a:t>
            </a:r>
            <a:r>
              <a:rPr lang="en-US" dirty="0"/>
              <a:t>a set of gestures discriminated by an </a:t>
            </a:r>
            <a:r>
              <a:rPr lang="en-US" b="1" dirty="0"/>
              <a:t>Idle gesture </a:t>
            </a:r>
            <a:r>
              <a:rPr lang="en-US" dirty="0"/>
              <a:t>performed in </a:t>
            </a:r>
            <a:r>
              <a:rPr lang="en-US" dirty="0" smtClean="0"/>
              <a:t>between (more than 940 sequences).</a:t>
            </a:r>
          </a:p>
          <a:p>
            <a:pPr marL="742950" lvl="1" indent="-285750">
              <a:buFont typeface="Arial"/>
              <a:buChar char="•"/>
            </a:pPr>
            <a:r>
              <a:rPr lang="en-US" dirty="0" smtClean="0"/>
              <a:t>Our goal is </a:t>
            </a:r>
            <a:r>
              <a:rPr lang="en-US" b="1" dirty="0" smtClean="0"/>
              <a:t>to detect the Idle gesture </a:t>
            </a:r>
            <a:r>
              <a:rPr lang="en-US" dirty="0" smtClean="0"/>
              <a:t>(more than 1000 samples available).</a:t>
            </a:r>
          </a:p>
          <a:p>
            <a:pPr marL="742950" lvl="1" indent="-285750">
              <a:buFont typeface="Arial"/>
              <a:buChar char="•"/>
            </a:pPr>
            <a:r>
              <a:rPr lang="en-US" dirty="0" smtClean="0"/>
              <a:t>We defined </a:t>
            </a:r>
            <a:r>
              <a:rPr lang="en-US" dirty="0"/>
              <a:t>a </a:t>
            </a:r>
            <a:r>
              <a:rPr lang="en-US" b="1" dirty="0"/>
              <a:t>10×10 grid approach </a:t>
            </a:r>
            <a:r>
              <a:rPr lang="en-US" dirty="0"/>
              <a:t>to extract </a:t>
            </a:r>
            <a:r>
              <a:rPr lang="en-US" b="1" dirty="0"/>
              <a:t>HOG+HOF </a:t>
            </a:r>
            <a:r>
              <a:rPr lang="en-US" dirty="0"/>
              <a:t>feature descriptors per </a:t>
            </a:r>
            <a:r>
              <a:rPr lang="en-US" dirty="0" smtClean="0"/>
              <a:t>cell.</a:t>
            </a:r>
          </a:p>
          <a:p>
            <a:pPr marL="742950" lvl="1" indent="-285750">
              <a:buFont typeface="Arial"/>
              <a:buChar char="•"/>
            </a:pPr>
            <a:r>
              <a:rPr lang="en-US" dirty="0" smtClean="0"/>
              <a:t>We use </a:t>
            </a:r>
            <a:r>
              <a:rPr lang="en-US" b="1" dirty="0"/>
              <a:t>9</a:t>
            </a:r>
            <a:r>
              <a:rPr lang="en-US" b="1" dirty="0" smtClean="0"/>
              <a:t>00 </a:t>
            </a:r>
            <a:r>
              <a:rPr lang="en-US" b="1" dirty="0"/>
              <a:t>samples</a:t>
            </a:r>
            <a:r>
              <a:rPr lang="en-US" dirty="0"/>
              <a:t> of </a:t>
            </a:r>
            <a:r>
              <a:rPr lang="en-US" dirty="0" smtClean="0"/>
              <a:t>the gesture category </a:t>
            </a:r>
            <a:r>
              <a:rPr lang="en-US" dirty="0"/>
              <a:t>in </a:t>
            </a:r>
            <a:r>
              <a:rPr lang="en-US" b="1" dirty="0" smtClean="0"/>
              <a:t>a ten-fold validation procedure.</a:t>
            </a:r>
          </a:p>
          <a:p>
            <a:endParaRPr lang="en-US" dirty="0" smtClean="0"/>
          </a:p>
          <a:p>
            <a:endParaRPr lang="en-US" dirty="0"/>
          </a:p>
          <a:p>
            <a:pPr marL="285750" indent="-285750">
              <a:buFont typeface="Arial"/>
              <a:buChar char="•"/>
            </a:pPr>
            <a:r>
              <a:rPr lang="en-US" b="1" dirty="0" smtClean="0"/>
              <a:t>Methods:</a:t>
            </a:r>
          </a:p>
          <a:p>
            <a:pPr marL="742950" lvl="1" indent="-285750">
              <a:buFont typeface="Arial"/>
              <a:buChar char="•"/>
            </a:pPr>
            <a:r>
              <a:rPr lang="en-US" dirty="0" smtClean="0"/>
              <a:t>Classic DTW with </a:t>
            </a:r>
            <a:r>
              <a:rPr lang="en-US" dirty="0"/>
              <a:t>E</a:t>
            </a:r>
            <a:r>
              <a:rPr lang="en-US" dirty="0" smtClean="0"/>
              <a:t>uclidean distance.</a:t>
            </a:r>
          </a:p>
          <a:p>
            <a:pPr marL="742950" lvl="1" indent="-285750">
              <a:buFont typeface="Arial"/>
              <a:buChar char="•"/>
            </a:pPr>
            <a:r>
              <a:rPr lang="en-US" dirty="0" smtClean="0"/>
              <a:t>Hidden Markov Model.</a:t>
            </a:r>
          </a:p>
          <a:p>
            <a:pPr marL="742950" lvl="1" indent="-285750">
              <a:buFont typeface="Arial"/>
              <a:buChar char="•"/>
            </a:pPr>
            <a:r>
              <a:rPr lang="en-US" dirty="0" smtClean="0"/>
              <a:t>Probability-based DTW.</a:t>
            </a:r>
            <a:endParaRPr lang="en-US" b="1" dirty="0" smtClean="0"/>
          </a:p>
          <a:p>
            <a:endParaRPr lang="en-US" dirty="0"/>
          </a:p>
          <a:p>
            <a:endParaRPr lang="en-US" dirty="0"/>
          </a:p>
          <a:p>
            <a:pPr marL="285750" indent="-285750">
              <a:buFont typeface="Arial"/>
              <a:buChar char="•"/>
            </a:pPr>
            <a:r>
              <a:rPr lang="en-US" b="1" dirty="0" smtClean="0"/>
              <a:t>Evaluation:</a:t>
            </a:r>
          </a:p>
          <a:p>
            <a:pPr marL="742950" lvl="1" indent="-285750">
              <a:buFont typeface="Arial"/>
              <a:buChar char="•"/>
            </a:pPr>
            <a:r>
              <a:rPr lang="en-US" dirty="0" smtClean="0"/>
              <a:t>We obtain the</a:t>
            </a:r>
            <a:r>
              <a:rPr lang="en-US" b="1" dirty="0" smtClean="0"/>
              <a:t> overlapping </a:t>
            </a:r>
            <a:r>
              <a:rPr lang="en-US" dirty="0" smtClean="0"/>
              <a:t>metric (frame wise) and the </a:t>
            </a:r>
            <a:r>
              <a:rPr lang="en-US" b="1" dirty="0" smtClean="0"/>
              <a:t>accuracy </a:t>
            </a:r>
            <a:r>
              <a:rPr lang="en-US" dirty="0" smtClean="0"/>
              <a:t>metric of the number of gestures detected in each video sequences.</a:t>
            </a:r>
            <a:endParaRPr lang="en-US" dirty="0"/>
          </a:p>
        </p:txBody>
      </p:sp>
      <p:sp>
        <p:nvSpPr>
          <p:cNvPr id="16" name="12 Rectángulo"/>
          <p:cNvSpPr/>
          <p:nvPr/>
        </p:nvSpPr>
        <p:spPr>
          <a:xfrm>
            <a:off x="1928794" y="214290"/>
            <a:ext cx="2539089" cy="369332"/>
          </a:xfrm>
          <a:prstGeom prst="rect">
            <a:avLst/>
          </a:prstGeom>
        </p:spPr>
        <p:txBody>
          <a:bodyPr wrap="none">
            <a:spAutoFit/>
          </a:bodyPr>
          <a:lstStyle/>
          <a:p>
            <a:pPr algn="ctr"/>
            <a:r>
              <a:rPr lang="en-US" sz="900" dirty="0" smtClean="0">
                <a:solidFill>
                  <a:schemeClr val="bg1"/>
                </a:solidFill>
                <a:latin typeface="Humnst777 BT" pitchFamily="34" charset="0"/>
              </a:rPr>
              <a:t>Human Pose Recovery and Behavior Analysis</a:t>
            </a:r>
          </a:p>
          <a:p>
            <a:pPr algn="ctr"/>
            <a:r>
              <a:rPr lang="en-US" sz="900" dirty="0" smtClean="0">
                <a:solidFill>
                  <a:schemeClr val="bg1"/>
                </a:solidFill>
                <a:latin typeface="Humnst777 BT" pitchFamily="34" charset="0"/>
              </a:rPr>
              <a:t>Group</a:t>
            </a:r>
            <a:endParaRPr lang="es-ES" sz="900" dirty="0">
              <a:solidFill>
                <a:schemeClr val="bg1"/>
              </a:solidFill>
              <a:latin typeface="Humnst777 BT" pitchFamily="34" charset="0"/>
            </a:endParaRPr>
          </a:p>
        </p:txBody>
      </p:sp>
      <p:pic>
        <p:nvPicPr>
          <p:cNvPr id="5" name="M_16.mp4">
            <a:hlinkClick r:id="" action="ppaction://media"/>
            <a:hlinkHover r:id="" action="ppaction://ole?verb=0"/>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788024" y="3951058"/>
            <a:ext cx="2088232" cy="1566174"/>
          </a:xfrm>
          <a:prstGeom prst="rect">
            <a:avLst/>
          </a:prstGeom>
        </p:spPr>
      </p:pic>
      <p:sp>
        <p:nvSpPr>
          <p:cNvPr id="4" name="Slide Number Placeholder 3"/>
          <p:cNvSpPr>
            <a:spLocks noGrp="1"/>
          </p:cNvSpPr>
          <p:nvPr>
            <p:ph type="sldNum" sz="quarter" idx="12"/>
          </p:nvPr>
        </p:nvSpPr>
        <p:spPr/>
        <p:txBody>
          <a:bodyPr/>
          <a:lstStyle/>
          <a:p>
            <a:fld id="{28E7870A-D833-4620-871D-52D8AB644C76}" type="slidenum">
              <a:rPr lang="es-ES" smtClean="0"/>
              <a:pPr/>
              <a:t>11</a:t>
            </a:fld>
            <a:endParaRPr lang="es-ES"/>
          </a:p>
        </p:txBody>
      </p:sp>
      <p:pic>
        <p:nvPicPr>
          <p:cNvPr id="6" name="K_16.mp4">
            <a:hlinkClick r:id="" action="ppaction://media"/>
            <a:hlinkHover r:id="" action="ppaction://ole?verb=0"/>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6948265" y="3933055"/>
            <a:ext cx="2112236" cy="1584177"/>
          </a:xfrm>
          <a:prstGeom prst="rect">
            <a:avLst/>
          </a:prstGeom>
        </p:spPr>
      </p:pic>
    </p:spTree>
    <p:extLst>
      <p:ext uri="{BB962C8B-B14F-4D97-AF65-F5344CB8AC3E}">
        <p14:creationId xmlns:p14="http://schemas.microsoft.com/office/powerpoint/2010/main" val="1947124568"/>
      </p:ext>
    </p:extLst>
  </p:cSld>
  <p:clrMapOvr>
    <a:masterClrMapping/>
  </p:clrMapOvr>
  <mc:AlternateContent xmlns:mc="http://schemas.openxmlformats.org/markup-compatibility/2006" xmlns:p14="http://schemas.microsoft.com/office/powerpoint/2010/main">
    <mc:Choice Requires="p14">
      <p:transition spd="slow" p14:dur="2000" advTm="1369"/>
    </mc:Choice>
    <mc:Fallback xmlns="">
      <p:transition xmlns:p14="http://schemas.microsoft.com/office/powerpoint/2010/main" spd="slow" advTm="136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00" fill="hold"/>
                                        <p:tgtEl>
                                          <p:spTgt spid="5"/>
                                        </p:tgtEl>
                                      </p:cBhvr>
                                    </p:cmd>
                                  </p:childTnLst>
                                </p:cTn>
                              </p:par>
                              <p:par>
                                <p:cTn id="7" presetID="1" presetClass="mediacall" presetSubtype="0" fill="hold" nodeType="withEffect">
                                  <p:stCondLst>
                                    <p:cond delay="0"/>
                                  </p:stCondLst>
                                  <p:childTnLst>
                                    <p:cmd type="call" cmd="playFrom(0.0)">
                                      <p:cBhvr>
                                        <p:cTn id="8" dur="18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5"/>
                                        </p:tgtEl>
                                      </p:cBhvr>
                                    </p:cmd>
                                  </p:childTnLst>
                                </p:cTn>
                              </p:par>
                            </p:childTnLst>
                          </p:cTn>
                        </p:par>
                      </p:childTnLst>
                    </p:cTn>
                  </p:par>
                </p:childTnLst>
              </p:cTn>
              <p:nextCondLst>
                <p:cond evt="onClick" delay="0">
                  <p:tgtEl>
                    <p:spTgt spid="5"/>
                  </p:tgtEl>
                </p:cond>
              </p:nextCondLst>
            </p:seq>
            <p:video>
              <p:cMediaNode vol="80000">
                <p:cTn id="14" fill="hold" display="0">
                  <p:stCondLst>
                    <p:cond delay="indefinite"/>
                  </p:stCondLst>
                </p:cTn>
                <p:tgtEl>
                  <p:spTgt spid="5"/>
                </p:tgtEl>
              </p:cMediaNode>
            </p:vide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video>
              <p:cMediaNode vol="80000">
                <p:cTn id="20" fill="hold" display="0">
                  <p:stCondLst>
                    <p:cond delay="indefinite"/>
                  </p:stCondLst>
                </p:cTn>
                <p:tgtEl>
                  <p:spTgt spid="6"/>
                </p:tgtEl>
              </p:cMediaNode>
            </p:video>
          </p:childTnLst>
        </p:cTn>
      </p:par>
    </p:tnLst>
  </p:timing>
  <p:extLst mod="1">
    <p:ext uri="{E180D4A7-C9FB-4DFB-919C-405C955672EB}">
      <p14:showEvtLst xmlns:p14="http://schemas.microsoft.com/office/powerpoint/2010/main">
        <p14:playEvt time="0" objId="5"/>
        <p14:stopEvt time="1369" objId="5"/>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30 Rectángulo"/>
          <p:cNvSpPr/>
          <p:nvPr/>
        </p:nvSpPr>
        <p:spPr>
          <a:xfrm>
            <a:off x="4644008" y="714356"/>
            <a:ext cx="2286016" cy="28575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S"/>
          </a:p>
        </p:txBody>
      </p:sp>
      <p:pic>
        <p:nvPicPr>
          <p:cNvPr id="26" name="25 Imagen" descr="cabecera diapo.jpg"/>
          <p:cNvPicPr>
            <a:picLocks noChangeAspect="1"/>
          </p:cNvPicPr>
          <p:nvPr/>
        </p:nvPicPr>
        <p:blipFill>
          <a:blip r:embed="rId3" cstate="print"/>
          <a:stretch>
            <a:fillRect/>
          </a:stretch>
        </p:blipFill>
        <p:spPr>
          <a:xfrm>
            <a:off x="0" y="0"/>
            <a:ext cx="9144000" cy="737048"/>
          </a:xfrm>
          <a:prstGeom prst="rect">
            <a:avLst/>
          </a:prstGeom>
        </p:spPr>
      </p:pic>
      <p:sp>
        <p:nvSpPr>
          <p:cNvPr id="18" name="17 CuadroTexto"/>
          <p:cNvSpPr txBox="1"/>
          <p:nvPr/>
        </p:nvSpPr>
        <p:spPr>
          <a:xfrm>
            <a:off x="4714876" y="273586"/>
            <a:ext cx="4143404" cy="369332"/>
          </a:xfrm>
          <a:prstGeom prst="rect">
            <a:avLst/>
          </a:prstGeom>
          <a:noFill/>
        </p:spPr>
        <p:txBody>
          <a:bodyPr wrap="square" rtlCol="0">
            <a:spAutoFit/>
          </a:bodyPr>
          <a:lstStyle/>
          <a:p>
            <a:pPr algn="ctr"/>
            <a:r>
              <a:rPr lang="es-ES" b="1" dirty="0" err="1" smtClean="0">
                <a:latin typeface="Humnst777 BT" pitchFamily="34" charset="0"/>
              </a:rPr>
              <a:t>Qualitative</a:t>
            </a:r>
            <a:r>
              <a:rPr lang="es-ES" b="1" dirty="0" smtClean="0">
                <a:latin typeface="Humnst777 BT" pitchFamily="34" charset="0"/>
              </a:rPr>
              <a:t> </a:t>
            </a:r>
            <a:r>
              <a:rPr lang="es-ES" b="1" dirty="0" err="1" smtClean="0">
                <a:latin typeface="Humnst777 BT" pitchFamily="34" charset="0"/>
              </a:rPr>
              <a:t>results</a:t>
            </a:r>
            <a:endParaRPr lang="es-ES" b="1" dirty="0">
              <a:latin typeface="Humnst777 BT" pitchFamily="34" charset="0"/>
            </a:endParaRPr>
          </a:p>
        </p:txBody>
      </p:sp>
      <p:pic>
        <p:nvPicPr>
          <p:cNvPr id="29" name="28 Imagen" descr="degradado diapo.jpg"/>
          <p:cNvPicPr>
            <a:picLocks noChangeAspect="1"/>
          </p:cNvPicPr>
          <p:nvPr/>
        </p:nvPicPr>
        <p:blipFill>
          <a:blip r:embed="rId4" cstate="print"/>
          <a:stretch>
            <a:fillRect/>
          </a:stretch>
        </p:blipFill>
        <p:spPr>
          <a:xfrm>
            <a:off x="0" y="5949280"/>
            <a:ext cx="9144000" cy="978892"/>
          </a:xfrm>
          <a:prstGeom prst="rect">
            <a:avLst/>
          </a:prstGeom>
        </p:spPr>
      </p:pic>
      <p:pic>
        <p:nvPicPr>
          <p:cNvPr id="32" name="31 Imagen" descr="logo-pequeño.png"/>
          <p:cNvPicPr>
            <a:picLocks noChangeAspect="1"/>
          </p:cNvPicPr>
          <p:nvPr/>
        </p:nvPicPr>
        <p:blipFill>
          <a:blip r:embed="rId5" cstate="print"/>
          <a:stretch>
            <a:fillRect/>
          </a:stretch>
        </p:blipFill>
        <p:spPr>
          <a:xfrm>
            <a:off x="642910" y="0"/>
            <a:ext cx="981075" cy="609600"/>
          </a:xfrm>
          <a:prstGeom prst="rect">
            <a:avLst/>
          </a:prstGeom>
        </p:spPr>
      </p:pic>
      <p:sp>
        <p:nvSpPr>
          <p:cNvPr id="9" name="8 Rectángulo"/>
          <p:cNvSpPr/>
          <p:nvPr/>
        </p:nvSpPr>
        <p:spPr>
          <a:xfrm>
            <a:off x="7097232" y="6608385"/>
            <a:ext cx="2731352" cy="276999"/>
          </a:xfrm>
          <a:prstGeom prst="rect">
            <a:avLst/>
          </a:prstGeom>
        </p:spPr>
        <p:txBody>
          <a:bodyPr wrap="square">
            <a:spAutoFit/>
          </a:bodyPr>
          <a:lstStyle/>
          <a:p>
            <a:r>
              <a:rPr lang="es-ES" sz="1200" dirty="0" err="1" smtClean="0">
                <a:latin typeface="Humnst777 BT" pitchFamily="34" charset="0"/>
              </a:rPr>
              <a:t>All</a:t>
            </a:r>
            <a:r>
              <a:rPr lang="es-ES" sz="1200" dirty="0" smtClean="0">
                <a:latin typeface="Humnst777 BT" pitchFamily="34" charset="0"/>
              </a:rPr>
              <a:t> </a:t>
            </a:r>
            <a:r>
              <a:rPr lang="es-ES" sz="1200" dirty="0" err="1" smtClean="0">
                <a:latin typeface="Humnst777 BT" pitchFamily="34" charset="0"/>
              </a:rPr>
              <a:t>rights</a:t>
            </a:r>
            <a:r>
              <a:rPr lang="es-ES" sz="1200" dirty="0" smtClean="0">
                <a:latin typeface="Humnst777 BT" pitchFamily="34" charset="0"/>
              </a:rPr>
              <a:t> </a:t>
            </a:r>
            <a:r>
              <a:rPr lang="es-ES" sz="1200" dirty="0" err="1" smtClean="0">
                <a:latin typeface="Humnst777 BT" pitchFamily="34" charset="0"/>
              </a:rPr>
              <a:t>reserved</a:t>
            </a:r>
            <a:r>
              <a:rPr lang="es-ES" sz="1200" dirty="0" smtClean="0">
                <a:latin typeface="Humnst777 BT" pitchFamily="34" charset="0"/>
              </a:rPr>
              <a:t> </a:t>
            </a:r>
            <a:r>
              <a:rPr lang="es-ES" sz="1200" dirty="0" err="1" smtClean="0">
                <a:latin typeface="Humnst777 BT" pitchFamily="34" charset="0"/>
              </a:rPr>
              <a:t>HuBPA</a:t>
            </a:r>
            <a:r>
              <a:rPr lang="es-ES" sz="1200" dirty="0" smtClean="0">
                <a:latin typeface="Humnst777 BT" pitchFamily="34" charset="0"/>
              </a:rPr>
              <a:t>©</a:t>
            </a:r>
            <a:endParaRPr lang="es-ES" sz="1200" dirty="0">
              <a:latin typeface="Humnst777 BT" pitchFamily="34" charset="0"/>
            </a:endParaRPr>
          </a:p>
        </p:txBody>
      </p:sp>
      <p:sp>
        <p:nvSpPr>
          <p:cNvPr id="17" name="16 CuadroTexto"/>
          <p:cNvSpPr txBox="1"/>
          <p:nvPr/>
        </p:nvSpPr>
        <p:spPr>
          <a:xfrm>
            <a:off x="549216" y="714356"/>
            <a:ext cx="1115370" cy="307777"/>
          </a:xfrm>
          <a:prstGeom prst="rect">
            <a:avLst/>
          </a:prstGeom>
          <a:noFill/>
        </p:spPr>
        <p:txBody>
          <a:bodyPr wrap="none" rtlCol="0">
            <a:spAutoFit/>
          </a:bodyPr>
          <a:lstStyle/>
          <a:p>
            <a:r>
              <a:rPr lang="es-ES" sz="1400" dirty="0" err="1" smtClean="0"/>
              <a:t>Introduction</a:t>
            </a:r>
            <a:endParaRPr lang="es-ES" sz="1400" dirty="0"/>
          </a:p>
        </p:txBody>
      </p:sp>
      <p:cxnSp>
        <p:nvCxnSpPr>
          <p:cNvPr id="20" name="19 Conector recto"/>
          <p:cNvCxnSpPr/>
          <p:nvPr/>
        </p:nvCxnSpPr>
        <p:spPr>
          <a:xfrm>
            <a:off x="0" y="1008059"/>
            <a:ext cx="9144000" cy="0"/>
          </a:xfrm>
          <a:prstGeom prst="line">
            <a:avLst/>
          </a:prstGeom>
        </p:spPr>
        <p:style>
          <a:lnRef idx="1">
            <a:schemeClr val="dk1"/>
          </a:lnRef>
          <a:fillRef idx="0">
            <a:schemeClr val="dk1"/>
          </a:fillRef>
          <a:effectRef idx="0">
            <a:schemeClr val="dk1"/>
          </a:effectRef>
          <a:fontRef idx="minor">
            <a:schemeClr val="tx1"/>
          </a:fontRef>
        </p:style>
      </p:cxnSp>
      <p:sp>
        <p:nvSpPr>
          <p:cNvPr id="23" name="22 CuadroTexto"/>
          <p:cNvSpPr txBox="1"/>
          <p:nvPr/>
        </p:nvSpPr>
        <p:spPr>
          <a:xfrm>
            <a:off x="2902383" y="714356"/>
            <a:ext cx="1188530" cy="307777"/>
          </a:xfrm>
          <a:prstGeom prst="rect">
            <a:avLst/>
          </a:prstGeom>
          <a:noFill/>
        </p:spPr>
        <p:txBody>
          <a:bodyPr wrap="none" rtlCol="0">
            <a:spAutoFit/>
          </a:bodyPr>
          <a:lstStyle/>
          <a:p>
            <a:r>
              <a:rPr lang="es-ES" sz="1400" dirty="0" err="1" smtClean="0"/>
              <a:t>Methodology</a:t>
            </a:r>
            <a:endParaRPr lang="es-ES" sz="1400" dirty="0"/>
          </a:p>
        </p:txBody>
      </p:sp>
      <p:sp>
        <p:nvSpPr>
          <p:cNvPr id="24" name="23 CuadroTexto"/>
          <p:cNvSpPr txBox="1"/>
          <p:nvPr/>
        </p:nvSpPr>
        <p:spPr>
          <a:xfrm>
            <a:off x="5429256" y="714356"/>
            <a:ext cx="723275" cy="307777"/>
          </a:xfrm>
          <a:prstGeom prst="rect">
            <a:avLst/>
          </a:prstGeom>
          <a:noFill/>
        </p:spPr>
        <p:txBody>
          <a:bodyPr wrap="none" rtlCol="0">
            <a:spAutoFit/>
          </a:bodyPr>
          <a:lstStyle/>
          <a:p>
            <a:r>
              <a:rPr lang="es-ES" sz="1400" b="1" dirty="0" err="1" smtClean="0"/>
              <a:t>Results</a:t>
            </a:r>
            <a:endParaRPr lang="es-ES" sz="1400" b="1" dirty="0"/>
          </a:p>
        </p:txBody>
      </p:sp>
      <p:sp>
        <p:nvSpPr>
          <p:cNvPr id="25" name="24 CuadroTexto"/>
          <p:cNvSpPr txBox="1"/>
          <p:nvPr/>
        </p:nvSpPr>
        <p:spPr>
          <a:xfrm>
            <a:off x="7446691" y="714356"/>
            <a:ext cx="982961" cy="307777"/>
          </a:xfrm>
          <a:prstGeom prst="rect">
            <a:avLst/>
          </a:prstGeom>
          <a:noFill/>
        </p:spPr>
        <p:txBody>
          <a:bodyPr wrap="none" rtlCol="0">
            <a:spAutoFit/>
          </a:bodyPr>
          <a:lstStyle/>
          <a:p>
            <a:r>
              <a:rPr lang="es-ES" sz="1400" dirty="0" err="1" smtClean="0"/>
              <a:t>Conclusion</a:t>
            </a:r>
            <a:endParaRPr lang="es-ES" sz="1400" dirty="0"/>
          </a:p>
        </p:txBody>
      </p:sp>
      <p:cxnSp>
        <p:nvCxnSpPr>
          <p:cNvPr id="27" name="26 Conector recto"/>
          <p:cNvCxnSpPr/>
          <p:nvPr/>
        </p:nvCxnSpPr>
        <p:spPr>
          <a:xfrm>
            <a:off x="-32" y="729346"/>
            <a:ext cx="9144000" cy="0"/>
          </a:xfrm>
          <a:prstGeom prst="line">
            <a:avLst/>
          </a:prstGeom>
        </p:spPr>
        <p:style>
          <a:lnRef idx="1">
            <a:schemeClr val="dk1"/>
          </a:lnRef>
          <a:fillRef idx="0">
            <a:schemeClr val="dk1"/>
          </a:fillRef>
          <a:effectRef idx="0">
            <a:schemeClr val="dk1"/>
          </a:effectRef>
          <a:fontRef idx="minor">
            <a:schemeClr val="tx1"/>
          </a:fontRef>
        </p:style>
      </p:cxnSp>
      <p:pic>
        <p:nvPicPr>
          <p:cNvPr id="2" name="Picture 1" descr="Screen shot 2012-11-01 at 1.44.27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251" y="2204864"/>
            <a:ext cx="4437757" cy="1728192"/>
          </a:xfrm>
          <a:prstGeom prst="rect">
            <a:avLst/>
          </a:prstGeom>
        </p:spPr>
      </p:pic>
      <p:pic>
        <p:nvPicPr>
          <p:cNvPr id="3" name="Picture 2" descr="Screen shot 2012-11-01 at 1.44.33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05032" y="2204864"/>
            <a:ext cx="4359202" cy="1728192"/>
          </a:xfrm>
          <a:prstGeom prst="rect">
            <a:avLst/>
          </a:prstGeom>
        </p:spPr>
      </p:pic>
      <p:pic>
        <p:nvPicPr>
          <p:cNvPr id="4" name="Picture 3" descr="Screen shot 2012-11-01 at 1.44.01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1520" y="4253348"/>
            <a:ext cx="4320480" cy="1911957"/>
          </a:xfrm>
          <a:prstGeom prst="rect">
            <a:avLst/>
          </a:prstGeom>
        </p:spPr>
      </p:pic>
      <p:pic>
        <p:nvPicPr>
          <p:cNvPr id="5" name="Picture 4" descr="Screen shot 2012-11-01 at 1.44.17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36249" y="4204375"/>
            <a:ext cx="4388961" cy="2016224"/>
          </a:xfrm>
          <a:prstGeom prst="rect">
            <a:avLst/>
          </a:prstGeom>
        </p:spPr>
      </p:pic>
      <p:sp>
        <p:nvSpPr>
          <p:cNvPr id="6" name="TextBox 5"/>
          <p:cNvSpPr txBox="1"/>
          <p:nvPr/>
        </p:nvSpPr>
        <p:spPr>
          <a:xfrm>
            <a:off x="251520" y="1340768"/>
            <a:ext cx="7920880" cy="707886"/>
          </a:xfrm>
          <a:prstGeom prst="rect">
            <a:avLst/>
          </a:prstGeom>
          <a:noFill/>
        </p:spPr>
        <p:txBody>
          <a:bodyPr wrap="square" rtlCol="0">
            <a:spAutoFit/>
          </a:bodyPr>
          <a:lstStyle/>
          <a:p>
            <a:pPr marL="285750" indent="-285750">
              <a:buFont typeface="Arial"/>
              <a:buChar char="•"/>
            </a:pPr>
            <a:r>
              <a:rPr lang="en-US" sz="2000" b="1" dirty="0" smtClean="0"/>
              <a:t>Idle gesture detection </a:t>
            </a:r>
            <a:r>
              <a:rPr lang="en-US" sz="2000" dirty="0" smtClean="0"/>
              <a:t>for two video sequences in the </a:t>
            </a:r>
            <a:r>
              <a:rPr lang="en-US" sz="2000" b="1" dirty="0" err="1" smtClean="0"/>
              <a:t>ChaLearn</a:t>
            </a:r>
            <a:r>
              <a:rPr lang="en-US" sz="2000" b="1" dirty="0" smtClean="0"/>
              <a:t> Dataset</a:t>
            </a:r>
            <a:r>
              <a:rPr lang="en-US" sz="2000" dirty="0" smtClean="0"/>
              <a:t>.</a:t>
            </a:r>
            <a:endParaRPr lang="en-US" sz="2000" dirty="0"/>
          </a:p>
        </p:txBody>
      </p:sp>
      <p:sp>
        <p:nvSpPr>
          <p:cNvPr id="21" name="12 Rectángulo"/>
          <p:cNvSpPr/>
          <p:nvPr/>
        </p:nvSpPr>
        <p:spPr>
          <a:xfrm>
            <a:off x="1928794" y="214290"/>
            <a:ext cx="2539089" cy="369332"/>
          </a:xfrm>
          <a:prstGeom prst="rect">
            <a:avLst/>
          </a:prstGeom>
        </p:spPr>
        <p:txBody>
          <a:bodyPr wrap="none">
            <a:spAutoFit/>
          </a:bodyPr>
          <a:lstStyle/>
          <a:p>
            <a:pPr algn="ctr"/>
            <a:r>
              <a:rPr lang="en-US" sz="900" dirty="0" smtClean="0">
                <a:solidFill>
                  <a:schemeClr val="bg1"/>
                </a:solidFill>
                <a:latin typeface="Humnst777 BT" pitchFamily="34" charset="0"/>
              </a:rPr>
              <a:t>Human Pose Recovery and Behavior Analysis</a:t>
            </a:r>
          </a:p>
          <a:p>
            <a:pPr algn="ctr"/>
            <a:r>
              <a:rPr lang="en-US" sz="900" dirty="0" smtClean="0">
                <a:solidFill>
                  <a:schemeClr val="bg1"/>
                </a:solidFill>
                <a:latin typeface="Humnst777 BT" pitchFamily="34" charset="0"/>
              </a:rPr>
              <a:t>Group</a:t>
            </a:r>
            <a:endParaRPr lang="es-ES" sz="900" dirty="0">
              <a:solidFill>
                <a:schemeClr val="bg1"/>
              </a:solidFill>
              <a:latin typeface="Humnst777 BT" pitchFamily="34" charset="0"/>
            </a:endParaRPr>
          </a:p>
        </p:txBody>
      </p:sp>
      <p:sp>
        <p:nvSpPr>
          <p:cNvPr id="8" name="Slide Number Placeholder 7"/>
          <p:cNvSpPr>
            <a:spLocks noGrp="1"/>
          </p:cNvSpPr>
          <p:nvPr>
            <p:ph type="sldNum" sz="quarter" idx="12"/>
          </p:nvPr>
        </p:nvSpPr>
        <p:spPr/>
        <p:txBody>
          <a:bodyPr/>
          <a:lstStyle/>
          <a:p>
            <a:fld id="{28E7870A-D833-4620-871D-52D8AB644C76}" type="slidenum">
              <a:rPr lang="es-ES" smtClean="0"/>
              <a:pPr/>
              <a:t>12</a:t>
            </a:fld>
            <a:endParaRPr lang="es-ES"/>
          </a:p>
        </p:txBody>
      </p:sp>
    </p:spTree>
    <p:extLst>
      <p:ext uri="{BB962C8B-B14F-4D97-AF65-F5344CB8AC3E}">
        <p14:creationId xmlns:p14="http://schemas.microsoft.com/office/powerpoint/2010/main" val="2767633789"/>
      </p:ext>
    </p:extLst>
  </p:cSld>
  <p:clrMapOvr>
    <a:masterClrMapping/>
  </p:clrMapOvr>
  <mc:AlternateContent xmlns:mc="http://schemas.openxmlformats.org/markup-compatibility/2006" xmlns:p14="http://schemas.microsoft.com/office/powerpoint/2010/main">
    <mc:Choice Requires="p14">
      <p:transition spd="slow" p14:dur="2000" advTm="1086"/>
    </mc:Choice>
    <mc:Fallback xmlns="">
      <p:transition xmlns:p14="http://schemas.microsoft.com/office/powerpoint/2010/main" spd="slow" advTm="1086"/>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30 Rectángulo"/>
          <p:cNvSpPr/>
          <p:nvPr/>
        </p:nvSpPr>
        <p:spPr>
          <a:xfrm>
            <a:off x="4644008" y="714356"/>
            <a:ext cx="2286016" cy="28575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S"/>
          </a:p>
        </p:txBody>
      </p:sp>
      <p:pic>
        <p:nvPicPr>
          <p:cNvPr id="26" name="25 Imagen" descr="cabecera diapo.jpg"/>
          <p:cNvPicPr>
            <a:picLocks noChangeAspect="1"/>
          </p:cNvPicPr>
          <p:nvPr/>
        </p:nvPicPr>
        <p:blipFill>
          <a:blip r:embed="rId3" cstate="print"/>
          <a:stretch>
            <a:fillRect/>
          </a:stretch>
        </p:blipFill>
        <p:spPr>
          <a:xfrm>
            <a:off x="0" y="0"/>
            <a:ext cx="9144000" cy="737048"/>
          </a:xfrm>
          <a:prstGeom prst="rect">
            <a:avLst/>
          </a:prstGeom>
        </p:spPr>
      </p:pic>
      <p:sp>
        <p:nvSpPr>
          <p:cNvPr id="18" name="17 CuadroTexto"/>
          <p:cNvSpPr txBox="1"/>
          <p:nvPr/>
        </p:nvSpPr>
        <p:spPr>
          <a:xfrm>
            <a:off x="4714876" y="273586"/>
            <a:ext cx="4143404" cy="369332"/>
          </a:xfrm>
          <a:prstGeom prst="rect">
            <a:avLst/>
          </a:prstGeom>
          <a:noFill/>
        </p:spPr>
        <p:txBody>
          <a:bodyPr wrap="square" rtlCol="0">
            <a:spAutoFit/>
          </a:bodyPr>
          <a:lstStyle/>
          <a:p>
            <a:pPr algn="ctr"/>
            <a:r>
              <a:rPr lang="es-ES" b="1" dirty="0" err="1" smtClean="0">
                <a:latin typeface="Humnst777 BT" pitchFamily="34" charset="0"/>
              </a:rPr>
              <a:t>Quantitative</a:t>
            </a:r>
            <a:r>
              <a:rPr lang="es-ES" b="1" dirty="0" smtClean="0">
                <a:latin typeface="Humnst777 BT" pitchFamily="34" charset="0"/>
              </a:rPr>
              <a:t> </a:t>
            </a:r>
            <a:r>
              <a:rPr lang="es-ES" b="1" dirty="0" err="1" smtClean="0">
                <a:latin typeface="Humnst777 BT" pitchFamily="34" charset="0"/>
              </a:rPr>
              <a:t>results</a:t>
            </a:r>
            <a:endParaRPr lang="es-ES" b="1" dirty="0">
              <a:latin typeface="Humnst777 BT" pitchFamily="34" charset="0"/>
            </a:endParaRPr>
          </a:p>
        </p:txBody>
      </p:sp>
      <p:pic>
        <p:nvPicPr>
          <p:cNvPr id="29" name="28 Imagen" descr="degradado diapo.jpg"/>
          <p:cNvPicPr>
            <a:picLocks noChangeAspect="1"/>
          </p:cNvPicPr>
          <p:nvPr/>
        </p:nvPicPr>
        <p:blipFill>
          <a:blip r:embed="rId4" cstate="print"/>
          <a:stretch>
            <a:fillRect/>
          </a:stretch>
        </p:blipFill>
        <p:spPr>
          <a:xfrm>
            <a:off x="0" y="5879108"/>
            <a:ext cx="9144000" cy="978892"/>
          </a:xfrm>
          <a:prstGeom prst="rect">
            <a:avLst/>
          </a:prstGeom>
        </p:spPr>
      </p:pic>
      <p:pic>
        <p:nvPicPr>
          <p:cNvPr id="32" name="31 Imagen" descr="logo-pequeño.png"/>
          <p:cNvPicPr>
            <a:picLocks noChangeAspect="1"/>
          </p:cNvPicPr>
          <p:nvPr/>
        </p:nvPicPr>
        <p:blipFill>
          <a:blip r:embed="rId5" cstate="print"/>
          <a:stretch>
            <a:fillRect/>
          </a:stretch>
        </p:blipFill>
        <p:spPr>
          <a:xfrm>
            <a:off x="642910" y="0"/>
            <a:ext cx="981075" cy="609600"/>
          </a:xfrm>
          <a:prstGeom prst="rect">
            <a:avLst/>
          </a:prstGeom>
        </p:spPr>
      </p:pic>
      <p:sp>
        <p:nvSpPr>
          <p:cNvPr id="9" name="8 Rectángulo"/>
          <p:cNvSpPr/>
          <p:nvPr/>
        </p:nvSpPr>
        <p:spPr>
          <a:xfrm>
            <a:off x="7097232" y="6608385"/>
            <a:ext cx="2731352" cy="276999"/>
          </a:xfrm>
          <a:prstGeom prst="rect">
            <a:avLst/>
          </a:prstGeom>
        </p:spPr>
        <p:txBody>
          <a:bodyPr wrap="square">
            <a:spAutoFit/>
          </a:bodyPr>
          <a:lstStyle/>
          <a:p>
            <a:r>
              <a:rPr lang="es-ES" sz="1200" dirty="0" err="1" smtClean="0">
                <a:latin typeface="Humnst777 BT" pitchFamily="34" charset="0"/>
              </a:rPr>
              <a:t>All</a:t>
            </a:r>
            <a:r>
              <a:rPr lang="es-ES" sz="1200" dirty="0" smtClean="0">
                <a:latin typeface="Humnst777 BT" pitchFamily="34" charset="0"/>
              </a:rPr>
              <a:t> </a:t>
            </a:r>
            <a:r>
              <a:rPr lang="es-ES" sz="1200" dirty="0" err="1" smtClean="0">
                <a:latin typeface="Humnst777 BT" pitchFamily="34" charset="0"/>
              </a:rPr>
              <a:t>rights</a:t>
            </a:r>
            <a:r>
              <a:rPr lang="es-ES" sz="1200" dirty="0" smtClean="0">
                <a:latin typeface="Humnst777 BT" pitchFamily="34" charset="0"/>
              </a:rPr>
              <a:t> </a:t>
            </a:r>
            <a:r>
              <a:rPr lang="es-ES" sz="1200" dirty="0" err="1" smtClean="0">
                <a:latin typeface="Humnst777 BT" pitchFamily="34" charset="0"/>
              </a:rPr>
              <a:t>reserved</a:t>
            </a:r>
            <a:r>
              <a:rPr lang="es-ES" sz="1200" dirty="0" smtClean="0">
                <a:latin typeface="Humnst777 BT" pitchFamily="34" charset="0"/>
              </a:rPr>
              <a:t> </a:t>
            </a:r>
            <a:r>
              <a:rPr lang="es-ES" sz="1200" dirty="0" err="1" smtClean="0">
                <a:latin typeface="Humnst777 BT" pitchFamily="34" charset="0"/>
              </a:rPr>
              <a:t>HuBPA</a:t>
            </a:r>
            <a:r>
              <a:rPr lang="es-ES" sz="1200" dirty="0" smtClean="0">
                <a:latin typeface="Humnst777 BT" pitchFamily="34" charset="0"/>
              </a:rPr>
              <a:t>©</a:t>
            </a:r>
            <a:endParaRPr lang="es-ES" sz="1200" dirty="0">
              <a:latin typeface="Humnst777 BT" pitchFamily="34" charset="0"/>
            </a:endParaRPr>
          </a:p>
        </p:txBody>
      </p:sp>
      <p:sp>
        <p:nvSpPr>
          <p:cNvPr id="17" name="16 CuadroTexto"/>
          <p:cNvSpPr txBox="1"/>
          <p:nvPr/>
        </p:nvSpPr>
        <p:spPr>
          <a:xfrm>
            <a:off x="549216" y="714356"/>
            <a:ext cx="1115370" cy="307777"/>
          </a:xfrm>
          <a:prstGeom prst="rect">
            <a:avLst/>
          </a:prstGeom>
          <a:noFill/>
        </p:spPr>
        <p:txBody>
          <a:bodyPr wrap="none" rtlCol="0">
            <a:spAutoFit/>
          </a:bodyPr>
          <a:lstStyle/>
          <a:p>
            <a:r>
              <a:rPr lang="es-ES" sz="1400" dirty="0" err="1" smtClean="0"/>
              <a:t>Introduction</a:t>
            </a:r>
            <a:endParaRPr lang="es-ES" sz="1400" dirty="0"/>
          </a:p>
        </p:txBody>
      </p:sp>
      <p:cxnSp>
        <p:nvCxnSpPr>
          <p:cNvPr id="20" name="19 Conector recto"/>
          <p:cNvCxnSpPr/>
          <p:nvPr/>
        </p:nvCxnSpPr>
        <p:spPr>
          <a:xfrm>
            <a:off x="0" y="1008059"/>
            <a:ext cx="9144000" cy="0"/>
          </a:xfrm>
          <a:prstGeom prst="line">
            <a:avLst/>
          </a:prstGeom>
        </p:spPr>
        <p:style>
          <a:lnRef idx="1">
            <a:schemeClr val="dk1"/>
          </a:lnRef>
          <a:fillRef idx="0">
            <a:schemeClr val="dk1"/>
          </a:fillRef>
          <a:effectRef idx="0">
            <a:schemeClr val="dk1"/>
          </a:effectRef>
          <a:fontRef idx="minor">
            <a:schemeClr val="tx1"/>
          </a:fontRef>
        </p:style>
      </p:cxnSp>
      <p:sp>
        <p:nvSpPr>
          <p:cNvPr id="23" name="22 CuadroTexto"/>
          <p:cNvSpPr txBox="1"/>
          <p:nvPr/>
        </p:nvSpPr>
        <p:spPr>
          <a:xfrm>
            <a:off x="2902383" y="714356"/>
            <a:ext cx="1188530" cy="307777"/>
          </a:xfrm>
          <a:prstGeom prst="rect">
            <a:avLst/>
          </a:prstGeom>
          <a:noFill/>
        </p:spPr>
        <p:txBody>
          <a:bodyPr wrap="none" rtlCol="0">
            <a:spAutoFit/>
          </a:bodyPr>
          <a:lstStyle/>
          <a:p>
            <a:r>
              <a:rPr lang="es-ES" sz="1400" dirty="0" err="1" smtClean="0"/>
              <a:t>Methodology</a:t>
            </a:r>
            <a:endParaRPr lang="es-ES" sz="1400" dirty="0"/>
          </a:p>
        </p:txBody>
      </p:sp>
      <p:sp>
        <p:nvSpPr>
          <p:cNvPr id="24" name="23 CuadroTexto"/>
          <p:cNvSpPr txBox="1"/>
          <p:nvPr/>
        </p:nvSpPr>
        <p:spPr>
          <a:xfrm>
            <a:off x="5429256" y="714356"/>
            <a:ext cx="723275" cy="307777"/>
          </a:xfrm>
          <a:prstGeom prst="rect">
            <a:avLst/>
          </a:prstGeom>
          <a:noFill/>
        </p:spPr>
        <p:txBody>
          <a:bodyPr wrap="none" rtlCol="0">
            <a:spAutoFit/>
          </a:bodyPr>
          <a:lstStyle/>
          <a:p>
            <a:r>
              <a:rPr lang="es-ES" sz="1400" b="1" dirty="0" err="1" smtClean="0"/>
              <a:t>Results</a:t>
            </a:r>
            <a:endParaRPr lang="es-ES" sz="1400" b="1" dirty="0"/>
          </a:p>
        </p:txBody>
      </p:sp>
      <p:sp>
        <p:nvSpPr>
          <p:cNvPr id="25" name="24 CuadroTexto"/>
          <p:cNvSpPr txBox="1"/>
          <p:nvPr/>
        </p:nvSpPr>
        <p:spPr>
          <a:xfrm>
            <a:off x="7446691" y="714356"/>
            <a:ext cx="982961" cy="307777"/>
          </a:xfrm>
          <a:prstGeom prst="rect">
            <a:avLst/>
          </a:prstGeom>
          <a:noFill/>
        </p:spPr>
        <p:txBody>
          <a:bodyPr wrap="none" rtlCol="0">
            <a:spAutoFit/>
          </a:bodyPr>
          <a:lstStyle/>
          <a:p>
            <a:r>
              <a:rPr lang="es-ES" sz="1400" dirty="0" err="1" smtClean="0"/>
              <a:t>Conclusion</a:t>
            </a:r>
            <a:endParaRPr lang="es-ES" sz="1400" dirty="0"/>
          </a:p>
        </p:txBody>
      </p:sp>
      <p:cxnSp>
        <p:nvCxnSpPr>
          <p:cNvPr id="27" name="26 Conector recto"/>
          <p:cNvCxnSpPr/>
          <p:nvPr/>
        </p:nvCxnSpPr>
        <p:spPr>
          <a:xfrm>
            <a:off x="-32" y="729346"/>
            <a:ext cx="9144000" cy="0"/>
          </a:xfrm>
          <a:prstGeom prst="line">
            <a:avLst/>
          </a:prstGeom>
        </p:spPr>
        <p:style>
          <a:lnRef idx="1">
            <a:schemeClr val="dk1"/>
          </a:lnRef>
          <a:fillRef idx="0">
            <a:schemeClr val="dk1"/>
          </a:fillRef>
          <a:effectRef idx="0">
            <a:schemeClr val="dk1"/>
          </a:effectRef>
          <a:fontRef idx="minor">
            <a:schemeClr val="tx1"/>
          </a:fontRef>
        </p:style>
      </p:cxnSp>
      <p:pic>
        <p:nvPicPr>
          <p:cNvPr id="15" name="Picture 14" descr="Screen shot 2012-11-01 at 1.42.2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0240" y="4075209"/>
            <a:ext cx="4788024" cy="1225999"/>
          </a:xfrm>
          <a:prstGeom prst="rect">
            <a:avLst/>
          </a:prstGeom>
        </p:spPr>
      </p:pic>
      <p:sp>
        <p:nvSpPr>
          <p:cNvPr id="16" name="TextBox 15"/>
          <p:cNvSpPr txBox="1"/>
          <p:nvPr/>
        </p:nvSpPr>
        <p:spPr>
          <a:xfrm>
            <a:off x="467544" y="1196752"/>
            <a:ext cx="8136904" cy="2031325"/>
          </a:xfrm>
          <a:prstGeom prst="rect">
            <a:avLst/>
          </a:prstGeom>
          <a:noFill/>
        </p:spPr>
        <p:txBody>
          <a:bodyPr wrap="square" rtlCol="0">
            <a:spAutoFit/>
          </a:bodyPr>
          <a:lstStyle/>
          <a:p>
            <a:endParaRPr lang="en-US" b="1" dirty="0" smtClean="0"/>
          </a:p>
          <a:p>
            <a:pPr marL="285750" indent="-285750">
              <a:buFont typeface="Arial"/>
              <a:buChar char="•"/>
            </a:pPr>
            <a:endParaRPr lang="en-US" b="1" dirty="0" smtClean="0"/>
          </a:p>
          <a:p>
            <a:pPr marL="285750" indent="-285750">
              <a:buFont typeface="Arial"/>
              <a:buChar char="•"/>
            </a:pPr>
            <a:r>
              <a:rPr lang="en-US" dirty="0" smtClean="0"/>
              <a:t>Results show how </a:t>
            </a:r>
            <a:r>
              <a:rPr lang="en-US" b="1" dirty="0" smtClean="0"/>
              <a:t>the new approach outperforms classic DTW </a:t>
            </a:r>
            <a:r>
              <a:rPr lang="en-US" dirty="0" smtClean="0"/>
              <a:t>and </a:t>
            </a:r>
            <a:r>
              <a:rPr lang="en-US" b="1" dirty="0" smtClean="0"/>
              <a:t>HMM</a:t>
            </a:r>
            <a:r>
              <a:rPr lang="en-US" dirty="0" smtClean="0"/>
              <a:t> by nearly </a:t>
            </a:r>
            <a:r>
              <a:rPr lang="en-US" b="1" dirty="0" smtClean="0"/>
              <a:t>10% of overlapping</a:t>
            </a:r>
            <a:r>
              <a:rPr lang="en-US" dirty="0" smtClean="0"/>
              <a:t>.</a:t>
            </a:r>
          </a:p>
          <a:p>
            <a:pPr marL="285750" indent="-285750">
              <a:buFont typeface="Arial"/>
              <a:buChar char="•"/>
            </a:pPr>
            <a:r>
              <a:rPr lang="en-US" dirty="0" smtClean="0"/>
              <a:t> When analyzing the accuracy, it can be seen that </a:t>
            </a:r>
            <a:r>
              <a:rPr lang="en-US" b="1" dirty="0" smtClean="0"/>
              <a:t>the new approach easily detects more Idle gestures</a:t>
            </a:r>
            <a:r>
              <a:rPr lang="en-US" dirty="0" smtClean="0"/>
              <a:t> than the classical approaches.</a:t>
            </a:r>
          </a:p>
          <a:p>
            <a:pPr marL="285750" indent="-285750">
              <a:buFont typeface="Arial"/>
              <a:buChar char="•"/>
            </a:pPr>
            <a:r>
              <a:rPr lang="en-US" dirty="0" smtClean="0"/>
              <a:t>Subtle differences found between </a:t>
            </a:r>
            <a:r>
              <a:rPr lang="en-US" b="1" dirty="0" smtClean="0"/>
              <a:t>Euclidean DTW and HMM</a:t>
            </a:r>
            <a:r>
              <a:rPr lang="en-US" dirty="0" smtClean="0"/>
              <a:t>.</a:t>
            </a:r>
          </a:p>
        </p:txBody>
      </p:sp>
      <p:sp>
        <p:nvSpPr>
          <p:cNvPr id="19" name="12 Rectángulo"/>
          <p:cNvSpPr/>
          <p:nvPr/>
        </p:nvSpPr>
        <p:spPr>
          <a:xfrm>
            <a:off x="1928794" y="214290"/>
            <a:ext cx="2539089" cy="369332"/>
          </a:xfrm>
          <a:prstGeom prst="rect">
            <a:avLst/>
          </a:prstGeom>
        </p:spPr>
        <p:txBody>
          <a:bodyPr wrap="none">
            <a:spAutoFit/>
          </a:bodyPr>
          <a:lstStyle/>
          <a:p>
            <a:pPr algn="ctr"/>
            <a:r>
              <a:rPr lang="en-US" sz="900" dirty="0" smtClean="0">
                <a:solidFill>
                  <a:schemeClr val="bg1"/>
                </a:solidFill>
                <a:latin typeface="Humnst777 BT" pitchFamily="34" charset="0"/>
              </a:rPr>
              <a:t>Human Pose Recovery and Behavior Analysis</a:t>
            </a:r>
          </a:p>
          <a:p>
            <a:pPr algn="ctr"/>
            <a:r>
              <a:rPr lang="en-US" sz="900" dirty="0" smtClean="0">
                <a:solidFill>
                  <a:schemeClr val="bg1"/>
                </a:solidFill>
                <a:latin typeface="Humnst777 BT" pitchFamily="34" charset="0"/>
              </a:rPr>
              <a:t>Group</a:t>
            </a:r>
            <a:endParaRPr lang="es-ES" sz="900" dirty="0">
              <a:solidFill>
                <a:schemeClr val="bg1"/>
              </a:solidFill>
              <a:latin typeface="Humnst777 BT" pitchFamily="34" charset="0"/>
            </a:endParaRPr>
          </a:p>
        </p:txBody>
      </p:sp>
      <p:sp>
        <p:nvSpPr>
          <p:cNvPr id="3" name="Slide Number Placeholder 2"/>
          <p:cNvSpPr>
            <a:spLocks noGrp="1"/>
          </p:cNvSpPr>
          <p:nvPr>
            <p:ph type="sldNum" sz="quarter" idx="12"/>
          </p:nvPr>
        </p:nvSpPr>
        <p:spPr/>
        <p:txBody>
          <a:bodyPr/>
          <a:lstStyle/>
          <a:p>
            <a:fld id="{28E7870A-D833-4620-871D-52D8AB644C76}" type="slidenum">
              <a:rPr lang="es-ES" smtClean="0"/>
              <a:pPr/>
              <a:t>13</a:t>
            </a:fld>
            <a:endParaRPr lang="es-ES"/>
          </a:p>
        </p:txBody>
      </p:sp>
    </p:spTree>
    <p:extLst>
      <p:ext uri="{BB962C8B-B14F-4D97-AF65-F5344CB8AC3E}">
        <p14:creationId xmlns:p14="http://schemas.microsoft.com/office/powerpoint/2010/main" val="2767633789"/>
      </p:ext>
    </p:extLst>
  </p:cSld>
  <p:clrMapOvr>
    <a:masterClrMapping/>
  </p:clrMapOvr>
  <mc:AlternateContent xmlns:mc="http://schemas.openxmlformats.org/markup-compatibility/2006" xmlns:p14="http://schemas.microsoft.com/office/powerpoint/2010/main">
    <mc:Choice Requires="p14">
      <p:transition spd="slow" p14:dur="2000" advTm="522"/>
    </mc:Choice>
    <mc:Fallback xmlns="">
      <p:transition xmlns:p14="http://schemas.microsoft.com/office/powerpoint/2010/main" spd="slow" advTm="52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30 Rectángulo"/>
          <p:cNvSpPr/>
          <p:nvPr/>
        </p:nvSpPr>
        <p:spPr>
          <a:xfrm>
            <a:off x="6804248" y="714356"/>
            <a:ext cx="2286016" cy="28575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S"/>
          </a:p>
        </p:txBody>
      </p:sp>
      <p:pic>
        <p:nvPicPr>
          <p:cNvPr id="26" name="25 Imagen" descr="cabecera diapo.jpg"/>
          <p:cNvPicPr>
            <a:picLocks noChangeAspect="1"/>
          </p:cNvPicPr>
          <p:nvPr/>
        </p:nvPicPr>
        <p:blipFill>
          <a:blip r:embed="rId3" cstate="print"/>
          <a:stretch>
            <a:fillRect/>
          </a:stretch>
        </p:blipFill>
        <p:spPr>
          <a:xfrm>
            <a:off x="0" y="0"/>
            <a:ext cx="9144000" cy="737048"/>
          </a:xfrm>
          <a:prstGeom prst="rect">
            <a:avLst/>
          </a:prstGeom>
        </p:spPr>
      </p:pic>
      <p:sp>
        <p:nvSpPr>
          <p:cNvPr id="18" name="17 CuadroTexto"/>
          <p:cNvSpPr txBox="1"/>
          <p:nvPr/>
        </p:nvSpPr>
        <p:spPr>
          <a:xfrm>
            <a:off x="4714876" y="273586"/>
            <a:ext cx="4143404" cy="369332"/>
          </a:xfrm>
          <a:prstGeom prst="rect">
            <a:avLst/>
          </a:prstGeom>
          <a:noFill/>
        </p:spPr>
        <p:txBody>
          <a:bodyPr wrap="square" rtlCol="0">
            <a:spAutoFit/>
          </a:bodyPr>
          <a:lstStyle/>
          <a:p>
            <a:pPr algn="ctr"/>
            <a:r>
              <a:rPr lang="es-ES" b="1" dirty="0" err="1" smtClean="0">
                <a:latin typeface="Humnst777 BT" pitchFamily="34" charset="0"/>
              </a:rPr>
              <a:t>Conclusions</a:t>
            </a:r>
            <a:r>
              <a:rPr lang="es-ES" b="1" dirty="0" smtClean="0">
                <a:latin typeface="Humnst777 BT" pitchFamily="34" charset="0"/>
              </a:rPr>
              <a:t> &amp; </a:t>
            </a:r>
            <a:r>
              <a:rPr lang="es-ES" b="1" dirty="0" err="1" smtClean="0">
                <a:latin typeface="Humnst777 BT" pitchFamily="34" charset="0"/>
              </a:rPr>
              <a:t>Future</a:t>
            </a:r>
            <a:r>
              <a:rPr lang="es-ES" b="1" dirty="0" smtClean="0">
                <a:latin typeface="Humnst777 BT" pitchFamily="34" charset="0"/>
              </a:rPr>
              <a:t> </a:t>
            </a:r>
            <a:r>
              <a:rPr lang="es-ES" b="1" dirty="0" err="1" smtClean="0">
                <a:latin typeface="Humnst777 BT" pitchFamily="34" charset="0"/>
              </a:rPr>
              <a:t>work</a:t>
            </a:r>
            <a:endParaRPr lang="es-ES" b="1" dirty="0">
              <a:latin typeface="Humnst777 BT" pitchFamily="34" charset="0"/>
            </a:endParaRPr>
          </a:p>
        </p:txBody>
      </p:sp>
      <p:pic>
        <p:nvPicPr>
          <p:cNvPr id="29" name="28 Imagen" descr="degradado diapo.jpg"/>
          <p:cNvPicPr>
            <a:picLocks noChangeAspect="1"/>
          </p:cNvPicPr>
          <p:nvPr/>
        </p:nvPicPr>
        <p:blipFill>
          <a:blip r:embed="rId4" cstate="print"/>
          <a:stretch>
            <a:fillRect/>
          </a:stretch>
        </p:blipFill>
        <p:spPr>
          <a:xfrm>
            <a:off x="0" y="5879108"/>
            <a:ext cx="9144000" cy="978892"/>
          </a:xfrm>
          <a:prstGeom prst="rect">
            <a:avLst/>
          </a:prstGeom>
        </p:spPr>
      </p:pic>
      <p:pic>
        <p:nvPicPr>
          <p:cNvPr id="32" name="31 Imagen" descr="logo-pequeño.png"/>
          <p:cNvPicPr>
            <a:picLocks noChangeAspect="1"/>
          </p:cNvPicPr>
          <p:nvPr/>
        </p:nvPicPr>
        <p:blipFill>
          <a:blip r:embed="rId5" cstate="print"/>
          <a:stretch>
            <a:fillRect/>
          </a:stretch>
        </p:blipFill>
        <p:spPr>
          <a:xfrm>
            <a:off x="642910" y="0"/>
            <a:ext cx="981075" cy="609600"/>
          </a:xfrm>
          <a:prstGeom prst="rect">
            <a:avLst/>
          </a:prstGeom>
        </p:spPr>
      </p:pic>
      <p:sp>
        <p:nvSpPr>
          <p:cNvPr id="9" name="8 Rectángulo"/>
          <p:cNvSpPr/>
          <p:nvPr/>
        </p:nvSpPr>
        <p:spPr>
          <a:xfrm>
            <a:off x="7097232" y="6608385"/>
            <a:ext cx="2731352" cy="276999"/>
          </a:xfrm>
          <a:prstGeom prst="rect">
            <a:avLst/>
          </a:prstGeom>
        </p:spPr>
        <p:txBody>
          <a:bodyPr wrap="square">
            <a:spAutoFit/>
          </a:bodyPr>
          <a:lstStyle/>
          <a:p>
            <a:r>
              <a:rPr lang="es-ES" sz="1200" dirty="0" err="1" smtClean="0">
                <a:latin typeface="Humnst777 BT" pitchFamily="34" charset="0"/>
              </a:rPr>
              <a:t>All</a:t>
            </a:r>
            <a:r>
              <a:rPr lang="es-ES" sz="1200" dirty="0" smtClean="0">
                <a:latin typeface="Humnst777 BT" pitchFamily="34" charset="0"/>
              </a:rPr>
              <a:t> </a:t>
            </a:r>
            <a:r>
              <a:rPr lang="es-ES" sz="1200" dirty="0" err="1" smtClean="0">
                <a:latin typeface="Humnst777 BT" pitchFamily="34" charset="0"/>
              </a:rPr>
              <a:t>rights</a:t>
            </a:r>
            <a:r>
              <a:rPr lang="es-ES" sz="1200" dirty="0" smtClean="0">
                <a:latin typeface="Humnst777 BT" pitchFamily="34" charset="0"/>
              </a:rPr>
              <a:t> </a:t>
            </a:r>
            <a:r>
              <a:rPr lang="es-ES" sz="1200" dirty="0" err="1" smtClean="0">
                <a:latin typeface="Humnst777 BT" pitchFamily="34" charset="0"/>
              </a:rPr>
              <a:t>reserved</a:t>
            </a:r>
            <a:r>
              <a:rPr lang="es-ES" sz="1200" dirty="0" smtClean="0">
                <a:latin typeface="Humnst777 BT" pitchFamily="34" charset="0"/>
              </a:rPr>
              <a:t> </a:t>
            </a:r>
            <a:r>
              <a:rPr lang="es-ES" sz="1200" dirty="0" err="1" smtClean="0">
                <a:latin typeface="Humnst777 BT" pitchFamily="34" charset="0"/>
              </a:rPr>
              <a:t>HuBPA</a:t>
            </a:r>
            <a:r>
              <a:rPr lang="es-ES" sz="1200" dirty="0" smtClean="0">
                <a:latin typeface="Humnst777 BT" pitchFamily="34" charset="0"/>
              </a:rPr>
              <a:t>©</a:t>
            </a:r>
            <a:endParaRPr lang="es-ES" sz="1200" dirty="0">
              <a:latin typeface="Humnst777 BT" pitchFamily="34" charset="0"/>
            </a:endParaRPr>
          </a:p>
        </p:txBody>
      </p:sp>
      <p:sp>
        <p:nvSpPr>
          <p:cNvPr id="10" name="9 Rectángulo"/>
          <p:cNvSpPr/>
          <p:nvPr/>
        </p:nvSpPr>
        <p:spPr>
          <a:xfrm>
            <a:off x="1928794" y="214290"/>
            <a:ext cx="2476960" cy="230832"/>
          </a:xfrm>
          <a:prstGeom prst="rect">
            <a:avLst/>
          </a:prstGeom>
        </p:spPr>
        <p:txBody>
          <a:bodyPr wrap="none">
            <a:spAutoFit/>
          </a:bodyPr>
          <a:lstStyle/>
          <a:p>
            <a:r>
              <a:rPr lang="en-US" sz="900" dirty="0" smtClean="0">
                <a:solidFill>
                  <a:schemeClr val="bg1"/>
                </a:solidFill>
                <a:latin typeface="Humnst777 BT" pitchFamily="34" charset="0"/>
              </a:rPr>
              <a:t>Human Pose Recovery and Behavior Analysis</a:t>
            </a:r>
            <a:endParaRPr lang="es-ES" sz="900" dirty="0">
              <a:solidFill>
                <a:schemeClr val="bg1"/>
              </a:solidFill>
              <a:latin typeface="Humnst777 BT" pitchFamily="34" charset="0"/>
            </a:endParaRPr>
          </a:p>
        </p:txBody>
      </p:sp>
      <p:sp>
        <p:nvSpPr>
          <p:cNvPr id="17" name="16 CuadroTexto"/>
          <p:cNvSpPr txBox="1"/>
          <p:nvPr/>
        </p:nvSpPr>
        <p:spPr>
          <a:xfrm>
            <a:off x="549216" y="714356"/>
            <a:ext cx="1115370" cy="307777"/>
          </a:xfrm>
          <a:prstGeom prst="rect">
            <a:avLst/>
          </a:prstGeom>
          <a:noFill/>
        </p:spPr>
        <p:txBody>
          <a:bodyPr wrap="none" rtlCol="0">
            <a:spAutoFit/>
          </a:bodyPr>
          <a:lstStyle/>
          <a:p>
            <a:r>
              <a:rPr lang="es-ES" sz="1400" dirty="0" err="1" smtClean="0"/>
              <a:t>Introduction</a:t>
            </a:r>
            <a:endParaRPr lang="es-ES" sz="1400" dirty="0"/>
          </a:p>
        </p:txBody>
      </p:sp>
      <p:cxnSp>
        <p:nvCxnSpPr>
          <p:cNvPr id="20" name="19 Conector recto"/>
          <p:cNvCxnSpPr/>
          <p:nvPr/>
        </p:nvCxnSpPr>
        <p:spPr>
          <a:xfrm>
            <a:off x="0" y="1008059"/>
            <a:ext cx="9144000" cy="0"/>
          </a:xfrm>
          <a:prstGeom prst="line">
            <a:avLst/>
          </a:prstGeom>
        </p:spPr>
        <p:style>
          <a:lnRef idx="1">
            <a:schemeClr val="dk1"/>
          </a:lnRef>
          <a:fillRef idx="0">
            <a:schemeClr val="dk1"/>
          </a:fillRef>
          <a:effectRef idx="0">
            <a:schemeClr val="dk1"/>
          </a:effectRef>
          <a:fontRef idx="minor">
            <a:schemeClr val="tx1"/>
          </a:fontRef>
        </p:style>
      </p:cxnSp>
      <p:sp>
        <p:nvSpPr>
          <p:cNvPr id="23" name="22 CuadroTexto"/>
          <p:cNvSpPr txBox="1"/>
          <p:nvPr/>
        </p:nvSpPr>
        <p:spPr>
          <a:xfrm>
            <a:off x="2902383" y="714356"/>
            <a:ext cx="1188530" cy="307777"/>
          </a:xfrm>
          <a:prstGeom prst="rect">
            <a:avLst/>
          </a:prstGeom>
          <a:noFill/>
        </p:spPr>
        <p:txBody>
          <a:bodyPr wrap="none" rtlCol="0">
            <a:spAutoFit/>
          </a:bodyPr>
          <a:lstStyle/>
          <a:p>
            <a:r>
              <a:rPr lang="es-ES" sz="1400" dirty="0" err="1" smtClean="0"/>
              <a:t>Methodology</a:t>
            </a:r>
            <a:endParaRPr lang="es-ES" sz="1400" dirty="0"/>
          </a:p>
        </p:txBody>
      </p:sp>
      <p:sp>
        <p:nvSpPr>
          <p:cNvPr id="24" name="23 CuadroTexto"/>
          <p:cNvSpPr txBox="1"/>
          <p:nvPr/>
        </p:nvSpPr>
        <p:spPr>
          <a:xfrm>
            <a:off x="5429256" y="714356"/>
            <a:ext cx="707310" cy="307777"/>
          </a:xfrm>
          <a:prstGeom prst="rect">
            <a:avLst/>
          </a:prstGeom>
          <a:noFill/>
        </p:spPr>
        <p:txBody>
          <a:bodyPr wrap="none" rtlCol="0">
            <a:spAutoFit/>
          </a:bodyPr>
          <a:lstStyle/>
          <a:p>
            <a:r>
              <a:rPr lang="es-ES" sz="1400" dirty="0" err="1" smtClean="0"/>
              <a:t>Results</a:t>
            </a:r>
            <a:endParaRPr lang="es-ES" sz="1400" dirty="0"/>
          </a:p>
        </p:txBody>
      </p:sp>
      <p:sp>
        <p:nvSpPr>
          <p:cNvPr id="25" name="24 CuadroTexto"/>
          <p:cNvSpPr txBox="1"/>
          <p:nvPr/>
        </p:nvSpPr>
        <p:spPr>
          <a:xfrm>
            <a:off x="7446691" y="714356"/>
            <a:ext cx="996700" cy="307777"/>
          </a:xfrm>
          <a:prstGeom prst="rect">
            <a:avLst/>
          </a:prstGeom>
          <a:noFill/>
        </p:spPr>
        <p:txBody>
          <a:bodyPr wrap="none" rtlCol="0">
            <a:spAutoFit/>
          </a:bodyPr>
          <a:lstStyle/>
          <a:p>
            <a:r>
              <a:rPr lang="es-ES" sz="1400" b="1" dirty="0" err="1" smtClean="0"/>
              <a:t>Conclusion</a:t>
            </a:r>
            <a:endParaRPr lang="es-ES" sz="1400" b="1" dirty="0"/>
          </a:p>
        </p:txBody>
      </p:sp>
      <p:cxnSp>
        <p:nvCxnSpPr>
          <p:cNvPr id="27" name="26 Conector recto"/>
          <p:cNvCxnSpPr/>
          <p:nvPr/>
        </p:nvCxnSpPr>
        <p:spPr>
          <a:xfrm>
            <a:off x="-32" y="729346"/>
            <a:ext cx="9144000" cy="0"/>
          </a:xfrm>
          <a:prstGeom prst="line">
            <a:avLst/>
          </a:prstGeom>
        </p:spPr>
        <p:style>
          <a:lnRef idx="1">
            <a:schemeClr val="dk1"/>
          </a:lnRef>
          <a:fillRef idx="0">
            <a:schemeClr val="dk1"/>
          </a:fillRef>
          <a:effectRef idx="0">
            <a:schemeClr val="dk1"/>
          </a:effectRef>
          <a:fontRef idx="minor">
            <a:schemeClr val="tx1"/>
          </a:fontRef>
        </p:style>
      </p:cxnSp>
      <p:sp>
        <p:nvSpPr>
          <p:cNvPr id="37" name="36 CuadroTexto"/>
          <p:cNvSpPr txBox="1"/>
          <p:nvPr/>
        </p:nvSpPr>
        <p:spPr>
          <a:xfrm>
            <a:off x="-2484784" y="1700808"/>
            <a:ext cx="8072494" cy="830997"/>
          </a:xfrm>
          <a:prstGeom prst="rect">
            <a:avLst/>
          </a:prstGeom>
          <a:noFill/>
        </p:spPr>
        <p:txBody>
          <a:bodyPr wrap="square" rtlCol="0">
            <a:spAutoFit/>
          </a:bodyPr>
          <a:lstStyle/>
          <a:p>
            <a:endParaRPr lang="es-ES" sz="2400" dirty="0" smtClean="0"/>
          </a:p>
          <a:p>
            <a:endParaRPr lang="es-ES" sz="2400" dirty="0" smtClean="0"/>
          </a:p>
        </p:txBody>
      </p:sp>
      <p:sp>
        <p:nvSpPr>
          <p:cNvPr id="35" name="TextBox 34"/>
          <p:cNvSpPr txBox="1"/>
          <p:nvPr/>
        </p:nvSpPr>
        <p:spPr>
          <a:xfrm>
            <a:off x="539552" y="1556792"/>
            <a:ext cx="8136904" cy="3477875"/>
          </a:xfrm>
          <a:prstGeom prst="rect">
            <a:avLst/>
          </a:prstGeom>
          <a:noFill/>
        </p:spPr>
        <p:txBody>
          <a:bodyPr wrap="square" rtlCol="0">
            <a:spAutoFit/>
          </a:bodyPr>
          <a:lstStyle/>
          <a:p>
            <a:pPr marL="285750" indent="-285750">
              <a:buFont typeface="Arial"/>
              <a:buChar char="•"/>
            </a:pPr>
            <a:r>
              <a:rPr lang="en-US" sz="2000" dirty="0" smtClean="0"/>
              <a:t>We proposed </a:t>
            </a:r>
            <a:r>
              <a:rPr lang="en-US" sz="2000" dirty="0"/>
              <a:t>a </a:t>
            </a:r>
            <a:r>
              <a:rPr lang="en-US" sz="2000" b="1" dirty="0"/>
              <a:t>probability-based DTW </a:t>
            </a:r>
            <a:r>
              <a:rPr lang="en-US" sz="2000" dirty="0"/>
              <a:t>for </a:t>
            </a:r>
            <a:r>
              <a:rPr lang="en-US" sz="2000" b="1" dirty="0"/>
              <a:t>gesture </a:t>
            </a:r>
            <a:r>
              <a:rPr lang="en-US" sz="2000" b="1" dirty="0" smtClean="0"/>
              <a:t>recognition</a:t>
            </a:r>
            <a:r>
              <a:rPr lang="en-US" sz="2000" dirty="0" smtClean="0"/>
              <a:t>.</a:t>
            </a:r>
          </a:p>
          <a:p>
            <a:pPr marL="285750" indent="-285750">
              <a:buFont typeface="Arial"/>
              <a:buChar char="•"/>
            </a:pPr>
            <a:r>
              <a:rPr lang="en-US" sz="2000" dirty="0"/>
              <a:t>T</a:t>
            </a:r>
            <a:r>
              <a:rPr lang="en-US" sz="2000" dirty="0" smtClean="0"/>
              <a:t>he </a:t>
            </a:r>
            <a:r>
              <a:rPr lang="en-US" sz="2000" b="1" dirty="0"/>
              <a:t>pattern model </a:t>
            </a:r>
            <a:r>
              <a:rPr lang="en-US" sz="2000" dirty="0"/>
              <a:t>is </a:t>
            </a:r>
            <a:r>
              <a:rPr lang="en-US" sz="2000" b="1" dirty="0"/>
              <a:t>learned from several samples </a:t>
            </a:r>
            <a:r>
              <a:rPr lang="en-US" sz="2000" dirty="0"/>
              <a:t>of the same </a:t>
            </a:r>
            <a:r>
              <a:rPr lang="en-US" sz="2000" dirty="0" smtClean="0"/>
              <a:t>gesture </a:t>
            </a:r>
            <a:r>
              <a:rPr lang="en-US" sz="2000" dirty="0" smtClean="0"/>
              <a:t>category using multimodal </a:t>
            </a:r>
            <a:r>
              <a:rPr lang="en-US" sz="2000" b="1" dirty="0" smtClean="0"/>
              <a:t>RGBD data</a:t>
            </a:r>
            <a:r>
              <a:rPr lang="en-US" sz="2000" dirty="0" smtClean="0"/>
              <a:t>.</a:t>
            </a:r>
            <a:endParaRPr lang="en-US" sz="2000" dirty="0" smtClean="0"/>
          </a:p>
          <a:p>
            <a:pPr marL="285750" indent="-285750">
              <a:buFont typeface="Arial"/>
              <a:buChar char="•"/>
            </a:pPr>
            <a:r>
              <a:rPr lang="en-US" sz="2000" b="1" dirty="0" smtClean="0"/>
              <a:t>Different </a:t>
            </a:r>
            <a:r>
              <a:rPr lang="en-US" sz="2000" b="1" dirty="0"/>
              <a:t>sequences </a:t>
            </a:r>
            <a:r>
              <a:rPr lang="en-US" sz="2000" dirty="0"/>
              <a:t>were used to build a </a:t>
            </a:r>
            <a:r>
              <a:rPr lang="en-US" sz="2000" b="1" dirty="0"/>
              <a:t>Gaussian-based probabilistic model</a:t>
            </a:r>
            <a:r>
              <a:rPr lang="en-US" sz="2000" dirty="0"/>
              <a:t> of the gesture whose </a:t>
            </a:r>
            <a:r>
              <a:rPr lang="en-US" sz="2000" b="1" dirty="0"/>
              <a:t>possible deformations are implicitly encoded</a:t>
            </a:r>
            <a:r>
              <a:rPr lang="en-US" sz="2000" dirty="0"/>
              <a:t>. </a:t>
            </a:r>
            <a:endParaRPr lang="en-US" sz="2000" dirty="0" smtClean="0"/>
          </a:p>
          <a:p>
            <a:pPr marL="285750" indent="-285750">
              <a:buFont typeface="Arial"/>
              <a:buChar char="•"/>
            </a:pPr>
            <a:r>
              <a:rPr lang="en-US" sz="2000" dirty="0" smtClean="0"/>
              <a:t>A </a:t>
            </a:r>
            <a:r>
              <a:rPr lang="en-US" sz="2000" b="1" dirty="0" smtClean="0"/>
              <a:t>soft-distance based on the posterior probability </a:t>
            </a:r>
            <a:r>
              <a:rPr lang="en-US" sz="2000" dirty="0" smtClean="0"/>
              <a:t>of the </a:t>
            </a:r>
            <a:r>
              <a:rPr lang="en-US" sz="2000" b="1" dirty="0" smtClean="0"/>
              <a:t>GMM</a:t>
            </a:r>
            <a:r>
              <a:rPr lang="en-US" sz="2000" dirty="0" smtClean="0"/>
              <a:t> was defined. </a:t>
            </a:r>
          </a:p>
          <a:p>
            <a:pPr marL="285750" indent="-285750">
              <a:buFont typeface="Arial"/>
              <a:buChar char="•"/>
            </a:pPr>
            <a:r>
              <a:rPr lang="en-US" sz="2000" dirty="0" smtClean="0"/>
              <a:t>The </a:t>
            </a:r>
            <a:r>
              <a:rPr lang="en-US" sz="2000" dirty="0" smtClean="0"/>
              <a:t>proposal is </a:t>
            </a:r>
            <a:r>
              <a:rPr lang="en-US" sz="2000" dirty="0"/>
              <a:t>able to deal with </a:t>
            </a:r>
            <a:r>
              <a:rPr lang="en-US" sz="2000" b="1" dirty="0"/>
              <a:t>multiple deformations in data</a:t>
            </a:r>
            <a:r>
              <a:rPr lang="en-US" sz="2000" dirty="0" smtClean="0"/>
              <a:t>, </a:t>
            </a:r>
            <a:r>
              <a:rPr lang="en-US" sz="2000" dirty="0"/>
              <a:t>showing </a:t>
            </a:r>
            <a:r>
              <a:rPr lang="en-US" sz="2000" b="1" dirty="0"/>
              <a:t>performance improvements </a:t>
            </a:r>
            <a:r>
              <a:rPr lang="en-US" sz="2000" dirty="0" smtClean="0"/>
              <a:t>compared </a:t>
            </a:r>
            <a:r>
              <a:rPr lang="en-US" sz="2000" dirty="0"/>
              <a:t>to the </a:t>
            </a:r>
            <a:r>
              <a:rPr lang="en-US" sz="2000" b="1" dirty="0"/>
              <a:t>classical DTW </a:t>
            </a:r>
            <a:r>
              <a:rPr lang="en-US" sz="2000" dirty="0"/>
              <a:t>and </a:t>
            </a:r>
            <a:r>
              <a:rPr lang="en-US" sz="2000" b="1" dirty="0"/>
              <a:t>HMM</a:t>
            </a:r>
            <a:r>
              <a:rPr lang="en-US" sz="2000" dirty="0"/>
              <a:t> approaches</a:t>
            </a:r>
            <a:r>
              <a:rPr lang="en-US" sz="2000" dirty="0" smtClean="0"/>
              <a:t>.</a:t>
            </a:r>
          </a:p>
        </p:txBody>
      </p:sp>
      <p:sp>
        <p:nvSpPr>
          <p:cNvPr id="19" name="12 Rectángulo"/>
          <p:cNvSpPr/>
          <p:nvPr/>
        </p:nvSpPr>
        <p:spPr>
          <a:xfrm>
            <a:off x="1928794" y="214290"/>
            <a:ext cx="2539089" cy="369332"/>
          </a:xfrm>
          <a:prstGeom prst="rect">
            <a:avLst/>
          </a:prstGeom>
        </p:spPr>
        <p:txBody>
          <a:bodyPr wrap="none">
            <a:spAutoFit/>
          </a:bodyPr>
          <a:lstStyle/>
          <a:p>
            <a:pPr algn="ctr"/>
            <a:r>
              <a:rPr lang="en-US" sz="900" dirty="0" smtClean="0">
                <a:solidFill>
                  <a:schemeClr val="bg1"/>
                </a:solidFill>
                <a:latin typeface="Humnst777 BT" pitchFamily="34" charset="0"/>
              </a:rPr>
              <a:t>Human Pose Recovery and Behavior Analysis</a:t>
            </a:r>
          </a:p>
          <a:p>
            <a:pPr algn="ctr"/>
            <a:r>
              <a:rPr lang="en-US" sz="900" dirty="0" smtClean="0">
                <a:solidFill>
                  <a:schemeClr val="bg1"/>
                </a:solidFill>
                <a:latin typeface="Humnst777 BT" pitchFamily="34" charset="0"/>
              </a:rPr>
              <a:t>Group</a:t>
            </a:r>
            <a:endParaRPr lang="es-ES" sz="900" dirty="0">
              <a:solidFill>
                <a:schemeClr val="bg1"/>
              </a:solidFill>
              <a:latin typeface="Humnst777 BT" pitchFamily="34" charset="0"/>
            </a:endParaRPr>
          </a:p>
        </p:txBody>
      </p:sp>
      <p:sp>
        <p:nvSpPr>
          <p:cNvPr id="3" name="Slide Number Placeholder 2"/>
          <p:cNvSpPr>
            <a:spLocks noGrp="1"/>
          </p:cNvSpPr>
          <p:nvPr>
            <p:ph type="sldNum" sz="quarter" idx="12"/>
          </p:nvPr>
        </p:nvSpPr>
        <p:spPr/>
        <p:txBody>
          <a:bodyPr/>
          <a:lstStyle/>
          <a:p>
            <a:fld id="{28E7870A-D833-4620-871D-52D8AB644C76}" type="slidenum">
              <a:rPr lang="es-ES" smtClean="0"/>
              <a:pPr/>
              <a:t>14</a:t>
            </a:fld>
            <a:endParaRPr lang="es-ES"/>
          </a:p>
        </p:txBody>
      </p:sp>
    </p:spTree>
    <p:extLst>
      <p:ext uri="{BB962C8B-B14F-4D97-AF65-F5344CB8AC3E}">
        <p14:creationId xmlns:p14="http://schemas.microsoft.com/office/powerpoint/2010/main" val="955548814"/>
      </p:ext>
    </p:extLst>
  </p:cSld>
  <p:clrMapOvr>
    <a:masterClrMapping/>
  </p:clrMapOvr>
  <mc:AlternateContent xmlns:mc="http://schemas.openxmlformats.org/markup-compatibility/2006" xmlns:p14="http://schemas.microsoft.com/office/powerpoint/2010/main">
    <mc:Choice Requires="p14">
      <p:transition spd="slow" p14:dur="2000" advTm="709"/>
    </mc:Choice>
    <mc:Fallback xmlns="">
      <p:transition xmlns:p14="http://schemas.microsoft.com/office/powerpoint/2010/main" spd="slow" advTm="70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degradado portada.jpg"/>
          <p:cNvPicPr>
            <a:picLocks noChangeAspect="1"/>
          </p:cNvPicPr>
          <p:nvPr/>
        </p:nvPicPr>
        <p:blipFill>
          <a:blip r:embed="rId3" cstate="print"/>
          <a:stretch>
            <a:fillRect/>
          </a:stretch>
        </p:blipFill>
        <p:spPr>
          <a:xfrm>
            <a:off x="0" y="0"/>
            <a:ext cx="2478101" cy="6858000"/>
          </a:xfrm>
          <a:prstGeom prst="rect">
            <a:avLst/>
          </a:prstGeom>
        </p:spPr>
      </p:pic>
      <p:sp>
        <p:nvSpPr>
          <p:cNvPr id="5" name="4 CuadroTexto"/>
          <p:cNvSpPr txBox="1"/>
          <p:nvPr/>
        </p:nvSpPr>
        <p:spPr>
          <a:xfrm>
            <a:off x="2643174" y="2003356"/>
            <a:ext cx="6215106" cy="2554545"/>
          </a:xfrm>
          <a:prstGeom prst="rect">
            <a:avLst/>
          </a:prstGeom>
          <a:noFill/>
        </p:spPr>
        <p:txBody>
          <a:bodyPr wrap="square" rtlCol="0">
            <a:spAutoFit/>
          </a:bodyPr>
          <a:lstStyle/>
          <a:p>
            <a:r>
              <a:rPr lang="en-US" sz="3200" b="1" dirty="0">
                <a:latin typeface="Humnst777 BT" pitchFamily="34" charset="0"/>
              </a:rPr>
              <a:t>Probability-based dynamic time warping for gesture recognition on RGB-D </a:t>
            </a:r>
            <a:r>
              <a:rPr lang="en-US" sz="3200" b="1" dirty="0" smtClean="0">
                <a:latin typeface="Humnst777 BT" pitchFamily="34" charset="0"/>
              </a:rPr>
              <a:t>data</a:t>
            </a:r>
          </a:p>
          <a:p>
            <a:endParaRPr lang="en-US" sz="3200" b="1" dirty="0" smtClean="0">
              <a:latin typeface="Humnst777 BT" pitchFamily="34" charset="0"/>
            </a:endParaRPr>
          </a:p>
          <a:p>
            <a:pPr algn="ctr"/>
            <a:r>
              <a:rPr lang="en-US" sz="3200" b="1" dirty="0" smtClean="0">
                <a:latin typeface="Humnst777 BT" pitchFamily="34" charset="0"/>
              </a:rPr>
              <a:t>Thank you!</a:t>
            </a:r>
            <a:endParaRPr lang="en-US" sz="3200" b="1" dirty="0">
              <a:latin typeface="Humnst777 BT" pitchFamily="34" charset="0"/>
            </a:endParaRPr>
          </a:p>
        </p:txBody>
      </p:sp>
      <p:pic>
        <p:nvPicPr>
          <p:cNvPr id="7" name="6 Imagen" descr="logo-grande.png"/>
          <p:cNvPicPr>
            <a:picLocks noChangeAspect="1"/>
          </p:cNvPicPr>
          <p:nvPr/>
        </p:nvPicPr>
        <p:blipFill>
          <a:blip r:embed="rId4" cstate="print"/>
          <a:stretch>
            <a:fillRect/>
          </a:stretch>
        </p:blipFill>
        <p:spPr>
          <a:xfrm>
            <a:off x="571472" y="642918"/>
            <a:ext cx="1628775" cy="952500"/>
          </a:xfrm>
          <a:prstGeom prst="rect">
            <a:avLst/>
          </a:prstGeom>
        </p:spPr>
      </p:pic>
      <p:sp>
        <p:nvSpPr>
          <p:cNvPr id="8" name="2 Marcador de contenido"/>
          <p:cNvSpPr txBox="1">
            <a:spLocks/>
          </p:cNvSpPr>
          <p:nvPr/>
        </p:nvSpPr>
        <p:spPr>
          <a:xfrm>
            <a:off x="4429124" y="3143248"/>
            <a:ext cx="3043230" cy="1839907"/>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sp>
        <p:nvSpPr>
          <p:cNvPr id="10" name="9 Rectángulo"/>
          <p:cNvSpPr/>
          <p:nvPr/>
        </p:nvSpPr>
        <p:spPr>
          <a:xfrm>
            <a:off x="142844" y="6357958"/>
            <a:ext cx="2731352" cy="276999"/>
          </a:xfrm>
          <a:prstGeom prst="rect">
            <a:avLst/>
          </a:prstGeom>
        </p:spPr>
        <p:txBody>
          <a:bodyPr wrap="square">
            <a:spAutoFit/>
          </a:bodyPr>
          <a:lstStyle/>
          <a:p>
            <a:r>
              <a:rPr lang="es-ES" sz="1200" dirty="0" err="1" smtClean="0">
                <a:latin typeface="Humnst777 BT" pitchFamily="34" charset="0"/>
              </a:rPr>
              <a:t>All</a:t>
            </a:r>
            <a:r>
              <a:rPr lang="es-ES" sz="1200" dirty="0" smtClean="0">
                <a:latin typeface="Humnst777 BT" pitchFamily="34" charset="0"/>
              </a:rPr>
              <a:t> </a:t>
            </a:r>
            <a:r>
              <a:rPr lang="es-ES" sz="1200" dirty="0" err="1" smtClean="0">
                <a:latin typeface="Humnst777 BT" pitchFamily="34" charset="0"/>
              </a:rPr>
              <a:t>rights</a:t>
            </a:r>
            <a:r>
              <a:rPr lang="es-ES" sz="1200" dirty="0" smtClean="0">
                <a:latin typeface="Humnst777 BT" pitchFamily="34" charset="0"/>
              </a:rPr>
              <a:t> </a:t>
            </a:r>
            <a:r>
              <a:rPr lang="es-ES" sz="1200" dirty="0" err="1" smtClean="0">
                <a:latin typeface="Humnst777 BT" pitchFamily="34" charset="0"/>
              </a:rPr>
              <a:t>reserved</a:t>
            </a:r>
            <a:r>
              <a:rPr lang="es-ES" sz="1200" dirty="0" smtClean="0">
                <a:latin typeface="Humnst777 BT" pitchFamily="34" charset="0"/>
              </a:rPr>
              <a:t> </a:t>
            </a:r>
            <a:r>
              <a:rPr lang="es-ES" sz="1200" dirty="0" err="1" smtClean="0">
                <a:latin typeface="Humnst777 BT" pitchFamily="34" charset="0"/>
              </a:rPr>
              <a:t>HuBPA</a:t>
            </a:r>
            <a:r>
              <a:rPr lang="es-ES" sz="1200" dirty="0" smtClean="0">
                <a:latin typeface="Humnst777 BT" pitchFamily="34" charset="0"/>
              </a:rPr>
              <a:t>©</a:t>
            </a:r>
            <a:endParaRPr lang="es-ES" sz="1200" dirty="0">
              <a:latin typeface="Humnst777 BT" pitchFamily="34" charset="0"/>
            </a:endParaRPr>
          </a:p>
        </p:txBody>
      </p:sp>
      <p:sp>
        <p:nvSpPr>
          <p:cNvPr id="14" name="13 Rectángulo"/>
          <p:cNvSpPr/>
          <p:nvPr/>
        </p:nvSpPr>
        <p:spPr>
          <a:xfrm>
            <a:off x="4788024" y="142852"/>
            <a:ext cx="4395967" cy="307777"/>
          </a:xfrm>
          <a:prstGeom prst="rect">
            <a:avLst/>
          </a:prstGeom>
        </p:spPr>
        <p:txBody>
          <a:bodyPr wrap="none">
            <a:spAutoFit/>
          </a:bodyPr>
          <a:lstStyle/>
          <a:p>
            <a:r>
              <a:rPr lang="en-US" sz="1400" u="sng" dirty="0" smtClean="0">
                <a:solidFill>
                  <a:schemeClr val="bg1">
                    <a:lumMod val="50000"/>
                  </a:schemeClr>
                </a:solidFill>
                <a:latin typeface="Humnst777 BT" pitchFamily="34" charset="0"/>
              </a:rPr>
              <a:t>Human Pose Recovery and Behavior Analysis Group</a:t>
            </a:r>
            <a:endParaRPr lang="es-ES" sz="1400" u="sng" dirty="0">
              <a:solidFill>
                <a:schemeClr val="bg1">
                  <a:lumMod val="50000"/>
                </a:schemeClr>
              </a:solidFill>
              <a:latin typeface="Humnst777 BT" pitchFamily="34" charset="0"/>
            </a:endParaRPr>
          </a:p>
        </p:txBody>
      </p:sp>
      <p:pic>
        <p:nvPicPr>
          <p:cNvPr id="5123" name="Picture 3" descr="\\srvfile\Branding\CVC LOGOS\02 INGLES\PANTALLA\CVC_ING_RGB.jpg"/>
          <p:cNvPicPr>
            <a:picLocks noChangeAspect="1" noChangeArrowheads="1"/>
          </p:cNvPicPr>
          <p:nvPr/>
        </p:nvPicPr>
        <p:blipFill>
          <a:blip r:embed="rId5" cstate="print"/>
          <a:srcRect l="11111" t="16686" r="11111" b="8225"/>
          <a:stretch>
            <a:fillRect/>
          </a:stretch>
        </p:blipFill>
        <p:spPr bwMode="auto">
          <a:xfrm>
            <a:off x="571472" y="3714752"/>
            <a:ext cx="1357322" cy="872564"/>
          </a:xfrm>
          <a:prstGeom prst="rect">
            <a:avLst/>
          </a:prstGeom>
          <a:noFill/>
        </p:spPr>
      </p:pic>
      <p:pic>
        <p:nvPicPr>
          <p:cNvPr id="5131" name="Picture 11" descr="http://www.idhc.org/images/logoUOC.jpg"/>
          <p:cNvPicPr>
            <a:picLocks noChangeAspect="1" noChangeArrowheads="1"/>
          </p:cNvPicPr>
          <p:nvPr/>
        </p:nvPicPr>
        <p:blipFill>
          <a:blip r:embed="rId6" cstate="print"/>
          <a:srcRect/>
          <a:stretch>
            <a:fillRect/>
          </a:stretch>
        </p:blipFill>
        <p:spPr bwMode="auto">
          <a:xfrm>
            <a:off x="785787" y="4643446"/>
            <a:ext cx="1071569" cy="831538"/>
          </a:xfrm>
          <a:prstGeom prst="rect">
            <a:avLst/>
          </a:prstGeom>
          <a:noFill/>
        </p:spPr>
      </p:pic>
      <p:pic>
        <p:nvPicPr>
          <p:cNvPr id="5132" name="Picture 12"/>
          <p:cNvPicPr>
            <a:picLocks noChangeAspect="1" noChangeArrowheads="1"/>
          </p:cNvPicPr>
          <p:nvPr/>
        </p:nvPicPr>
        <p:blipFill>
          <a:blip r:embed="rId7" cstate="print"/>
          <a:srcRect/>
          <a:stretch>
            <a:fillRect/>
          </a:stretch>
        </p:blipFill>
        <p:spPr bwMode="auto">
          <a:xfrm>
            <a:off x="7914187" y="595304"/>
            <a:ext cx="1015531" cy="1190622"/>
          </a:xfrm>
          <a:prstGeom prst="rect">
            <a:avLst/>
          </a:prstGeom>
          <a:noFill/>
          <a:ln w="9525">
            <a:noFill/>
            <a:miter lim="800000"/>
            <a:headEnd/>
            <a:tailEnd/>
          </a:ln>
          <a:effectLst/>
        </p:spPr>
      </p:pic>
      <p:grpSp>
        <p:nvGrpSpPr>
          <p:cNvPr id="17" name="16 Grupo"/>
          <p:cNvGrpSpPr/>
          <p:nvPr/>
        </p:nvGrpSpPr>
        <p:grpSpPr>
          <a:xfrm>
            <a:off x="2428860" y="4667358"/>
            <a:ext cx="6429420" cy="1425938"/>
            <a:chOff x="2428860" y="4002196"/>
            <a:chExt cx="6429420" cy="1425938"/>
          </a:xfrm>
        </p:grpSpPr>
        <p:sp>
          <p:nvSpPr>
            <p:cNvPr id="6" name="5 CuadroTexto"/>
            <p:cNvSpPr txBox="1"/>
            <p:nvPr/>
          </p:nvSpPr>
          <p:spPr>
            <a:xfrm>
              <a:off x="2428860" y="4012362"/>
              <a:ext cx="3857652" cy="1415772"/>
            </a:xfrm>
            <a:prstGeom prst="rect">
              <a:avLst/>
            </a:prstGeom>
            <a:noFill/>
          </p:spPr>
          <p:txBody>
            <a:bodyPr wrap="square" rtlCol="0">
              <a:spAutoFit/>
            </a:bodyPr>
            <a:lstStyle/>
            <a:p>
              <a:pPr algn="ctr"/>
              <a:r>
                <a:rPr lang="es-ES" dirty="0">
                  <a:latin typeface="Humnst777 BT" pitchFamily="34" charset="0"/>
                </a:rPr>
                <a:t>Miguel Ángel </a:t>
              </a:r>
              <a:r>
                <a:rPr lang="es-ES" dirty="0" smtClean="0">
                  <a:latin typeface="Humnst777 BT" pitchFamily="34" charset="0"/>
                </a:rPr>
                <a:t>Bautista</a:t>
              </a:r>
              <a:r>
                <a:rPr lang="es-ES" baseline="30000" dirty="0" smtClean="0">
                  <a:latin typeface="Humnst777 BT" pitchFamily="34" charset="0"/>
                </a:rPr>
                <a:t>1,2</a:t>
              </a:r>
              <a:endParaRPr lang="es-ES" dirty="0" smtClean="0">
                <a:latin typeface="Humnst777 BT" pitchFamily="34" charset="0"/>
              </a:endParaRPr>
            </a:p>
            <a:p>
              <a:pPr algn="ctr"/>
              <a:r>
                <a:rPr lang="es-ES" dirty="0" smtClean="0">
                  <a:latin typeface="Humnst777 BT" pitchFamily="34" charset="0"/>
                </a:rPr>
                <a:t>Antonio Hernández-Vela</a:t>
              </a:r>
              <a:r>
                <a:rPr lang="es-ES" baseline="30000" dirty="0" smtClean="0">
                  <a:latin typeface="Humnst777 BT" pitchFamily="34" charset="0"/>
                </a:rPr>
                <a:t>1,2</a:t>
              </a:r>
            </a:p>
            <a:p>
              <a:pPr algn="ctr"/>
              <a:r>
                <a:rPr lang="es-ES" dirty="0" smtClean="0">
                  <a:latin typeface="Humnst777 BT" pitchFamily="34" charset="0"/>
                </a:rPr>
                <a:t>Xavier Perez-Sala</a:t>
              </a:r>
              <a:r>
                <a:rPr lang="es-ES" baseline="30000" dirty="0" smtClean="0">
                  <a:latin typeface="Humnst777 BT" pitchFamily="34" charset="0"/>
                </a:rPr>
                <a:t>2,3</a:t>
              </a:r>
              <a:endParaRPr lang="es-ES" dirty="0" smtClean="0">
                <a:latin typeface="Humnst777 BT" pitchFamily="34" charset="0"/>
              </a:endParaRPr>
            </a:p>
            <a:p>
              <a:pPr algn="ctr"/>
              <a:r>
                <a:rPr lang="es-ES" dirty="0" err="1" smtClean="0">
                  <a:latin typeface="Humnst777 BT" pitchFamily="34" charset="0"/>
                </a:rPr>
                <a:t>Victor</a:t>
              </a:r>
              <a:r>
                <a:rPr lang="es-ES" dirty="0" smtClean="0">
                  <a:latin typeface="Humnst777 BT" pitchFamily="34" charset="0"/>
                </a:rPr>
                <a:t> Ponce Lopez</a:t>
              </a:r>
              <a:r>
                <a:rPr lang="es-ES" sz="1400" baseline="30000" dirty="0" smtClean="0">
                  <a:latin typeface="Humnst777 BT" pitchFamily="34" charset="0"/>
                </a:rPr>
                <a:t>1,2</a:t>
              </a:r>
              <a:endParaRPr lang="es-ES" sz="1400" dirty="0" smtClean="0">
                <a:latin typeface="Humnst777 BT" pitchFamily="34" charset="0"/>
              </a:endParaRPr>
            </a:p>
            <a:p>
              <a:pPr algn="ctr"/>
              <a:endParaRPr lang="es-ES" sz="1400" dirty="0">
                <a:latin typeface="Humnst777 BT" pitchFamily="34" charset="0"/>
              </a:endParaRPr>
            </a:p>
          </p:txBody>
        </p:sp>
        <p:sp>
          <p:nvSpPr>
            <p:cNvPr id="19" name="18 CuadroTexto"/>
            <p:cNvSpPr txBox="1"/>
            <p:nvPr/>
          </p:nvSpPr>
          <p:spPr>
            <a:xfrm>
              <a:off x="5286380" y="4002196"/>
              <a:ext cx="3571900" cy="1415772"/>
            </a:xfrm>
            <a:prstGeom prst="rect">
              <a:avLst/>
            </a:prstGeom>
            <a:noFill/>
          </p:spPr>
          <p:txBody>
            <a:bodyPr wrap="square" rtlCol="0">
              <a:spAutoFit/>
            </a:bodyPr>
            <a:lstStyle/>
            <a:p>
              <a:pPr algn="ctr"/>
              <a:r>
                <a:rPr lang="es-ES" dirty="0" smtClean="0">
                  <a:latin typeface="Humnst777 BT" pitchFamily="34" charset="0"/>
                </a:rPr>
                <a:t>Xavier Baro</a:t>
              </a:r>
              <a:r>
                <a:rPr lang="es-ES" baseline="30000" dirty="0" smtClean="0">
                  <a:latin typeface="Humnst777 BT" pitchFamily="34" charset="0"/>
                </a:rPr>
                <a:t>2,4</a:t>
              </a:r>
              <a:endParaRPr lang="es-ES" dirty="0" smtClean="0">
                <a:latin typeface="Humnst777 BT" pitchFamily="34" charset="0"/>
              </a:endParaRPr>
            </a:p>
            <a:p>
              <a:pPr algn="ctr"/>
              <a:r>
                <a:rPr lang="es-ES" dirty="0" smtClean="0">
                  <a:latin typeface="Humnst777 BT" pitchFamily="34" charset="0"/>
                </a:rPr>
                <a:t>Oriol Pujol</a:t>
              </a:r>
              <a:r>
                <a:rPr lang="es-ES" baseline="30000" dirty="0" smtClean="0">
                  <a:latin typeface="Humnst777 BT" pitchFamily="34" charset="0"/>
                </a:rPr>
                <a:t>1,2</a:t>
              </a:r>
              <a:endParaRPr lang="es-ES" dirty="0" smtClean="0">
                <a:latin typeface="Humnst777 BT" pitchFamily="34" charset="0"/>
              </a:endParaRPr>
            </a:p>
            <a:p>
              <a:pPr algn="ctr"/>
              <a:r>
                <a:rPr lang="es-ES" dirty="0" smtClean="0">
                  <a:latin typeface="Humnst777 BT" pitchFamily="34" charset="0"/>
                </a:rPr>
                <a:t>Cecilio Angulo</a:t>
              </a:r>
              <a:r>
                <a:rPr lang="es-ES" baseline="30000" dirty="0" smtClean="0">
                  <a:latin typeface="Humnst777 BT" pitchFamily="34" charset="0"/>
                </a:rPr>
                <a:t>3</a:t>
              </a:r>
              <a:endParaRPr lang="es-ES" dirty="0" smtClean="0">
                <a:latin typeface="Humnst777 BT" pitchFamily="34" charset="0"/>
              </a:endParaRPr>
            </a:p>
            <a:p>
              <a:pPr algn="ctr"/>
              <a:r>
                <a:rPr lang="es-ES" dirty="0" smtClean="0">
                  <a:latin typeface="Humnst777 BT" pitchFamily="34" charset="0"/>
                </a:rPr>
                <a:t>Sergio Escalera</a:t>
              </a:r>
              <a:r>
                <a:rPr lang="es-ES" sz="1400" baseline="30000" dirty="0" smtClean="0">
                  <a:latin typeface="Humnst777 BT" pitchFamily="34" charset="0"/>
                </a:rPr>
                <a:t>1,2</a:t>
              </a:r>
              <a:endParaRPr lang="es-ES" sz="1400" dirty="0" smtClean="0">
                <a:latin typeface="Humnst777 BT" pitchFamily="34" charset="0"/>
              </a:endParaRPr>
            </a:p>
            <a:p>
              <a:pPr algn="ctr"/>
              <a:endParaRPr lang="es-ES" sz="1400" dirty="0">
                <a:latin typeface="Humnst777 BT" pitchFamily="34" charset="0"/>
              </a:endParaRPr>
            </a:p>
          </p:txBody>
        </p:sp>
      </p:grpSp>
      <p:pic>
        <p:nvPicPr>
          <p:cNvPr id="2" name="Picture 2" descr="http://t1.gstatic.com/images?q=tbn:ANd9GcS6Ihnyr6vpjLbJxBQABuR7wspoBvbnshpn99Dhl_vR4ZtBxrakJA&amp;t=1"/>
          <p:cNvPicPr>
            <a:picLocks noChangeAspect="1" noChangeArrowheads="1"/>
          </p:cNvPicPr>
          <p:nvPr/>
        </p:nvPicPr>
        <p:blipFill>
          <a:blip r:embed="rId8" cstate="print"/>
          <a:srcRect/>
          <a:stretch>
            <a:fillRect/>
          </a:stretch>
        </p:blipFill>
        <p:spPr bwMode="auto">
          <a:xfrm>
            <a:off x="306140" y="2922522"/>
            <a:ext cx="1908406" cy="649353"/>
          </a:xfrm>
          <a:prstGeom prst="rect">
            <a:avLst/>
          </a:prstGeom>
          <a:noFill/>
        </p:spPr>
      </p:pic>
      <p:pic>
        <p:nvPicPr>
          <p:cNvPr id="5124" name="Picture 4" descr="http://meioupcub.masters.upc.edu/inici-1/upc_color_rgb.jpg"/>
          <p:cNvPicPr>
            <a:picLocks noChangeAspect="1" noChangeArrowheads="1"/>
          </p:cNvPicPr>
          <p:nvPr/>
        </p:nvPicPr>
        <p:blipFill>
          <a:blip r:embed="rId9" cstate="print"/>
          <a:srcRect/>
          <a:stretch>
            <a:fillRect/>
          </a:stretch>
        </p:blipFill>
        <p:spPr bwMode="auto">
          <a:xfrm>
            <a:off x="267058" y="5643578"/>
            <a:ext cx="2034925" cy="450678"/>
          </a:xfrm>
          <a:prstGeom prst="rect">
            <a:avLst/>
          </a:prstGeom>
          <a:noFill/>
        </p:spPr>
      </p:pic>
      <p:sp>
        <p:nvSpPr>
          <p:cNvPr id="18" name="17 CuadroTexto"/>
          <p:cNvSpPr txBox="1"/>
          <p:nvPr/>
        </p:nvSpPr>
        <p:spPr>
          <a:xfrm>
            <a:off x="3000364" y="5877272"/>
            <a:ext cx="5643602" cy="1169551"/>
          </a:xfrm>
          <a:prstGeom prst="rect">
            <a:avLst/>
          </a:prstGeom>
          <a:noFill/>
        </p:spPr>
        <p:txBody>
          <a:bodyPr wrap="square" rtlCol="0">
            <a:spAutoFit/>
          </a:bodyPr>
          <a:lstStyle/>
          <a:p>
            <a:pPr algn="ctr"/>
            <a:r>
              <a:rPr lang="es-ES" sz="1400" baseline="30000" dirty="0" smtClean="0">
                <a:latin typeface="Humnst777 BT" pitchFamily="34" charset="0"/>
              </a:rPr>
              <a:t>1</a:t>
            </a:r>
            <a:r>
              <a:rPr lang="es-ES" sz="1400" i="1" dirty="0" smtClean="0">
                <a:latin typeface="Humnst777 BT" pitchFamily="34" charset="0"/>
              </a:rPr>
              <a:t>Dept. </a:t>
            </a:r>
            <a:r>
              <a:rPr lang="es-ES" sz="1400" i="1" dirty="0" err="1" smtClean="0">
                <a:latin typeface="Humnst777 BT" pitchFamily="34" charset="0"/>
              </a:rPr>
              <a:t>Applied</a:t>
            </a:r>
            <a:r>
              <a:rPr lang="es-ES" sz="1400" i="1" dirty="0" smtClean="0">
                <a:latin typeface="Humnst777 BT" pitchFamily="34" charset="0"/>
              </a:rPr>
              <a:t> </a:t>
            </a:r>
            <a:r>
              <a:rPr lang="es-ES" sz="1400" i="1" dirty="0" err="1" smtClean="0">
                <a:latin typeface="Humnst777 BT" pitchFamily="34" charset="0"/>
              </a:rPr>
              <a:t>Mathematics</a:t>
            </a:r>
            <a:r>
              <a:rPr lang="es-ES" sz="1400" i="1" dirty="0" smtClean="0">
                <a:latin typeface="Humnst777 BT" pitchFamily="34" charset="0"/>
              </a:rPr>
              <a:t> and </a:t>
            </a:r>
            <a:r>
              <a:rPr lang="es-ES" sz="1400" i="1" dirty="0" err="1" smtClean="0">
                <a:latin typeface="Humnst777 BT" pitchFamily="34" charset="0"/>
              </a:rPr>
              <a:t>Analysis</a:t>
            </a:r>
            <a:r>
              <a:rPr lang="es-ES" sz="1400" i="1" dirty="0" smtClean="0">
                <a:latin typeface="Humnst777 BT" pitchFamily="34" charset="0"/>
              </a:rPr>
              <a:t>, </a:t>
            </a:r>
            <a:r>
              <a:rPr lang="es-ES" sz="1400" i="1" dirty="0" err="1" smtClean="0">
                <a:latin typeface="Humnst777 BT" pitchFamily="34" charset="0"/>
              </a:rPr>
              <a:t>Universitat</a:t>
            </a:r>
            <a:r>
              <a:rPr lang="es-ES" sz="1400" i="1" dirty="0" smtClean="0">
                <a:latin typeface="Humnst777 BT" pitchFamily="34" charset="0"/>
              </a:rPr>
              <a:t> de Barcelona</a:t>
            </a:r>
          </a:p>
          <a:p>
            <a:pPr algn="ctr"/>
            <a:r>
              <a:rPr lang="es-ES" sz="1400" baseline="30000" dirty="0" smtClean="0">
                <a:latin typeface="Humnst777 BT" pitchFamily="34" charset="0"/>
              </a:rPr>
              <a:t>2</a:t>
            </a:r>
            <a:r>
              <a:rPr lang="es-ES" sz="1400" i="1" dirty="0" smtClean="0">
                <a:latin typeface="Humnst777 BT" pitchFamily="34" charset="0"/>
              </a:rPr>
              <a:t>Computer </a:t>
            </a:r>
            <a:r>
              <a:rPr lang="es-ES" sz="1400" i="1" dirty="0" err="1" smtClean="0">
                <a:latin typeface="Humnst777 BT" pitchFamily="34" charset="0"/>
              </a:rPr>
              <a:t>Vision</a:t>
            </a:r>
            <a:r>
              <a:rPr lang="es-ES" sz="1400" i="1" dirty="0" smtClean="0">
                <a:latin typeface="Humnst777 BT" pitchFamily="34" charset="0"/>
              </a:rPr>
              <a:t> Center, Universitat Autónoma de Barcelona</a:t>
            </a:r>
          </a:p>
          <a:p>
            <a:pPr algn="ctr"/>
            <a:r>
              <a:rPr lang="es-ES" sz="1400" baseline="30000" dirty="0" smtClean="0">
                <a:latin typeface="Humnst777 BT" pitchFamily="34" charset="0"/>
              </a:rPr>
              <a:t>3</a:t>
            </a:r>
            <a:r>
              <a:rPr lang="es-ES" sz="1400" i="1" dirty="0" smtClean="0">
                <a:latin typeface="Humnst777 BT" pitchFamily="34" charset="0"/>
              </a:rPr>
              <a:t>CETpD, </a:t>
            </a:r>
            <a:r>
              <a:rPr lang="es-ES" sz="1400" i="1" dirty="0" err="1" smtClean="0">
                <a:latin typeface="Humnst777 BT" pitchFamily="34" charset="0"/>
              </a:rPr>
              <a:t>Universitat</a:t>
            </a:r>
            <a:r>
              <a:rPr lang="es-ES" sz="1400" i="1" dirty="0" smtClean="0">
                <a:latin typeface="Humnst777 BT" pitchFamily="34" charset="0"/>
              </a:rPr>
              <a:t> </a:t>
            </a:r>
            <a:r>
              <a:rPr lang="es-ES" sz="1400" i="1" dirty="0" err="1" smtClean="0">
                <a:latin typeface="Humnst777 BT" pitchFamily="34" charset="0"/>
              </a:rPr>
              <a:t>Politècnica</a:t>
            </a:r>
            <a:r>
              <a:rPr lang="es-ES" sz="1400" i="1" dirty="0" smtClean="0">
                <a:latin typeface="Humnst777 BT" pitchFamily="34" charset="0"/>
              </a:rPr>
              <a:t> de Catalunya</a:t>
            </a:r>
          </a:p>
          <a:p>
            <a:pPr algn="ctr"/>
            <a:r>
              <a:rPr lang="es-ES" sz="1400" baseline="30000" dirty="0" smtClean="0">
                <a:latin typeface="Humnst777 BT" pitchFamily="34" charset="0"/>
              </a:rPr>
              <a:t>4</a:t>
            </a:r>
            <a:r>
              <a:rPr lang="es-ES" sz="1400" i="1" dirty="0" smtClean="0">
                <a:latin typeface="Humnst777 BT" pitchFamily="34" charset="0"/>
              </a:rPr>
              <a:t>EIMT, </a:t>
            </a:r>
            <a:r>
              <a:rPr lang="es-ES" sz="1400" i="1" dirty="0" err="1" smtClean="0">
                <a:latin typeface="Humnst777 BT" pitchFamily="34" charset="0"/>
              </a:rPr>
              <a:t>Universitat</a:t>
            </a:r>
            <a:r>
              <a:rPr lang="es-ES" sz="1400" i="1" dirty="0" smtClean="0">
                <a:latin typeface="Humnst777 BT" pitchFamily="34" charset="0"/>
              </a:rPr>
              <a:t> </a:t>
            </a:r>
            <a:r>
              <a:rPr lang="es-ES" sz="1400" i="1" dirty="0" err="1" smtClean="0">
                <a:latin typeface="Humnst777 BT" pitchFamily="34" charset="0"/>
              </a:rPr>
              <a:t>Oberta</a:t>
            </a:r>
            <a:r>
              <a:rPr lang="es-ES" sz="1400" i="1" dirty="0" smtClean="0">
                <a:latin typeface="Humnst777 BT" pitchFamily="34" charset="0"/>
              </a:rPr>
              <a:t> de Catalunya</a:t>
            </a:r>
          </a:p>
          <a:p>
            <a:pPr algn="ctr"/>
            <a:endParaRPr lang="es-ES" sz="1400" dirty="0">
              <a:latin typeface="Humnst777 BT" pitchFamily="34" charset="0"/>
            </a:endParaRPr>
          </a:p>
        </p:txBody>
      </p:sp>
      <p:pic>
        <p:nvPicPr>
          <p:cNvPr id="3" name="Picture 2" descr="Screen shot 2012-10-22 at 4.18.11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08104" y="620688"/>
            <a:ext cx="2088232" cy="1186790"/>
          </a:xfrm>
          <a:prstGeom prst="rect">
            <a:avLst/>
          </a:prstGeom>
        </p:spPr>
      </p:pic>
      <p:sp>
        <p:nvSpPr>
          <p:cNvPr id="11" name="Slide Number Placeholder 10"/>
          <p:cNvSpPr>
            <a:spLocks noGrp="1"/>
          </p:cNvSpPr>
          <p:nvPr>
            <p:ph type="sldNum" sz="quarter" idx="12"/>
          </p:nvPr>
        </p:nvSpPr>
        <p:spPr/>
        <p:txBody>
          <a:bodyPr/>
          <a:lstStyle/>
          <a:p>
            <a:fld id="{28E7870A-D833-4620-871D-52D8AB644C76}" type="slidenum">
              <a:rPr lang="es-ES" smtClean="0"/>
              <a:pPr/>
              <a:t>15</a:t>
            </a:fld>
            <a:endParaRPr lang="es-ES"/>
          </a:p>
        </p:txBody>
      </p:sp>
    </p:spTree>
    <p:extLst>
      <p:ext uri="{BB962C8B-B14F-4D97-AF65-F5344CB8AC3E}">
        <p14:creationId xmlns:p14="http://schemas.microsoft.com/office/powerpoint/2010/main" val="813456926"/>
      </p:ext>
    </p:extLst>
  </p:cSld>
  <p:clrMapOvr>
    <a:masterClrMapping/>
  </p:clrMapOvr>
  <mc:AlternateContent xmlns:mc="http://schemas.openxmlformats.org/markup-compatibility/2006" xmlns:p14="http://schemas.microsoft.com/office/powerpoint/2010/main">
    <mc:Choice Requires="p14">
      <p:transition spd="slow" p14:dur="2000" advTm="809"/>
    </mc:Choice>
    <mc:Fallback xmlns="">
      <p:transition xmlns:p14="http://schemas.microsoft.com/office/powerpoint/2010/main" spd="slow" advTm="809"/>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3" cstate="print"/>
          <a:stretch>
            <a:fillRect/>
          </a:stretch>
        </p:blipFill>
        <p:spPr>
          <a:xfrm>
            <a:off x="0" y="5879108"/>
            <a:ext cx="9144000" cy="978892"/>
          </a:xfrm>
          <a:prstGeom prst="rect">
            <a:avLst/>
          </a:prstGeom>
        </p:spPr>
      </p:pic>
      <p:pic>
        <p:nvPicPr>
          <p:cNvPr id="2" name="Picture 1" descr="gmmdt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3848" y="2420888"/>
            <a:ext cx="5472608" cy="3956786"/>
          </a:xfrm>
          <a:prstGeom prst="rect">
            <a:avLst/>
          </a:prstGeom>
        </p:spPr>
      </p:pic>
      <p:sp>
        <p:nvSpPr>
          <p:cNvPr id="7" name="6 Marcador de texto"/>
          <p:cNvSpPr>
            <a:spLocks noGrp="1"/>
          </p:cNvSpPr>
          <p:nvPr>
            <p:ph type="body" sz="half" idx="2"/>
          </p:nvPr>
        </p:nvSpPr>
        <p:spPr>
          <a:xfrm>
            <a:off x="428596" y="1857364"/>
            <a:ext cx="7972452" cy="4143404"/>
          </a:xfrm>
        </p:spPr>
        <p:txBody>
          <a:bodyPr>
            <a:normAutofit/>
          </a:bodyPr>
          <a:lstStyle/>
          <a:p>
            <a:pPr marL="514350" indent="-514350">
              <a:buFont typeface="+mj-lt"/>
              <a:buAutoNum type="arabicPeriod"/>
            </a:pPr>
            <a:r>
              <a:rPr lang="es-ES" sz="3200" dirty="0" err="1" smtClean="0"/>
              <a:t>Introduction</a:t>
            </a:r>
            <a:endParaRPr lang="es-ES" sz="3200" dirty="0" smtClean="0"/>
          </a:p>
          <a:p>
            <a:pPr marL="514350" indent="-514350">
              <a:buFont typeface="+mj-lt"/>
              <a:buAutoNum type="arabicPeriod"/>
            </a:pPr>
            <a:r>
              <a:rPr lang="es-ES" sz="3200" dirty="0" err="1" smtClean="0"/>
              <a:t>Methodology</a:t>
            </a:r>
            <a:endParaRPr lang="es-ES" sz="3200" dirty="0" smtClean="0"/>
          </a:p>
          <a:p>
            <a:pPr marL="514350" indent="-514350">
              <a:buFont typeface="+mj-lt"/>
              <a:buAutoNum type="arabicPeriod"/>
            </a:pPr>
            <a:r>
              <a:rPr lang="es-ES" sz="3200" dirty="0" err="1" smtClean="0"/>
              <a:t>Results</a:t>
            </a:r>
            <a:endParaRPr lang="es-ES" sz="3200" dirty="0" smtClean="0"/>
          </a:p>
          <a:p>
            <a:pPr marL="514350" indent="-514350">
              <a:buFont typeface="+mj-lt"/>
              <a:buAutoNum type="arabicPeriod"/>
            </a:pPr>
            <a:r>
              <a:rPr lang="es-ES" sz="3200" dirty="0" err="1" smtClean="0"/>
              <a:t>Conclusion</a:t>
            </a:r>
            <a:endParaRPr lang="es-ES" sz="3200" dirty="0"/>
          </a:p>
        </p:txBody>
      </p:sp>
      <p:pic>
        <p:nvPicPr>
          <p:cNvPr id="8" name="7 Imagen" descr="cabecera diapo.jpg"/>
          <p:cNvPicPr>
            <a:picLocks noChangeAspect="1"/>
          </p:cNvPicPr>
          <p:nvPr/>
        </p:nvPicPr>
        <p:blipFill>
          <a:blip r:embed="rId5" cstate="print"/>
          <a:stretch>
            <a:fillRect/>
          </a:stretch>
        </p:blipFill>
        <p:spPr>
          <a:xfrm>
            <a:off x="0" y="0"/>
            <a:ext cx="9144000" cy="737048"/>
          </a:xfrm>
          <a:prstGeom prst="rect">
            <a:avLst/>
          </a:prstGeom>
        </p:spPr>
      </p:pic>
      <p:pic>
        <p:nvPicPr>
          <p:cNvPr id="9" name="8 Imagen" descr="logo-pequeño.png"/>
          <p:cNvPicPr>
            <a:picLocks noChangeAspect="1"/>
          </p:cNvPicPr>
          <p:nvPr/>
        </p:nvPicPr>
        <p:blipFill>
          <a:blip r:embed="rId6" cstate="print"/>
          <a:stretch>
            <a:fillRect/>
          </a:stretch>
        </p:blipFill>
        <p:spPr>
          <a:xfrm>
            <a:off x="642910" y="0"/>
            <a:ext cx="981075" cy="609600"/>
          </a:xfrm>
          <a:prstGeom prst="rect">
            <a:avLst/>
          </a:prstGeom>
        </p:spPr>
      </p:pic>
      <p:sp>
        <p:nvSpPr>
          <p:cNvPr id="11" name="10 CuadroTexto"/>
          <p:cNvSpPr txBox="1"/>
          <p:nvPr/>
        </p:nvSpPr>
        <p:spPr>
          <a:xfrm>
            <a:off x="5038248" y="116632"/>
            <a:ext cx="4430296" cy="646331"/>
          </a:xfrm>
          <a:prstGeom prst="rect">
            <a:avLst/>
          </a:prstGeom>
          <a:noFill/>
        </p:spPr>
        <p:txBody>
          <a:bodyPr wrap="square" rtlCol="0">
            <a:spAutoFit/>
          </a:bodyPr>
          <a:lstStyle/>
          <a:p>
            <a:r>
              <a:rPr lang="en-US" b="1" dirty="0">
                <a:latin typeface="Humnst777 BT" pitchFamily="34" charset="0"/>
              </a:rPr>
              <a:t>Probability-based </a:t>
            </a:r>
            <a:r>
              <a:rPr lang="en-US" b="1" dirty="0" smtClean="0">
                <a:latin typeface="Humnst777 BT" pitchFamily="34" charset="0"/>
              </a:rPr>
              <a:t>DTW </a:t>
            </a:r>
            <a:r>
              <a:rPr lang="en-US" b="1" dirty="0">
                <a:latin typeface="Humnst777 BT" pitchFamily="34" charset="0"/>
              </a:rPr>
              <a:t>for gesture recognition on RGB-D data</a:t>
            </a:r>
            <a:endParaRPr lang="es-ES" b="1" dirty="0">
              <a:latin typeface="Humnst777 BT" pitchFamily="34" charset="0"/>
            </a:endParaRPr>
          </a:p>
        </p:txBody>
      </p:sp>
      <p:sp>
        <p:nvSpPr>
          <p:cNvPr id="12" name="11 Rectángulo"/>
          <p:cNvSpPr/>
          <p:nvPr/>
        </p:nvSpPr>
        <p:spPr>
          <a:xfrm>
            <a:off x="7092280" y="6509587"/>
            <a:ext cx="2731352" cy="276999"/>
          </a:xfrm>
          <a:prstGeom prst="rect">
            <a:avLst/>
          </a:prstGeom>
        </p:spPr>
        <p:txBody>
          <a:bodyPr wrap="square">
            <a:spAutoFit/>
          </a:bodyPr>
          <a:lstStyle/>
          <a:p>
            <a:r>
              <a:rPr lang="es-ES" sz="1200" dirty="0" err="1" smtClean="0">
                <a:latin typeface="Humnst777 BT" pitchFamily="34" charset="0"/>
              </a:rPr>
              <a:t>All</a:t>
            </a:r>
            <a:r>
              <a:rPr lang="es-ES" sz="1200" dirty="0" smtClean="0">
                <a:latin typeface="Humnst777 BT" pitchFamily="34" charset="0"/>
              </a:rPr>
              <a:t> </a:t>
            </a:r>
            <a:r>
              <a:rPr lang="es-ES" sz="1200" dirty="0" err="1" smtClean="0">
                <a:latin typeface="Humnst777 BT" pitchFamily="34" charset="0"/>
              </a:rPr>
              <a:t>rights</a:t>
            </a:r>
            <a:r>
              <a:rPr lang="es-ES" sz="1200" dirty="0" smtClean="0">
                <a:latin typeface="Humnst777 BT" pitchFamily="34" charset="0"/>
              </a:rPr>
              <a:t> </a:t>
            </a:r>
            <a:r>
              <a:rPr lang="es-ES" sz="1200" dirty="0" err="1" smtClean="0">
                <a:latin typeface="Humnst777 BT" pitchFamily="34" charset="0"/>
              </a:rPr>
              <a:t>reserved</a:t>
            </a:r>
            <a:r>
              <a:rPr lang="es-ES" sz="1200" dirty="0" smtClean="0">
                <a:latin typeface="Humnst777 BT" pitchFamily="34" charset="0"/>
              </a:rPr>
              <a:t> </a:t>
            </a:r>
            <a:r>
              <a:rPr lang="es-ES" sz="1200" dirty="0" err="1" smtClean="0">
                <a:latin typeface="Humnst777 BT" pitchFamily="34" charset="0"/>
              </a:rPr>
              <a:t>HuBPA</a:t>
            </a:r>
            <a:r>
              <a:rPr lang="es-ES" sz="1200" dirty="0" smtClean="0">
                <a:latin typeface="Humnst777 BT" pitchFamily="34" charset="0"/>
              </a:rPr>
              <a:t>©</a:t>
            </a:r>
            <a:endParaRPr lang="es-ES" sz="1200" dirty="0">
              <a:latin typeface="Humnst777 BT" pitchFamily="34" charset="0"/>
            </a:endParaRPr>
          </a:p>
        </p:txBody>
      </p:sp>
      <p:sp>
        <p:nvSpPr>
          <p:cNvPr id="13" name="12 Rectángulo"/>
          <p:cNvSpPr/>
          <p:nvPr/>
        </p:nvSpPr>
        <p:spPr>
          <a:xfrm>
            <a:off x="1928794" y="214290"/>
            <a:ext cx="2539089" cy="369332"/>
          </a:xfrm>
          <a:prstGeom prst="rect">
            <a:avLst/>
          </a:prstGeom>
        </p:spPr>
        <p:txBody>
          <a:bodyPr wrap="none">
            <a:spAutoFit/>
          </a:bodyPr>
          <a:lstStyle/>
          <a:p>
            <a:pPr algn="ctr"/>
            <a:r>
              <a:rPr lang="en-US" sz="900" dirty="0" smtClean="0">
                <a:solidFill>
                  <a:schemeClr val="bg1"/>
                </a:solidFill>
                <a:latin typeface="Humnst777 BT" pitchFamily="34" charset="0"/>
              </a:rPr>
              <a:t>Human Pose Recovery and Behavior Analysis</a:t>
            </a:r>
          </a:p>
          <a:p>
            <a:pPr algn="ctr"/>
            <a:r>
              <a:rPr lang="en-US" sz="900" dirty="0" smtClean="0">
                <a:solidFill>
                  <a:schemeClr val="bg1"/>
                </a:solidFill>
                <a:latin typeface="Humnst777 BT" pitchFamily="34" charset="0"/>
              </a:rPr>
              <a:t>Group</a:t>
            </a:r>
            <a:endParaRPr lang="es-ES" sz="900" dirty="0">
              <a:solidFill>
                <a:schemeClr val="bg1"/>
              </a:solidFill>
              <a:latin typeface="Humnst777 BT" pitchFamily="34" charset="0"/>
            </a:endParaRPr>
          </a:p>
        </p:txBody>
      </p:sp>
      <p:sp>
        <p:nvSpPr>
          <p:cNvPr id="14" name="6 Marcador de texto"/>
          <p:cNvSpPr txBox="1">
            <a:spLocks/>
          </p:cNvSpPr>
          <p:nvPr/>
        </p:nvSpPr>
        <p:spPr>
          <a:xfrm>
            <a:off x="428596" y="857232"/>
            <a:ext cx="7858180" cy="500066"/>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4000" b="1" i="0" u="none" strike="noStrike" kern="1200" cap="none" spc="0" normalizeH="0" baseline="0" noProof="0" dirty="0" err="1" smtClean="0">
                <a:ln>
                  <a:noFill/>
                </a:ln>
                <a:solidFill>
                  <a:schemeClr val="tx1"/>
                </a:solidFill>
                <a:effectLst/>
                <a:uLnTx/>
                <a:uFillTx/>
                <a:latin typeface="+mn-lt"/>
                <a:ea typeface="+mn-ea"/>
                <a:cs typeface="+mn-cs"/>
              </a:rPr>
              <a:t>Outline</a:t>
            </a:r>
            <a:endParaRPr kumimoji="0" lang="es-ES" sz="4000" b="1" i="0" u="none" strike="noStrike" kern="1200" cap="none" spc="0" normalizeH="0" baseline="0" noProof="0" dirty="0">
              <a:ln>
                <a:noFill/>
              </a:ln>
              <a:solidFill>
                <a:schemeClr val="tx1"/>
              </a:solidFill>
              <a:effectLst/>
              <a:uLnTx/>
              <a:uFillTx/>
              <a:latin typeface="+mn-lt"/>
              <a:ea typeface="+mn-ea"/>
              <a:cs typeface="+mn-cs"/>
            </a:endParaRPr>
          </a:p>
        </p:txBody>
      </p:sp>
      <p:pic>
        <p:nvPicPr>
          <p:cNvPr id="4" name="Picture 3" descr="Screen shot 2012-11-01 at 12.12.1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9912" y="1700809"/>
            <a:ext cx="3044182" cy="720080"/>
          </a:xfrm>
          <a:prstGeom prst="rect">
            <a:avLst/>
          </a:prstGeom>
        </p:spPr>
      </p:pic>
      <p:pic>
        <p:nvPicPr>
          <p:cNvPr id="15" name="Picture 14" descr="Screen shot 2012-11-01 at 12.12.1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2120" y="1693767"/>
            <a:ext cx="3453830" cy="727122"/>
          </a:xfrm>
          <a:prstGeom prst="rect">
            <a:avLst/>
          </a:prstGeom>
        </p:spPr>
      </p:pic>
      <p:sp>
        <p:nvSpPr>
          <p:cNvPr id="5" name="Slide Number Placeholder 4"/>
          <p:cNvSpPr>
            <a:spLocks noGrp="1"/>
          </p:cNvSpPr>
          <p:nvPr>
            <p:ph type="sldNum" sz="quarter" idx="12"/>
          </p:nvPr>
        </p:nvSpPr>
        <p:spPr/>
        <p:txBody>
          <a:bodyPr/>
          <a:lstStyle/>
          <a:p>
            <a:fld id="{28E7870A-D833-4620-871D-52D8AB644C76}" type="slidenum">
              <a:rPr lang="es-ES" smtClean="0"/>
              <a:pPr/>
              <a:t>2</a:t>
            </a:fld>
            <a:endParaRPr lang="es-ES"/>
          </a:p>
        </p:txBody>
      </p:sp>
    </p:spTree>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degradado diapo.jpg"/>
          <p:cNvPicPr>
            <a:picLocks noChangeAspect="1"/>
          </p:cNvPicPr>
          <p:nvPr/>
        </p:nvPicPr>
        <p:blipFill>
          <a:blip r:embed="rId3" cstate="print"/>
          <a:stretch>
            <a:fillRect/>
          </a:stretch>
        </p:blipFill>
        <p:spPr>
          <a:xfrm>
            <a:off x="0" y="5879108"/>
            <a:ext cx="9144000" cy="978892"/>
          </a:xfrm>
          <a:prstGeom prst="rect">
            <a:avLst/>
          </a:prstGeom>
        </p:spPr>
      </p:pic>
      <p:sp>
        <p:nvSpPr>
          <p:cNvPr id="7" name="6 Marcador de texto"/>
          <p:cNvSpPr>
            <a:spLocks noGrp="1"/>
          </p:cNvSpPr>
          <p:nvPr>
            <p:ph type="body" sz="half" idx="2"/>
          </p:nvPr>
        </p:nvSpPr>
        <p:spPr>
          <a:xfrm>
            <a:off x="428596" y="1124744"/>
            <a:ext cx="7972452" cy="4824536"/>
          </a:xfrm>
        </p:spPr>
        <p:txBody>
          <a:bodyPr>
            <a:normAutofit fontScale="92500" lnSpcReduction="10000"/>
          </a:bodyPr>
          <a:lstStyle/>
          <a:p>
            <a:pPr marL="457200" indent="-457200">
              <a:buFont typeface="Arial"/>
              <a:buChar char="•"/>
            </a:pPr>
            <a:r>
              <a:rPr lang="es-ES" sz="3200" b="1" dirty="0" err="1" smtClean="0"/>
              <a:t>Problem</a:t>
            </a:r>
            <a:r>
              <a:rPr lang="es-ES" sz="3200" dirty="0" smtClean="0"/>
              <a:t>:</a:t>
            </a:r>
          </a:p>
          <a:p>
            <a:pPr marL="914400" lvl="1" indent="-457200">
              <a:buFont typeface="Arial"/>
              <a:buChar char="•"/>
            </a:pPr>
            <a:r>
              <a:rPr lang="es-ES" sz="3000" b="1" dirty="0" err="1" smtClean="0"/>
              <a:t>Continuous</a:t>
            </a:r>
            <a:r>
              <a:rPr lang="es-ES" sz="3000" b="1" dirty="0" smtClean="0"/>
              <a:t> </a:t>
            </a:r>
            <a:r>
              <a:rPr lang="es-ES" sz="3000" b="1" dirty="0" err="1" smtClean="0"/>
              <a:t>Gesture</a:t>
            </a:r>
            <a:r>
              <a:rPr lang="es-ES" sz="3000" b="1" dirty="0" smtClean="0"/>
              <a:t> </a:t>
            </a:r>
            <a:r>
              <a:rPr lang="es-ES" sz="3000" b="1" dirty="0" err="1" smtClean="0"/>
              <a:t>Recognition</a:t>
            </a:r>
            <a:r>
              <a:rPr lang="es-ES" sz="3000" dirty="0" smtClean="0"/>
              <a:t> in video </a:t>
            </a:r>
            <a:r>
              <a:rPr lang="es-ES" sz="3000" dirty="0" err="1" smtClean="0"/>
              <a:t>sequences</a:t>
            </a:r>
            <a:r>
              <a:rPr lang="es-ES" sz="3000" dirty="0" smtClean="0"/>
              <a:t>.</a:t>
            </a:r>
          </a:p>
          <a:p>
            <a:pPr marL="914400" lvl="1" indent="-457200">
              <a:buFont typeface="Arial"/>
              <a:buChar char="•"/>
            </a:pPr>
            <a:r>
              <a:rPr lang="es-ES" sz="3000" b="1" dirty="0" smtClean="0"/>
              <a:t>Multimodal data</a:t>
            </a:r>
            <a:r>
              <a:rPr lang="es-ES" sz="3000" dirty="0" smtClean="0"/>
              <a:t>, RGB+D.</a:t>
            </a:r>
          </a:p>
          <a:p>
            <a:pPr marL="914400" lvl="1" indent="-457200">
              <a:buFont typeface="Arial"/>
              <a:buChar char="•"/>
            </a:pPr>
            <a:endParaRPr lang="es-ES" sz="3000" dirty="0"/>
          </a:p>
          <a:p>
            <a:pPr marL="914400" lvl="1" indent="-457200">
              <a:buFont typeface="Arial"/>
              <a:buChar char="•"/>
            </a:pPr>
            <a:endParaRPr lang="es-ES" sz="3000" dirty="0" smtClean="0"/>
          </a:p>
          <a:p>
            <a:pPr lvl="1"/>
            <a:endParaRPr lang="es-ES" sz="3000" dirty="0" smtClean="0"/>
          </a:p>
          <a:p>
            <a:pPr marL="457200" indent="-457200">
              <a:buFont typeface="Arial"/>
              <a:buChar char="•"/>
            </a:pPr>
            <a:r>
              <a:rPr lang="es-ES" sz="3200" b="1" dirty="0" err="1" smtClean="0"/>
              <a:t>Approaches</a:t>
            </a:r>
            <a:r>
              <a:rPr lang="es-ES" sz="3200" b="1" dirty="0" smtClean="0"/>
              <a:t>:</a:t>
            </a:r>
          </a:p>
          <a:p>
            <a:pPr marL="914400" lvl="1" indent="-457200">
              <a:buFont typeface="Arial"/>
              <a:buChar char="•"/>
            </a:pPr>
            <a:r>
              <a:rPr lang="es-ES" sz="3000" dirty="0" err="1" smtClean="0"/>
              <a:t>Probabilistic</a:t>
            </a:r>
            <a:r>
              <a:rPr lang="es-ES" sz="3000" dirty="0" smtClean="0"/>
              <a:t> </a:t>
            </a:r>
            <a:r>
              <a:rPr lang="es-ES" sz="3000" dirty="0" err="1" smtClean="0"/>
              <a:t>Graphical</a:t>
            </a:r>
            <a:r>
              <a:rPr lang="es-ES" sz="3000" dirty="0" smtClean="0"/>
              <a:t> </a:t>
            </a:r>
            <a:r>
              <a:rPr lang="es-ES" sz="3000" dirty="0" err="1" smtClean="0"/>
              <a:t>Models</a:t>
            </a:r>
            <a:r>
              <a:rPr lang="es-ES" sz="3000" dirty="0" smtClean="0"/>
              <a:t>.</a:t>
            </a:r>
            <a:endParaRPr lang="es-ES" sz="3000" dirty="0"/>
          </a:p>
          <a:p>
            <a:pPr marL="914400" lvl="1" indent="-457200">
              <a:buFont typeface="Arial"/>
              <a:buChar char="•"/>
            </a:pPr>
            <a:r>
              <a:rPr lang="es-ES" sz="3000" b="1" dirty="0" err="1" smtClean="0"/>
              <a:t>Dynamic</a:t>
            </a:r>
            <a:r>
              <a:rPr lang="es-ES" sz="3000" b="1" dirty="0" smtClean="0"/>
              <a:t> Time </a:t>
            </a:r>
            <a:r>
              <a:rPr lang="es-ES" sz="3000" b="1" dirty="0" err="1" smtClean="0"/>
              <a:t>Warping</a:t>
            </a:r>
            <a:r>
              <a:rPr lang="es-ES" sz="3000" b="1" dirty="0" smtClean="0"/>
              <a:t>.</a:t>
            </a:r>
          </a:p>
          <a:p>
            <a:pPr marL="914400" lvl="1" indent="-457200">
              <a:buFont typeface="Arial"/>
              <a:buChar char="•"/>
            </a:pPr>
            <a:endParaRPr lang="es-ES" sz="3000" dirty="0" smtClean="0"/>
          </a:p>
          <a:p>
            <a:pPr lvl="1"/>
            <a:endParaRPr lang="es-ES" sz="3000" dirty="0" smtClean="0"/>
          </a:p>
          <a:p>
            <a:pPr marL="914400" lvl="1" indent="-457200">
              <a:buFont typeface="Arial"/>
              <a:buChar char="•"/>
            </a:pPr>
            <a:endParaRPr lang="es-ES" sz="3000" dirty="0" smtClean="0"/>
          </a:p>
          <a:p>
            <a:pPr lvl="1"/>
            <a:endParaRPr lang="es-ES" sz="3000" dirty="0"/>
          </a:p>
        </p:txBody>
      </p:sp>
      <p:pic>
        <p:nvPicPr>
          <p:cNvPr id="8" name="7 Imagen" descr="cabecera diapo.jpg"/>
          <p:cNvPicPr>
            <a:picLocks noChangeAspect="1"/>
          </p:cNvPicPr>
          <p:nvPr/>
        </p:nvPicPr>
        <p:blipFill>
          <a:blip r:embed="rId4" cstate="print"/>
          <a:stretch>
            <a:fillRect/>
          </a:stretch>
        </p:blipFill>
        <p:spPr>
          <a:xfrm>
            <a:off x="0" y="0"/>
            <a:ext cx="9144000" cy="737048"/>
          </a:xfrm>
          <a:prstGeom prst="rect">
            <a:avLst/>
          </a:prstGeom>
        </p:spPr>
      </p:pic>
      <p:pic>
        <p:nvPicPr>
          <p:cNvPr id="9" name="8 Imagen" descr="logo-pequeño.png"/>
          <p:cNvPicPr>
            <a:picLocks noChangeAspect="1"/>
          </p:cNvPicPr>
          <p:nvPr/>
        </p:nvPicPr>
        <p:blipFill>
          <a:blip r:embed="rId5" cstate="print"/>
          <a:stretch>
            <a:fillRect/>
          </a:stretch>
        </p:blipFill>
        <p:spPr>
          <a:xfrm>
            <a:off x="642910" y="0"/>
            <a:ext cx="981075" cy="609600"/>
          </a:xfrm>
          <a:prstGeom prst="rect">
            <a:avLst/>
          </a:prstGeom>
        </p:spPr>
      </p:pic>
      <p:sp>
        <p:nvSpPr>
          <p:cNvPr id="11" name="10 CuadroTexto"/>
          <p:cNvSpPr txBox="1"/>
          <p:nvPr/>
        </p:nvSpPr>
        <p:spPr>
          <a:xfrm>
            <a:off x="4572000" y="116632"/>
            <a:ext cx="4430296" cy="646331"/>
          </a:xfrm>
          <a:prstGeom prst="rect">
            <a:avLst/>
          </a:prstGeom>
          <a:noFill/>
        </p:spPr>
        <p:txBody>
          <a:bodyPr wrap="square" rtlCol="0">
            <a:spAutoFit/>
          </a:bodyPr>
          <a:lstStyle/>
          <a:p>
            <a:pPr algn="ctr"/>
            <a:r>
              <a:rPr lang="en-US" b="1" dirty="0" smtClean="0">
                <a:latin typeface="Humnst777 BT" pitchFamily="34" charset="0"/>
              </a:rPr>
              <a:t>Multimodal Gesture Recognition on</a:t>
            </a:r>
          </a:p>
          <a:p>
            <a:pPr algn="ctr"/>
            <a:r>
              <a:rPr lang="en-US" b="1" dirty="0" smtClean="0">
                <a:latin typeface="Humnst777 BT" pitchFamily="34" charset="0"/>
              </a:rPr>
              <a:t>RGB-D data</a:t>
            </a:r>
            <a:endParaRPr lang="es-ES" b="1" dirty="0">
              <a:latin typeface="Humnst777 BT" pitchFamily="34" charset="0"/>
            </a:endParaRPr>
          </a:p>
        </p:txBody>
      </p:sp>
      <p:sp>
        <p:nvSpPr>
          <p:cNvPr id="12" name="11 Rectángulo"/>
          <p:cNvSpPr/>
          <p:nvPr/>
        </p:nvSpPr>
        <p:spPr>
          <a:xfrm>
            <a:off x="7092280" y="6509587"/>
            <a:ext cx="2731352" cy="276999"/>
          </a:xfrm>
          <a:prstGeom prst="rect">
            <a:avLst/>
          </a:prstGeom>
        </p:spPr>
        <p:txBody>
          <a:bodyPr wrap="square">
            <a:spAutoFit/>
          </a:bodyPr>
          <a:lstStyle/>
          <a:p>
            <a:r>
              <a:rPr lang="es-ES" sz="1200" dirty="0" err="1" smtClean="0">
                <a:latin typeface="Humnst777 BT" pitchFamily="34" charset="0"/>
              </a:rPr>
              <a:t>All</a:t>
            </a:r>
            <a:r>
              <a:rPr lang="es-ES" sz="1200" dirty="0" smtClean="0">
                <a:latin typeface="Humnst777 BT" pitchFamily="34" charset="0"/>
              </a:rPr>
              <a:t> </a:t>
            </a:r>
            <a:r>
              <a:rPr lang="es-ES" sz="1200" dirty="0" err="1" smtClean="0">
                <a:latin typeface="Humnst777 BT" pitchFamily="34" charset="0"/>
              </a:rPr>
              <a:t>rights</a:t>
            </a:r>
            <a:r>
              <a:rPr lang="es-ES" sz="1200" dirty="0" smtClean="0">
                <a:latin typeface="Humnst777 BT" pitchFamily="34" charset="0"/>
              </a:rPr>
              <a:t> </a:t>
            </a:r>
            <a:r>
              <a:rPr lang="es-ES" sz="1200" dirty="0" err="1" smtClean="0">
                <a:latin typeface="Humnst777 BT" pitchFamily="34" charset="0"/>
              </a:rPr>
              <a:t>reserved</a:t>
            </a:r>
            <a:r>
              <a:rPr lang="es-ES" sz="1200" dirty="0" smtClean="0">
                <a:latin typeface="Humnst777 BT" pitchFamily="34" charset="0"/>
              </a:rPr>
              <a:t> </a:t>
            </a:r>
            <a:r>
              <a:rPr lang="es-ES" sz="1200" dirty="0" err="1" smtClean="0">
                <a:latin typeface="Humnst777 BT" pitchFamily="34" charset="0"/>
              </a:rPr>
              <a:t>HuBPA</a:t>
            </a:r>
            <a:r>
              <a:rPr lang="es-ES" sz="1200" dirty="0" smtClean="0">
                <a:latin typeface="Humnst777 BT" pitchFamily="34" charset="0"/>
              </a:rPr>
              <a:t>©</a:t>
            </a:r>
            <a:endParaRPr lang="es-ES" sz="1200" dirty="0">
              <a:latin typeface="Humnst777 BT" pitchFamily="34" charset="0"/>
            </a:endParaRPr>
          </a:p>
        </p:txBody>
      </p:sp>
      <p:sp>
        <p:nvSpPr>
          <p:cNvPr id="13" name="12 Rectángulo"/>
          <p:cNvSpPr/>
          <p:nvPr/>
        </p:nvSpPr>
        <p:spPr>
          <a:xfrm>
            <a:off x="1928794" y="214290"/>
            <a:ext cx="2539089" cy="369332"/>
          </a:xfrm>
          <a:prstGeom prst="rect">
            <a:avLst/>
          </a:prstGeom>
        </p:spPr>
        <p:txBody>
          <a:bodyPr wrap="none">
            <a:spAutoFit/>
          </a:bodyPr>
          <a:lstStyle/>
          <a:p>
            <a:pPr algn="ctr"/>
            <a:r>
              <a:rPr lang="en-US" sz="900" dirty="0" smtClean="0">
                <a:solidFill>
                  <a:schemeClr val="bg1"/>
                </a:solidFill>
                <a:latin typeface="Humnst777 BT" pitchFamily="34" charset="0"/>
              </a:rPr>
              <a:t>Human Pose Recovery and Behavior Analysis</a:t>
            </a:r>
          </a:p>
          <a:p>
            <a:pPr algn="ctr"/>
            <a:r>
              <a:rPr lang="en-US" sz="900" dirty="0" smtClean="0">
                <a:solidFill>
                  <a:schemeClr val="bg1"/>
                </a:solidFill>
                <a:latin typeface="Humnst777 BT" pitchFamily="34" charset="0"/>
              </a:rPr>
              <a:t>Group</a:t>
            </a:r>
            <a:endParaRPr lang="es-ES" sz="900" dirty="0">
              <a:solidFill>
                <a:schemeClr val="bg1"/>
              </a:solidFill>
              <a:latin typeface="Humnst777 BT" pitchFamily="34" charset="0"/>
            </a:endParaRPr>
          </a:p>
        </p:txBody>
      </p:sp>
      <p:sp>
        <p:nvSpPr>
          <p:cNvPr id="5" name="Slide Number Placeholder 4"/>
          <p:cNvSpPr>
            <a:spLocks noGrp="1"/>
          </p:cNvSpPr>
          <p:nvPr>
            <p:ph type="sldNum" sz="quarter" idx="12"/>
          </p:nvPr>
        </p:nvSpPr>
        <p:spPr/>
        <p:txBody>
          <a:bodyPr/>
          <a:lstStyle/>
          <a:p>
            <a:fld id="{28E7870A-D833-4620-871D-52D8AB644C76}" type="slidenum">
              <a:rPr lang="es-ES" smtClean="0"/>
              <a:pPr/>
              <a:t>3</a:t>
            </a:fld>
            <a:endParaRPr lang="es-ES"/>
          </a:p>
        </p:txBody>
      </p:sp>
      <p:pic>
        <p:nvPicPr>
          <p:cNvPr id="16" name="Picture 15" descr="Screen shot 2012-11-01 at 12.12.14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576" y="3148009"/>
            <a:ext cx="4442715" cy="1050893"/>
          </a:xfrm>
          <a:prstGeom prst="rect">
            <a:avLst/>
          </a:prstGeom>
        </p:spPr>
      </p:pic>
      <p:pic>
        <p:nvPicPr>
          <p:cNvPr id="17" name="Picture 16" descr="Screen shot 2012-11-01 at 12.12.14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1881" y="3140968"/>
            <a:ext cx="5040560" cy="1061170"/>
          </a:xfrm>
          <a:prstGeom prst="rect">
            <a:avLst/>
          </a:prstGeom>
        </p:spPr>
      </p:pic>
    </p:spTree>
    <p:extLst>
      <p:ext uri="{BB962C8B-B14F-4D97-AF65-F5344CB8AC3E}">
        <p14:creationId xmlns:p14="http://schemas.microsoft.com/office/powerpoint/2010/main" val="3939186491"/>
      </p:ext>
    </p:extLst>
  </p:cSld>
  <p:clrMapOvr>
    <a:masterClrMapping/>
  </p:clrMapOvr>
  <mc:AlternateContent xmlns:mc="http://schemas.openxmlformats.org/markup-compatibility/2006" xmlns:p14="http://schemas.microsoft.com/office/powerpoint/2010/main">
    <mc:Choice Requires="p14">
      <p:transition spd="slow" p14:dur="2000" advTm="5925"/>
    </mc:Choice>
    <mc:Fallback xmlns="">
      <p:transition xmlns:p14="http://schemas.microsoft.com/office/powerpoint/2010/main" spd="slow" advTm="5925"/>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28 Imagen" descr="degradado diapo.jpg"/>
          <p:cNvPicPr>
            <a:picLocks noChangeAspect="1"/>
          </p:cNvPicPr>
          <p:nvPr/>
        </p:nvPicPr>
        <p:blipFill>
          <a:blip r:embed="rId4" cstate="print"/>
          <a:stretch>
            <a:fillRect/>
          </a:stretch>
        </p:blipFill>
        <p:spPr>
          <a:xfrm>
            <a:off x="0" y="5906492"/>
            <a:ext cx="9144000" cy="978892"/>
          </a:xfrm>
          <a:prstGeom prst="rect">
            <a:avLst/>
          </a:prstGeom>
        </p:spPr>
      </p:pic>
      <p:sp>
        <p:nvSpPr>
          <p:cNvPr id="31" name="30 Rectángulo"/>
          <p:cNvSpPr/>
          <p:nvPr/>
        </p:nvSpPr>
        <p:spPr>
          <a:xfrm>
            <a:off x="-32" y="714356"/>
            <a:ext cx="2286016" cy="28575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S"/>
          </a:p>
        </p:txBody>
      </p:sp>
      <p:pic>
        <p:nvPicPr>
          <p:cNvPr id="210" name="Picture 209"/>
          <p:cNvPicPr>
            <a:picLocks noChangeAspect="1"/>
          </p:cNvPicPr>
          <p:nvPr/>
        </p:nvPicPr>
        <p:blipFill>
          <a:blip r:embed="rId5"/>
          <a:stretch>
            <a:fillRect/>
          </a:stretch>
        </p:blipFill>
        <p:spPr>
          <a:xfrm rot="16200000">
            <a:off x="2180134" y="3784098"/>
            <a:ext cx="1849637" cy="3284646"/>
          </a:xfrm>
          <a:prstGeom prst="rect">
            <a:avLst/>
          </a:prstGeom>
        </p:spPr>
      </p:pic>
      <p:pic>
        <p:nvPicPr>
          <p:cNvPr id="26" name="25 Imagen" descr="cabecera diapo.jpg"/>
          <p:cNvPicPr>
            <a:picLocks noChangeAspect="1"/>
          </p:cNvPicPr>
          <p:nvPr/>
        </p:nvPicPr>
        <p:blipFill>
          <a:blip r:embed="rId6" cstate="print"/>
          <a:stretch>
            <a:fillRect/>
          </a:stretch>
        </p:blipFill>
        <p:spPr>
          <a:xfrm>
            <a:off x="0" y="0"/>
            <a:ext cx="9144000" cy="737048"/>
          </a:xfrm>
          <a:prstGeom prst="rect">
            <a:avLst/>
          </a:prstGeom>
        </p:spPr>
      </p:pic>
      <p:pic>
        <p:nvPicPr>
          <p:cNvPr id="32" name="31 Imagen" descr="logo-pequeño.png"/>
          <p:cNvPicPr>
            <a:picLocks noChangeAspect="1"/>
          </p:cNvPicPr>
          <p:nvPr/>
        </p:nvPicPr>
        <p:blipFill>
          <a:blip r:embed="rId7" cstate="print"/>
          <a:stretch>
            <a:fillRect/>
          </a:stretch>
        </p:blipFill>
        <p:spPr>
          <a:xfrm>
            <a:off x="642910" y="0"/>
            <a:ext cx="981075" cy="609600"/>
          </a:xfrm>
          <a:prstGeom prst="rect">
            <a:avLst/>
          </a:prstGeom>
        </p:spPr>
      </p:pic>
      <p:sp>
        <p:nvSpPr>
          <p:cNvPr id="9" name="8 Rectángulo"/>
          <p:cNvSpPr/>
          <p:nvPr/>
        </p:nvSpPr>
        <p:spPr>
          <a:xfrm>
            <a:off x="7169240" y="6597352"/>
            <a:ext cx="2731352" cy="276999"/>
          </a:xfrm>
          <a:prstGeom prst="rect">
            <a:avLst/>
          </a:prstGeom>
        </p:spPr>
        <p:txBody>
          <a:bodyPr wrap="square">
            <a:spAutoFit/>
          </a:bodyPr>
          <a:lstStyle/>
          <a:p>
            <a:r>
              <a:rPr lang="es-ES" sz="1200" dirty="0" err="1" smtClean="0">
                <a:latin typeface="Humnst777 BT" pitchFamily="34" charset="0"/>
              </a:rPr>
              <a:t>All</a:t>
            </a:r>
            <a:r>
              <a:rPr lang="es-ES" sz="1200" dirty="0" smtClean="0">
                <a:latin typeface="Humnst777 BT" pitchFamily="34" charset="0"/>
              </a:rPr>
              <a:t> </a:t>
            </a:r>
            <a:r>
              <a:rPr lang="es-ES" sz="1200" dirty="0" err="1" smtClean="0">
                <a:latin typeface="Humnst777 BT" pitchFamily="34" charset="0"/>
              </a:rPr>
              <a:t>rights</a:t>
            </a:r>
            <a:r>
              <a:rPr lang="es-ES" sz="1200" dirty="0" smtClean="0">
                <a:latin typeface="Humnst777 BT" pitchFamily="34" charset="0"/>
              </a:rPr>
              <a:t> </a:t>
            </a:r>
            <a:r>
              <a:rPr lang="es-ES" sz="1200" dirty="0" err="1" smtClean="0">
                <a:latin typeface="Humnst777 BT" pitchFamily="34" charset="0"/>
              </a:rPr>
              <a:t>reserved</a:t>
            </a:r>
            <a:r>
              <a:rPr lang="es-ES" sz="1200" dirty="0" smtClean="0">
                <a:latin typeface="Humnst777 BT" pitchFamily="34" charset="0"/>
              </a:rPr>
              <a:t> </a:t>
            </a:r>
            <a:r>
              <a:rPr lang="es-ES" sz="1200" dirty="0" err="1" smtClean="0">
                <a:latin typeface="Humnst777 BT" pitchFamily="34" charset="0"/>
              </a:rPr>
              <a:t>HuBPA</a:t>
            </a:r>
            <a:r>
              <a:rPr lang="es-ES" sz="1200" dirty="0" smtClean="0">
                <a:latin typeface="Humnst777 BT" pitchFamily="34" charset="0"/>
              </a:rPr>
              <a:t>©</a:t>
            </a:r>
            <a:endParaRPr lang="es-ES" sz="1200" dirty="0">
              <a:latin typeface="Humnst777 BT" pitchFamily="34" charset="0"/>
            </a:endParaRPr>
          </a:p>
        </p:txBody>
      </p:sp>
      <p:sp>
        <p:nvSpPr>
          <p:cNvPr id="18" name="17 CuadroTexto"/>
          <p:cNvSpPr txBox="1"/>
          <p:nvPr/>
        </p:nvSpPr>
        <p:spPr>
          <a:xfrm>
            <a:off x="4714876" y="87015"/>
            <a:ext cx="4143404" cy="461665"/>
          </a:xfrm>
          <a:prstGeom prst="rect">
            <a:avLst/>
          </a:prstGeom>
          <a:noFill/>
        </p:spPr>
        <p:txBody>
          <a:bodyPr wrap="square" rtlCol="0">
            <a:spAutoFit/>
          </a:bodyPr>
          <a:lstStyle/>
          <a:p>
            <a:pPr algn="ctr"/>
            <a:r>
              <a:rPr lang="es-ES" sz="2400" b="1" dirty="0" err="1" smtClean="0">
                <a:latin typeface="Humnst777 BT" pitchFamily="34" charset="0"/>
              </a:rPr>
              <a:t>Dynamic</a:t>
            </a:r>
            <a:r>
              <a:rPr lang="es-ES" sz="2400" b="1" dirty="0" smtClean="0">
                <a:latin typeface="Humnst777 BT" pitchFamily="34" charset="0"/>
              </a:rPr>
              <a:t> Time </a:t>
            </a:r>
            <a:r>
              <a:rPr lang="es-ES" sz="2400" b="1" dirty="0" err="1" smtClean="0">
                <a:latin typeface="Humnst777 BT" pitchFamily="34" charset="0"/>
              </a:rPr>
              <a:t>Warping</a:t>
            </a:r>
            <a:endParaRPr lang="es-ES" sz="2400" b="1" dirty="0">
              <a:latin typeface="Humnst777 BT" pitchFamily="34" charset="0"/>
            </a:endParaRPr>
          </a:p>
        </p:txBody>
      </p:sp>
      <p:sp>
        <p:nvSpPr>
          <p:cNvPr id="17" name="16 CuadroTexto"/>
          <p:cNvSpPr txBox="1"/>
          <p:nvPr/>
        </p:nvSpPr>
        <p:spPr>
          <a:xfrm>
            <a:off x="549216" y="714356"/>
            <a:ext cx="1115370" cy="307777"/>
          </a:xfrm>
          <a:prstGeom prst="rect">
            <a:avLst/>
          </a:prstGeom>
          <a:noFill/>
        </p:spPr>
        <p:txBody>
          <a:bodyPr wrap="none" rtlCol="0">
            <a:spAutoFit/>
          </a:bodyPr>
          <a:lstStyle/>
          <a:p>
            <a:r>
              <a:rPr lang="es-ES" sz="1400" b="1" dirty="0" err="1" smtClean="0"/>
              <a:t>Introduction</a:t>
            </a:r>
            <a:endParaRPr lang="es-ES" sz="1400" b="1" dirty="0"/>
          </a:p>
        </p:txBody>
      </p:sp>
      <p:cxnSp>
        <p:nvCxnSpPr>
          <p:cNvPr id="20" name="19 Conector recto"/>
          <p:cNvCxnSpPr/>
          <p:nvPr/>
        </p:nvCxnSpPr>
        <p:spPr>
          <a:xfrm>
            <a:off x="0" y="1008059"/>
            <a:ext cx="9144000" cy="0"/>
          </a:xfrm>
          <a:prstGeom prst="line">
            <a:avLst/>
          </a:prstGeom>
        </p:spPr>
        <p:style>
          <a:lnRef idx="1">
            <a:schemeClr val="dk1"/>
          </a:lnRef>
          <a:fillRef idx="0">
            <a:schemeClr val="dk1"/>
          </a:fillRef>
          <a:effectRef idx="0">
            <a:schemeClr val="dk1"/>
          </a:effectRef>
          <a:fontRef idx="minor">
            <a:schemeClr val="tx1"/>
          </a:fontRef>
        </p:style>
      </p:cxnSp>
      <p:sp>
        <p:nvSpPr>
          <p:cNvPr id="23" name="22 CuadroTexto"/>
          <p:cNvSpPr txBox="1"/>
          <p:nvPr/>
        </p:nvSpPr>
        <p:spPr>
          <a:xfrm>
            <a:off x="2902383" y="714356"/>
            <a:ext cx="1169551" cy="307777"/>
          </a:xfrm>
          <a:prstGeom prst="rect">
            <a:avLst/>
          </a:prstGeom>
          <a:noFill/>
        </p:spPr>
        <p:txBody>
          <a:bodyPr wrap="none" rtlCol="0">
            <a:spAutoFit/>
          </a:bodyPr>
          <a:lstStyle/>
          <a:p>
            <a:r>
              <a:rPr lang="es-ES" sz="1400" dirty="0" err="1" smtClean="0"/>
              <a:t>Methodology</a:t>
            </a:r>
            <a:endParaRPr lang="es-ES" sz="1400" dirty="0"/>
          </a:p>
        </p:txBody>
      </p:sp>
      <p:sp>
        <p:nvSpPr>
          <p:cNvPr id="24" name="23 CuadroTexto"/>
          <p:cNvSpPr txBox="1"/>
          <p:nvPr/>
        </p:nvSpPr>
        <p:spPr>
          <a:xfrm>
            <a:off x="5429256" y="714356"/>
            <a:ext cx="707310" cy="307777"/>
          </a:xfrm>
          <a:prstGeom prst="rect">
            <a:avLst/>
          </a:prstGeom>
          <a:noFill/>
        </p:spPr>
        <p:txBody>
          <a:bodyPr wrap="none" rtlCol="0">
            <a:spAutoFit/>
          </a:bodyPr>
          <a:lstStyle/>
          <a:p>
            <a:r>
              <a:rPr lang="es-ES" sz="1400" dirty="0" err="1" smtClean="0"/>
              <a:t>Results</a:t>
            </a:r>
            <a:endParaRPr lang="es-ES" sz="1400" dirty="0"/>
          </a:p>
        </p:txBody>
      </p:sp>
      <p:sp>
        <p:nvSpPr>
          <p:cNvPr id="25" name="24 CuadroTexto"/>
          <p:cNvSpPr txBox="1"/>
          <p:nvPr/>
        </p:nvSpPr>
        <p:spPr>
          <a:xfrm>
            <a:off x="7446691" y="714356"/>
            <a:ext cx="982961" cy="307777"/>
          </a:xfrm>
          <a:prstGeom prst="rect">
            <a:avLst/>
          </a:prstGeom>
          <a:noFill/>
        </p:spPr>
        <p:txBody>
          <a:bodyPr wrap="none" rtlCol="0">
            <a:spAutoFit/>
          </a:bodyPr>
          <a:lstStyle/>
          <a:p>
            <a:r>
              <a:rPr lang="es-ES" sz="1400" dirty="0" err="1" smtClean="0"/>
              <a:t>Conclusion</a:t>
            </a:r>
            <a:endParaRPr lang="es-ES" sz="1400" dirty="0"/>
          </a:p>
        </p:txBody>
      </p:sp>
      <p:cxnSp>
        <p:nvCxnSpPr>
          <p:cNvPr id="27" name="26 Conector recto"/>
          <p:cNvCxnSpPr/>
          <p:nvPr/>
        </p:nvCxnSpPr>
        <p:spPr>
          <a:xfrm>
            <a:off x="-32" y="729346"/>
            <a:ext cx="9144000" cy="0"/>
          </a:xfrm>
          <a:prstGeom prst="line">
            <a:avLst/>
          </a:prstGeom>
        </p:spPr>
        <p:style>
          <a:lnRef idx="1">
            <a:schemeClr val="dk1"/>
          </a:lnRef>
          <a:fillRef idx="0">
            <a:schemeClr val="dk1"/>
          </a:fillRef>
          <a:effectRef idx="0">
            <a:schemeClr val="dk1"/>
          </a:effectRef>
          <a:fontRef idx="minor">
            <a:schemeClr val="tx1"/>
          </a:fontRef>
        </p:style>
      </p:cxnSp>
      <p:sp>
        <p:nvSpPr>
          <p:cNvPr id="7" name="Freeform 6"/>
          <p:cNvSpPr/>
          <p:nvPr/>
        </p:nvSpPr>
        <p:spPr>
          <a:xfrm>
            <a:off x="1733004" y="1124744"/>
            <a:ext cx="5575300" cy="762000"/>
          </a:xfrm>
          <a:custGeom>
            <a:avLst/>
            <a:gdLst>
              <a:gd name="connsiteX0" fmla="*/ 0 w 5575300"/>
              <a:gd name="connsiteY0" fmla="*/ 762000 h 762000"/>
              <a:gd name="connsiteX1" fmla="*/ 76200 w 5575300"/>
              <a:gd name="connsiteY1" fmla="*/ 749300 h 762000"/>
              <a:gd name="connsiteX2" fmla="*/ 127000 w 5575300"/>
              <a:gd name="connsiteY2" fmla="*/ 736600 h 762000"/>
              <a:gd name="connsiteX3" fmla="*/ 304800 w 5575300"/>
              <a:gd name="connsiteY3" fmla="*/ 698500 h 762000"/>
              <a:gd name="connsiteX4" fmla="*/ 482600 w 5575300"/>
              <a:gd name="connsiteY4" fmla="*/ 673100 h 762000"/>
              <a:gd name="connsiteX5" fmla="*/ 571500 w 5575300"/>
              <a:gd name="connsiteY5" fmla="*/ 660400 h 762000"/>
              <a:gd name="connsiteX6" fmla="*/ 749300 w 5575300"/>
              <a:gd name="connsiteY6" fmla="*/ 609600 h 762000"/>
              <a:gd name="connsiteX7" fmla="*/ 876300 w 5575300"/>
              <a:gd name="connsiteY7" fmla="*/ 584200 h 762000"/>
              <a:gd name="connsiteX8" fmla="*/ 939800 w 5575300"/>
              <a:gd name="connsiteY8" fmla="*/ 571500 h 762000"/>
              <a:gd name="connsiteX9" fmla="*/ 1054100 w 5575300"/>
              <a:gd name="connsiteY9" fmla="*/ 546100 h 762000"/>
              <a:gd name="connsiteX10" fmla="*/ 1092200 w 5575300"/>
              <a:gd name="connsiteY10" fmla="*/ 520700 h 762000"/>
              <a:gd name="connsiteX11" fmla="*/ 1130300 w 5575300"/>
              <a:gd name="connsiteY11" fmla="*/ 508000 h 762000"/>
              <a:gd name="connsiteX12" fmla="*/ 1257300 w 5575300"/>
              <a:gd name="connsiteY12" fmla="*/ 444500 h 762000"/>
              <a:gd name="connsiteX13" fmla="*/ 1384300 w 5575300"/>
              <a:gd name="connsiteY13" fmla="*/ 368300 h 762000"/>
              <a:gd name="connsiteX14" fmla="*/ 1422400 w 5575300"/>
              <a:gd name="connsiteY14" fmla="*/ 330200 h 762000"/>
              <a:gd name="connsiteX15" fmla="*/ 1485900 w 5575300"/>
              <a:gd name="connsiteY15" fmla="*/ 304800 h 762000"/>
              <a:gd name="connsiteX16" fmla="*/ 1562100 w 5575300"/>
              <a:gd name="connsiteY16" fmla="*/ 254000 h 762000"/>
              <a:gd name="connsiteX17" fmla="*/ 1612900 w 5575300"/>
              <a:gd name="connsiteY17" fmla="*/ 228600 h 762000"/>
              <a:gd name="connsiteX18" fmla="*/ 1689100 w 5575300"/>
              <a:gd name="connsiteY18" fmla="*/ 165100 h 762000"/>
              <a:gd name="connsiteX19" fmla="*/ 1727200 w 5575300"/>
              <a:gd name="connsiteY19" fmla="*/ 114300 h 762000"/>
              <a:gd name="connsiteX20" fmla="*/ 1816100 w 5575300"/>
              <a:gd name="connsiteY20" fmla="*/ 50800 h 762000"/>
              <a:gd name="connsiteX21" fmla="*/ 1905000 w 5575300"/>
              <a:gd name="connsiteY21" fmla="*/ 25400 h 762000"/>
              <a:gd name="connsiteX22" fmla="*/ 1955800 w 5575300"/>
              <a:gd name="connsiteY22" fmla="*/ 38100 h 762000"/>
              <a:gd name="connsiteX23" fmla="*/ 1981200 w 5575300"/>
              <a:gd name="connsiteY23" fmla="*/ 88900 h 762000"/>
              <a:gd name="connsiteX24" fmla="*/ 2006600 w 5575300"/>
              <a:gd name="connsiteY24" fmla="*/ 127000 h 762000"/>
              <a:gd name="connsiteX25" fmla="*/ 2095500 w 5575300"/>
              <a:gd name="connsiteY25" fmla="*/ 190500 h 762000"/>
              <a:gd name="connsiteX26" fmla="*/ 2197100 w 5575300"/>
              <a:gd name="connsiteY26" fmla="*/ 266700 h 762000"/>
              <a:gd name="connsiteX27" fmla="*/ 2222500 w 5575300"/>
              <a:gd name="connsiteY27" fmla="*/ 304800 h 762000"/>
              <a:gd name="connsiteX28" fmla="*/ 2311400 w 5575300"/>
              <a:gd name="connsiteY28" fmla="*/ 355600 h 762000"/>
              <a:gd name="connsiteX29" fmla="*/ 2349500 w 5575300"/>
              <a:gd name="connsiteY29" fmla="*/ 393700 h 762000"/>
              <a:gd name="connsiteX30" fmla="*/ 2590800 w 5575300"/>
              <a:gd name="connsiteY30" fmla="*/ 431800 h 762000"/>
              <a:gd name="connsiteX31" fmla="*/ 2628900 w 5575300"/>
              <a:gd name="connsiteY31" fmla="*/ 444500 h 762000"/>
              <a:gd name="connsiteX32" fmla="*/ 2971800 w 5575300"/>
              <a:gd name="connsiteY32" fmla="*/ 444500 h 762000"/>
              <a:gd name="connsiteX33" fmla="*/ 3073400 w 5575300"/>
              <a:gd name="connsiteY33" fmla="*/ 406400 h 762000"/>
              <a:gd name="connsiteX34" fmla="*/ 3149600 w 5575300"/>
              <a:gd name="connsiteY34" fmla="*/ 381000 h 762000"/>
              <a:gd name="connsiteX35" fmla="*/ 3225800 w 5575300"/>
              <a:gd name="connsiteY35" fmla="*/ 330200 h 762000"/>
              <a:gd name="connsiteX36" fmla="*/ 3327400 w 5575300"/>
              <a:gd name="connsiteY36" fmla="*/ 254000 h 762000"/>
              <a:gd name="connsiteX37" fmla="*/ 3429000 w 5575300"/>
              <a:gd name="connsiteY37" fmla="*/ 190500 h 762000"/>
              <a:gd name="connsiteX38" fmla="*/ 3467100 w 5575300"/>
              <a:gd name="connsiteY38" fmla="*/ 165100 h 762000"/>
              <a:gd name="connsiteX39" fmla="*/ 3568700 w 5575300"/>
              <a:gd name="connsiteY39" fmla="*/ 63500 h 762000"/>
              <a:gd name="connsiteX40" fmla="*/ 3619500 w 5575300"/>
              <a:gd name="connsiteY40" fmla="*/ 38100 h 762000"/>
              <a:gd name="connsiteX41" fmla="*/ 3657600 w 5575300"/>
              <a:gd name="connsiteY41" fmla="*/ 12700 h 762000"/>
              <a:gd name="connsiteX42" fmla="*/ 3695700 w 5575300"/>
              <a:gd name="connsiteY42" fmla="*/ 0 h 762000"/>
              <a:gd name="connsiteX43" fmla="*/ 3771900 w 5575300"/>
              <a:gd name="connsiteY43" fmla="*/ 50800 h 762000"/>
              <a:gd name="connsiteX44" fmla="*/ 3848100 w 5575300"/>
              <a:gd name="connsiteY44" fmla="*/ 101600 h 762000"/>
              <a:gd name="connsiteX45" fmla="*/ 3911600 w 5575300"/>
              <a:gd name="connsiteY45" fmla="*/ 152400 h 762000"/>
              <a:gd name="connsiteX46" fmla="*/ 4000500 w 5575300"/>
              <a:gd name="connsiteY46" fmla="*/ 203200 h 762000"/>
              <a:gd name="connsiteX47" fmla="*/ 4102100 w 5575300"/>
              <a:gd name="connsiteY47" fmla="*/ 279400 h 762000"/>
              <a:gd name="connsiteX48" fmla="*/ 4381500 w 5575300"/>
              <a:gd name="connsiteY48" fmla="*/ 431800 h 762000"/>
              <a:gd name="connsiteX49" fmla="*/ 4445000 w 5575300"/>
              <a:gd name="connsiteY49" fmla="*/ 469900 h 762000"/>
              <a:gd name="connsiteX50" fmla="*/ 4483100 w 5575300"/>
              <a:gd name="connsiteY50" fmla="*/ 495300 h 762000"/>
              <a:gd name="connsiteX51" fmla="*/ 4521200 w 5575300"/>
              <a:gd name="connsiteY51" fmla="*/ 508000 h 762000"/>
              <a:gd name="connsiteX52" fmla="*/ 4686300 w 5575300"/>
              <a:gd name="connsiteY52" fmla="*/ 381000 h 762000"/>
              <a:gd name="connsiteX53" fmla="*/ 4889500 w 5575300"/>
              <a:gd name="connsiteY53" fmla="*/ 406400 h 762000"/>
              <a:gd name="connsiteX54" fmla="*/ 5105400 w 5575300"/>
              <a:gd name="connsiteY54" fmla="*/ 482600 h 762000"/>
              <a:gd name="connsiteX55" fmla="*/ 5156200 w 5575300"/>
              <a:gd name="connsiteY55" fmla="*/ 508000 h 762000"/>
              <a:gd name="connsiteX56" fmla="*/ 5232400 w 5575300"/>
              <a:gd name="connsiteY56" fmla="*/ 533400 h 762000"/>
              <a:gd name="connsiteX57" fmla="*/ 5270500 w 5575300"/>
              <a:gd name="connsiteY57" fmla="*/ 558800 h 762000"/>
              <a:gd name="connsiteX58" fmla="*/ 5334000 w 5575300"/>
              <a:gd name="connsiteY58" fmla="*/ 571500 h 762000"/>
              <a:gd name="connsiteX59" fmla="*/ 5372100 w 5575300"/>
              <a:gd name="connsiteY59" fmla="*/ 584200 h 762000"/>
              <a:gd name="connsiteX60" fmla="*/ 5435600 w 5575300"/>
              <a:gd name="connsiteY60" fmla="*/ 596900 h 762000"/>
              <a:gd name="connsiteX61" fmla="*/ 5486400 w 5575300"/>
              <a:gd name="connsiteY61" fmla="*/ 609600 h 762000"/>
              <a:gd name="connsiteX62" fmla="*/ 5511800 w 5575300"/>
              <a:gd name="connsiteY62" fmla="*/ 660400 h 762000"/>
              <a:gd name="connsiteX63" fmla="*/ 5549900 w 5575300"/>
              <a:gd name="connsiteY63" fmla="*/ 673100 h 762000"/>
              <a:gd name="connsiteX64" fmla="*/ 5575300 w 5575300"/>
              <a:gd name="connsiteY64" fmla="*/ 6858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575300" h="762000">
                <a:moveTo>
                  <a:pt x="0" y="762000"/>
                </a:moveTo>
                <a:cubicBezTo>
                  <a:pt x="25400" y="757767"/>
                  <a:pt x="50950" y="754350"/>
                  <a:pt x="76200" y="749300"/>
                </a:cubicBezTo>
                <a:cubicBezTo>
                  <a:pt x="93316" y="745877"/>
                  <a:pt x="109961" y="740386"/>
                  <a:pt x="127000" y="736600"/>
                </a:cubicBezTo>
                <a:lnTo>
                  <a:pt x="304800" y="698500"/>
                </a:lnTo>
                <a:cubicBezTo>
                  <a:pt x="371724" y="685115"/>
                  <a:pt x="412364" y="682465"/>
                  <a:pt x="482600" y="673100"/>
                </a:cubicBezTo>
                <a:cubicBezTo>
                  <a:pt x="512272" y="669144"/>
                  <a:pt x="542380" y="667333"/>
                  <a:pt x="571500" y="660400"/>
                </a:cubicBezTo>
                <a:cubicBezTo>
                  <a:pt x="631462" y="646123"/>
                  <a:pt x="688500" y="619733"/>
                  <a:pt x="749300" y="609600"/>
                </a:cubicBezTo>
                <a:cubicBezTo>
                  <a:pt x="898617" y="584714"/>
                  <a:pt x="762628" y="609461"/>
                  <a:pt x="876300" y="584200"/>
                </a:cubicBezTo>
                <a:cubicBezTo>
                  <a:pt x="897372" y="579517"/>
                  <a:pt x="918859" y="576735"/>
                  <a:pt x="939800" y="571500"/>
                </a:cubicBezTo>
                <a:cubicBezTo>
                  <a:pt x="1064858" y="540236"/>
                  <a:pt x="844418" y="581047"/>
                  <a:pt x="1054100" y="546100"/>
                </a:cubicBezTo>
                <a:cubicBezTo>
                  <a:pt x="1066800" y="537633"/>
                  <a:pt x="1078548" y="527526"/>
                  <a:pt x="1092200" y="520700"/>
                </a:cubicBezTo>
                <a:cubicBezTo>
                  <a:pt x="1104174" y="514713"/>
                  <a:pt x="1118145" y="513610"/>
                  <a:pt x="1130300" y="508000"/>
                </a:cubicBezTo>
                <a:cubicBezTo>
                  <a:pt x="1173274" y="488166"/>
                  <a:pt x="1216715" y="468851"/>
                  <a:pt x="1257300" y="444500"/>
                </a:cubicBezTo>
                <a:cubicBezTo>
                  <a:pt x="1299633" y="419100"/>
                  <a:pt x="1349391" y="403209"/>
                  <a:pt x="1384300" y="368300"/>
                </a:cubicBezTo>
                <a:cubicBezTo>
                  <a:pt x="1397000" y="355600"/>
                  <a:pt x="1407170" y="339719"/>
                  <a:pt x="1422400" y="330200"/>
                </a:cubicBezTo>
                <a:cubicBezTo>
                  <a:pt x="1441732" y="318118"/>
                  <a:pt x="1465886" y="315716"/>
                  <a:pt x="1485900" y="304800"/>
                </a:cubicBezTo>
                <a:cubicBezTo>
                  <a:pt x="1512700" y="290182"/>
                  <a:pt x="1534796" y="267652"/>
                  <a:pt x="1562100" y="254000"/>
                </a:cubicBezTo>
                <a:cubicBezTo>
                  <a:pt x="1579033" y="245533"/>
                  <a:pt x="1596462" y="237993"/>
                  <a:pt x="1612900" y="228600"/>
                </a:cubicBezTo>
                <a:cubicBezTo>
                  <a:pt x="1645823" y="209787"/>
                  <a:pt x="1663884" y="194519"/>
                  <a:pt x="1689100" y="165100"/>
                </a:cubicBezTo>
                <a:cubicBezTo>
                  <a:pt x="1702875" y="149029"/>
                  <a:pt x="1712233" y="129267"/>
                  <a:pt x="1727200" y="114300"/>
                </a:cubicBezTo>
                <a:cubicBezTo>
                  <a:pt x="1732953" y="108547"/>
                  <a:pt x="1801678" y="58011"/>
                  <a:pt x="1816100" y="50800"/>
                </a:cubicBezTo>
                <a:cubicBezTo>
                  <a:pt x="1834320" y="41690"/>
                  <a:pt x="1888724" y="29469"/>
                  <a:pt x="1905000" y="25400"/>
                </a:cubicBezTo>
                <a:cubicBezTo>
                  <a:pt x="1921933" y="29633"/>
                  <a:pt x="1942391" y="26926"/>
                  <a:pt x="1955800" y="38100"/>
                </a:cubicBezTo>
                <a:cubicBezTo>
                  <a:pt x="1970344" y="50220"/>
                  <a:pt x="1971807" y="72462"/>
                  <a:pt x="1981200" y="88900"/>
                </a:cubicBezTo>
                <a:cubicBezTo>
                  <a:pt x="1988773" y="102152"/>
                  <a:pt x="1995807" y="116207"/>
                  <a:pt x="2006600" y="127000"/>
                </a:cubicBezTo>
                <a:cubicBezTo>
                  <a:pt x="2029019" y="149419"/>
                  <a:pt x="2069059" y="171270"/>
                  <a:pt x="2095500" y="190500"/>
                </a:cubicBezTo>
                <a:cubicBezTo>
                  <a:pt x="2129736" y="215399"/>
                  <a:pt x="2173618" y="231477"/>
                  <a:pt x="2197100" y="266700"/>
                </a:cubicBezTo>
                <a:cubicBezTo>
                  <a:pt x="2205567" y="279400"/>
                  <a:pt x="2211707" y="294007"/>
                  <a:pt x="2222500" y="304800"/>
                </a:cubicBezTo>
                <a:cubicBezTo>
                  <a:pt x="2260943" y="343243"/>
                  <a:pt x="2267808" y="341069"/>
                  <a:pt x="2311400" y="355600"/>
                </a:cubicBezTo>
                <a:cubicBezTo>
                  <a:pt x="2324100" y="368300"/>
                  <a:pt x="2335702" y="382202"/>
                  <a:pt x="2349500" y="393700"/>
                </a:cubicBezTo>
                <a:cubicBezTo>
                  <a:pt x="2423620" y="455467"/>
                  <a:pt x="2463279" y="423830"/>
                  <a:pt x="2590800" y="431800"/>
                </a:cubicBezTo>
                <a:cubicBezTo>
                  <a:pt x="2603500" y="436033"/>
                  <a:pt x="2615729" y="442105"/>
                  <a:pt x="2628900" y="444500"/>
                </a:cubicBezTo>
                <a:cubicBezTo>
                  <a:pt x="2766431" y="469506"/>
                  <a:pt x="2800233" y="453530"/>
                  <a:pt x="2971800" y="444500"/>
                </a:cubicBezTo>
                <a:cubicBezTo>
                  <a:pt x="3081786" y="417004"/>
                  <a:pt x="2962714" y="450675"/>
                  <a:pt x="3073400" y="406400"/>
                </a:cubicBezTo>
                <a:cubicBezTo>
                  <a:pt x="3098259" y="396456"/>
                  <a:pt x="3125653" y="392974"/>
                  <a:pt x="3149600" y="381000"/>
                </a:cubicBezTo>
                <a:cubicBezTo>
                  <a:pt x="3176904" y="367348"/>
                  <a:pt x="3201378" y="348516"/>
                  <a:pt x="3225800" y="330200"/>
                </a:cubicBezTo>
                <a:cubicBezTo>
                  <a:pt x="3259667" y="304800"/>
                  <a:pt x="3289536" y="272932"/>
                  <a:pt x="3327400" y="254000"/>
                </a:cubicBezTo>
                <a:cubicBezTo>
                  <a:pt x="3406963" y="214219"/>
                  <a:pt x="3352063" y="245455"/>
                  <a:pt x="3429000" y="190500"/>
                </a:cubicBezTo>
                <a:cubicBezTo>
                  <a:pt x="3441420" y="181628"/>
                  <a:pt x="3455806" y="175367"/>
                  <a:pt x="3467100" y="165100"/>
                </a:cubicBezTo>
                <a:cubicBezTo>
                  <a:pt x="3502539" y="132883"/>
                  <a:pt x="3525862" y="84919"/>
                  <a:pt x="3568700" y="63500"/>
                </a:cubicBezTo>
                <a:cubicBezTo>
                  <a:pt x="3585633" y="55033"/>
                  <a:pt x="3603062" y="47493"/>
                  <a:pt x="3619500" y="38100"/>
                </a:cubicBezTo>
                <a:cubicBezTo>
                  <a:pt x="3632752" y="30527"/>
                  <a:pt x="3643948" y="19526"/>
                  <a:pt x="3657600" y="12700"/>
                </a:cubicBezTo>
                <a:cubicBezTo>
                  <a:pt x="3669574" y="6713"/>
                  <a:pt x="3683000" y="4233"/>
                  <a:pt x="3695700" y="0"/>
                </a:cubicBezTo>
                <a:cubicBezTo>
                  <a:pt x="3801426" y="26431"/>
                  <a:pt x="3701736" y="-10594"/>
                  <a:pt x="3771900" y="50800"/>
                </a:cubicBezTo>
                <a:cubicBezTo>
                  <a:pt x="3794874" y="70902"/>
                  <a:pt x="3823412" y="83645"/>
                  <a:pt x="3848100" y="101600"/>
                </a:cubicBezTo>
                <a:cubicBezTo>
                  <a:pt x="3870022" y="117543"/>
                  <a:pt x="3889046" y="137364"/>
                  <a:pt x="3911600" y="152400"/>
                </a:cubicBezTo>
                <a:cubicBezTo>
                  <a:pt x="3939998" y="171332"/>
                  <a:pt x="3972102" y="184268"/>
                  <a:pt x="4000500" y="203200"/>
                </a:cubicBezTo>
                <a:cubicBezTo>
                  <a:pt x="4035723" y="226682"/>
                  <a:pt x="4066385" y="256672"/>
                  <a:pt x="4102100" y="279400"/>
                </a:cubicBezTo>
                <a:cubicBezTo>
                  <a:pt x="4288239" y="397852"/>
                  <a:pt x="4232456" y="351546"/>
                  <a:pt x="4381500" y="431800"/>
                </a:cubicBezTo>
                <a:cubicBezTo>
                  <a:pt x="4403234" y="443503"/>
                  <a:pt x="4424068" y="456817"/>
                  <a:pt x="4445000" y="469900"/>
                </a:cubicBezTo>
                <a:cubicBezTo>
                  <a:pt x="4457943" y="477990"/>
                  <a:pt x="4469448" y="488474"/>
                  <a:pt x="4483100" y="495300"/>
                </a:cubicBezTo>
                <a:cubicBezTo>
                  <a:pt x="4495074" y="501287"/>
                  <a:pt x="4508500" y="503767"/>
                  <a:pt x="4521200" y="508000"/>
                </a:cubicBezTo>
                <a:cubicBezTo>
                  <a:pt x="4576233" y="465667"/>
                  <a:pt x="4619368" y="399464"/>
                  <a:pt x="4686300" y="381000"/>
                </a:cubicBezTo>
                <a:cubicBezTo>
                  <a:pt x="4752103" y="362848"/>
                  <a:pt x="4822755" y="392097"/>
                  <a:pt x="4889500" y="406400"/>
                </a:cubicBezTo>
                <a:cubicBezTo>
                  <a:pt x="4922160" y="413399"/>
                  <a:pt x="5052367" y="459030"/>
                  <a:pt x="5105400" y="482600"/>
                </a:cubicBezTo>
                <a:cubicBezTo>
                  <a:pt x="5122700" y="490289"/>
                  <a:pt x="5138622" y="500969"/>
                  <a:pt x="5156200" y="508000"/>
                </a:cubicBezTo>
                <a:cubicBezTo>
                  <a:pt x="5181059" y="517944"/>
                  <a:pt x="5210123" y="518548"/>
                  <a:pt x="5232400" y="533400"/>
                </a:cubicBezTo>
                <a:cubicBezTo>
                  <a:pt x="5245100" y="541867"/>
                  <a:pt x="5256208" y="553441"/>
                  <a:pt x="5270500" y="558800"/>
                </a:cubicBezTo>
                <a:cubicBezTo>
                  <a:pt x="5290711" y="566379"/>
                  <a:pt x="5313059" y="566265"/>
                  <a:pt x="5334000" y="571500"/>
                </a:cubicBezTo>
                <a:cubicBezTo>
                  <a:pt x="5346987" y="574747"/>
                  <a:pt x="5359113" y="580953"/>
                  <a:pt x="5372100" y="584200"/>
                </a:cubicBezTo>
                <a:cubicBezTo>
                  <a:pt x="5393041" y="589435"/>
                  <a:pt x="5414528" y="592217"/>
                  <a:pt x="5435600" y="596900"/>
                </a:cubicBezTo>
                <a:cubicBezTo>
                  <a:pt x="5452639" y="600686"/>
                  <a:pt x="5469467" y="605367"/>
                  <a:pt x="5486400" y="609600"/>
                </a:cubicBezTo>
                <a:cubicBezTo>
                  <a:pt x="5494867" y="626533"/>
                  <a:pt x="5498413" y="647013"/>
                  <a:pt x="5511800" y="660400"/>
                </a:cubicBezTo>
                <a:cubicBezTo>
                  <a:pt x="5521266" y="669866"/>
                  <a:pt x="5537471" y="668128"/>
                  <a:pt x="5549900" y="673100"/>
                </a:cubicBezTo>
                <a:cubicBezTo>
                  <a:pt x="5558689" y="676616"/>
                  <a:pt x="5566833" y="681567"/>
                  <a:pt x="5575300" y="685800"/>
                </a:cubicBezTo>
              </a:path>
            </a:pathLst>
          </a:custGeom>
          <a:ln w="5715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1773684" y="2857004"/>
            <a:ext cx="5270500" cy="749300"/>
          </a:xfrm>
          <a:custGeom>
            <a:avLst/>
            <a:gdLst>
              <a:gd name="connsiteX0" fmla="*/ 0 w 5270500"/>
              <a:gd name="connsiteY0" fmla="*/ 749300 h 749300"/>
              <a:gd name="connsiteX1" fmla="*/ 165100 w 5270500"/>
              <a:gd name="connsiteY1" fmla="*/ 736600 h 749300"/>
              <a:gd name="connsiteX2" fmla="*/ 393700 w 5270500"/>
              <a:gd name="connsiteY2" fmla="*/ 685800 h 749300"/>
              <a:gd name="connsiteX3" fmla="*/ 495300 w 5270500"/>
              <a:gd name="connsiteY3" fmla="*/ 673100 h 749300"/>
              <a:gd name="connsiteX4" fmla="*/ 584200 w 5270500"/>
              <a:gd name="connsiteY4" fmla="*/ 647700 h 749300"/>
              <a:gd name="connsiteX5" fmla="*/ 749300 w 5270500"/>
              <a:gd name="connsiteY5" fmla="*/ 584200 h 749300"/>
              <a:gd name="connsiteX6" fmla="*/ 914400 w 5270500"/>
              <a:gd name="connsiteY6" fmla="*/ 533400 h 749300"/>
              <a:gd name="connsiteX7" fmla="*/ 1066800 w 5270500"/>
              <a:gd name="connsiteY7" fmla="*/ 457200 h 749300"/>
              <a:gd name="connsiteX8" fmla="*/ 1104900 w 5270500"/>
              <a:gd name="connsiteY8" fmla="*/ 419100 h 749300"/>
              <a:gd name="connsiteX9" fmla="*/ 1181100 w 5270500"/>
              <a:gd name="connsiteY9" fmla="*/ 381000 h 749300"/>
              <a:gd name="connsiteX10" fmla="*/ 1244600 w 5270500"/>
              <a:gd name="connsiteY10" fmla="*/ 304800 h 749300"/>
              <a:gd name="connsiteX11" fmla="*/ 1333500 w 5270500"/>
              <a:gd name="connsiteY11" fmla="*/ 241300 h 749300"/>
              <a:gd name="connsiteX12" fmla="*/ 1409700 w 5270500"/>
              <a:gd name="connsiteY12" fmla="*/ 139700 h 749300"/>
              <a:gd name="connsiteX13" fmla="*/ 1435100 w 5270500"/>
              <a:gd name="connsiteY13" fmla="*/ 101600 h 749300"/>
              <a:gd name="connsiteX14" fmla="*/ 1473200 w 5270500"/>
              <a:gd name="connsiteY14" fmla="*/ 76200 h 749300"/>
              <a:gd name="connsiteX15" fmla="*/ 1536700 w 5270500"/>
              <a:gd name="connsiteY15" fmla="*/ 0 h 749300"/>
              <a:gd name="connsiteX16" fmla="*/ 1651000 w 5270500"/>
              <a:gd name="connsiteY16" fmla="*/ 76200 h 749300"/>
              <a:gd name="connsiteX17" fmla="*/ 1866900 w 5270500"/>
              <a:gd name="connsiteY17" fmla="*/ 241300 h 749300"/>
              <a:gd name="connsiteX18" fmla="*/ 1993900 w 5270500"/>
              <a:gd name="connsiteY18" fmla="*/ 279400 h 749300"/>
              <a:gd name="connsiteX19" fmla="*/ 2095500 w 5270500"/>
              <a:gd name="connsiteY19" fmla="*/ 292100 h 749300"/>
              <a:gd name="connsiteX20" fmla="*/ 2146300 w 5270500"/>
              <a:gd name="connsiteY20" fmla="*/ 304800 h 749300"/>
              <a:gd name="connsiteX21" fmla="*/ 2387600 w 5270500"/>
              <a:gd name="connsiteY21" fmla="*/ 317500 h 749300"/>
              <a:gd name="connsiteX22" fmla="*/ 2921000 w 5270500"/>
              <a:gd name="connsiteY22" fmla="*/ 304800 h 749300"/>
              <a:gd name="connsiteX23" fmla="*/ 3086100 w 5270500"/>
              <a:gd name="connsiteY23" fmla="*/ 279400 h 749300"/>
              <a:gd name="connsiteX24" fmla="*/ 3225800 w 5270500"/>
              <a:gd name="connsiteY24" fmla="*/ 241300 h 749300"/>
              <a:gd name="connsiteX25" fmla="*/ 3314700 w 5270500"/>
              <a:gd name="connsiteY25" fmla="*/ 203200 h 749300"/>
              <a:gd name="connsiteX26" fmla="*/ 3352800 w 5270500"/>
              <a:gd name="connsiteY26" fmla="*/ 190500 h 749300"/>
              <a:gd name="connsiteX27" fmla="*/ 3441700 w 5270500"/>
              <a:gd name="connsiteY27" fmla="*/ 127000 h 749300"/>
              <a:gd name="connsiteX28" fmla="*/ 3530600 w 5270500"/>
              <a:gd name="connsiteY28" fmla="*/ 165100 h 749300"/>
              <a:gd name="connsiteX29" fmla="*/ 3644900 w 5270500"/>
              <a:gd name="connsiteY29" fmla="*/ 203200 h 749300"/>
              <a:gd name="connsiteX30" fmla="*/ 3683000 w 5270500"/>
              <a:gd name="connsiteY30" fmla="*/ 215900 h 749300"/>
              <a:gd name="connsiteX31" fmla="*/ 3810000 w 5270500"/>
              <a:gd name="connsiteY31" fmla="*/ 228600 h 749300"/>
              <a:gd name="connsiteX32" fmla="*/ 3848100 w 5270500"/>
              <a:gd name="connsiteY32" fmla="*/ 241300 h 749300"/>
              <a:gd name="connsiteX33" fmla="*/ 3911600 w 5270500"/>
              <a:gd name="connsiteY33" fmla="*/ 266700 h 749300"/>
              <a:gd name="connsiteX34" fmla="*/ 3962400 w 5270500"/>
              <a:gd name="connsiteY34" fmla="*/ 279400 h 749300"/>
              <a:gd name="connsiteX35" fmla="*/ 4064000 w 5270500"/>
              <a:gd name="connsiteY35" fmla="*/ 317500 h 749300"/>
              <a:gd name="connsiteX36" fmla="*/ 4140200 w 5270500"/>
              <a:gd name="connsiteY36" fmla="*/ 368300 h 749300"/>
              <a:gd name="connsiteX37" fmla="*/ 4178300 w 5270500"/>
              <a:gd name="connsiteY37" fmla="*/ 393700 h 749300"/>
              <a:gd name="connsiteX38" fmla="*/ 4241800 w 5270500"/>
              <a:gd name="connsiteY38" fmla="*/ 406400 h 749300"/>
              <a:gd name="connsiteX39" fmla="*/ 4292600 w 5270500"/>
              <a:gd name="connsiteY39" fmla="*/ 469900 h 749300"/>
              <a:gd name="connsiteX40" fmla="*/ 4356100 w 5270500"/>
              <a:gd name="connsiteY40" fmla="*/ 520700 h 749300"/>
              <a:gd name="connsiteX41" fmla="*/ 4495800 w 5270500"/>
              <a:gd name="connsiteY41" fmla="*/ 495300 h 749300"/>
              <a:gd name="connsiteX42" fmla="*/ 4584700 w 5270500"/>
              <a:gd name="connsiteY42" fmla="*/ 444500 h 749300"/>
              <a:gd name="connsiteX43" fmla="*/ 4635500 w 5270500"/>
              <a:gd name="connsiteY43" fmla="*/ 431800 h 749300"/>
              <a:gd name="connsiteX44" fmla="*/ 4711700 w 5270500"/>
              <a:gd name="connsiteY44" fmla="*/ 406400 h 749300"/>
              <a:gd name="connsiteX45" fmla="*/ 5080000 w 5270500"/>
              <a:gd name="connsiteY45" fmla="*/ 444500 h 749300"/>
              <a:gd name="connsiteX46" fmla="*/ 5130800 w 5270500"/>
              <a:gd name="connsiteY46" fmla="*/ 469900 h 749300"/>
              <a:gd name="connsiteX47" fmla="*/ 5168900 w 5270500"/>
              <a:gd name="connsiteY47" fmla="*/ 482600 h 749300"/>
              <a:gd name="connsiteX48" fmla="*/ 5245100 w 5270500"/>
              <a:gd name="connsiteY48" fmla="*/ 533400 h 749300"/>
              <a:gd name="connsiteX49" fmla="*/ 5270500 w 5270500"/>
              <a:gd name="connsiteY49" fmla="*/ 571500 h 74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270500" h="749300">
                <a:moveTo>
                  <a:pt x="0" y="749300"/>
                </a:moveTo>
                <a:cubicBezTo>
                  <a:pt x="55033" y="745067"/>
                  <a:pt x="110330" y="743446"/>
                  <a:pt x="165100" y="736600"/>
                </a:cubicBezTo>
                <a:cubicBezTo>
                  <a:pt x="442223" y="701960"/>
                  <a:pt x="189552" y="726630"/>
                  <a:pt x="393700" y="685800"/>
                </a:cubicBezTo>
                <a:cubicBezTo>
                  <a:pt x="427167" y="679107"/>
                  <a:pt x="461433" y="677333"/>
                  <a:pt x="495300" y="673100"/>
                </a:cubicBezTo>
                <a:cubicBezTo>
                  <a:pt x="524933" y="664633"/>
                  <a:pt x="555176" y="658066"/>
                  <a:pt x="584200" y="647700"/>
                </a:cubicBezTo>
                <a:cubicBezTo>
                  <a:pt x="794992" y="572417"/>
                  <a:pt x="561725" y="641915"/>
                  <a:pt x="749300" y="584200"/>
                </a:cubicBezTo>
                <a:cubicBezTo>
                  <a:pt x="783757" y="573598"/>
                  <a:pt x="878624" y="549300"/>
                  <a:pt x="914400" y="533400"/>
                </a:cubicBezTo>
                <a:cubicBezTo>
                  <a:pt x="966301" y="510333"/>
                  <a:pt x="1026639" y="497361"/>
                  <a:pt x="1066800" y="457200"/>
                </a:cubicBezTo>
                <a:cubicBezTo>
                  <a:pt x="1079500" y="444500"/>
                  <a:pt x="1089956" y="429063"/>
                  <a:pt x="1104900" y="419100"/>
                </a:cubicBezTo>
                <a:cubicBezTo>
                  <a:pt x="1219456" y="342730"/>
                  <a:pt x="1061199" y="480918"/>
                  <a:pt x="1181100" y="381000"/>
                </a:cubicBezTo>
                <a:cubicBezTo>
                  <a:pt x="1305934" y="276972"/>
                  <a:pt x="1144700" y="404700"/>
                  <a:pt x="1244600" y="304800"/>
                </a:cubicBezTo>
                <a:cubicBezTo>
                  <a:pt x="1326985" y="222415"/>
                  <a:pt x="1233499" y="351301"/>
                  <a:pt x="1333500" y="241300"/>
                </a:cubicBezTo>
                <a:cubicBezTo>
                  <a:pt x="1361976" y="209976"/>
                  <a:pt x="1386218" y="174923"/>
                  <a:pt x="1409700" y="139700"/>
                </a:cubicBezTo>
                <a:cubicBezTo>
                  <a:pt x="1418167" y="127000"/>
                  <a:pt x="1424307" y="112393"/>
                  <a:pt x="1435100" y="101600"/>
                </a:cubicBezTo>
                <a:cubicBezTo>
                  <a:pt x="1445893" y="90807"/>
                  <a:pt x="1461474" y="85971"/>
                  <a:pt x="1473200" y="76200"/>
                </a:cubicBezTo>
                <a:cubicBezTo>
                  <a:pt x="1509870" y="45642"/>
                  <a:pt x="1511725" y="37462"/>
                  <a:pt x="1536700" y="0"/>
                </a:cubicBezTo>
                <a:cubicBezTo>
                  <a:pt x="1574800" y="25400"/>
                  <a:pt x="1614368" y="48726"/>
                  <a:pt x="1651000" y="76200"/>
                </a:cubicBezTo>
                <a:cubicBezTo>
                  <a:pt x="1692967" y="107675"/>
                  <a:pt x="1802213" y="208956"/>
                  <a:pt x="1866900" y="241300"/>
                </a:cubicBezTo>
                <a:cubicBezTo>
                  <a:pt x="1883838" y="249769"/>
                  <a:pt x="1966555" y="274842"/>
                  <a:pt x="1993900" y="279400"/>
                </a:cubicBezTo>
                <a:cubicBezTo>
                  <a:pt x="2027566" y="285011"/>
                  <a:pt x="2061834" y="286489"/>
                  <a:pt x="2095500" y="292100"/>
                </a:cubicBezTo>
                <a:cubicBezTo>
                  <a:pt x="2112717" y="294969"/>
                  <a:pt x="2128911" y="303288"/>
                  <a:pt x="2146300" y="304800"/>
                </a:cubicBezTo>
                <a:cubicBezTo>
                  <a:pt x="2226542" y="311778"/>
                  <a:pt x="2307167" y="313267"/>
                  <a:pt x="2387600" y="317500"/>
                </a:cubicBezTo>
                <a:lnTo>
                  <a:pt x="2921000" y="304800"/>
                </a:lnTo>
                <a:cubicBezTo>
                  <a:pt x="3007745" y="301398"/>
                  <a:pt x="3018555" y="296286"/>
                  <a:pt x="3086100" y="279400"/>
                </a:cubicBezTo>
                <a:cubicBezTo>
                  <a:pt x="3158716" y="230989"/>
                  <a:pt x="3095373" y="265014"/>
                  <a:pt x="3225800" y="241300"/>
                </a:cubicBezTo>
                <a:cubicBezTo>
                  <a:pt x="3260286" y="235030"/>
                  <a:pt x="3282437" y="217027"/>
                  <a:pt x="3314700" y="203200"/>
                </a:cubicBezTo>
                <a:cubicBezTo>
                  <a:pt x="3327005" y="197927"/>
                  <a:pt x="3340100" y="194733"/>
                  <a:pt x="3352800" y="190500"/>
                </a:cubicBezTo>
                <a:cubicBezTo>
                  <a:pt x="3376801" y="166499"/>
                  <a:pt x="3401154" y="127000"/>
                  <a:pt x="3441700" y="127000"/>
                </a:cubicBezTo>
                <a:cubicBezTo>
                  <a:pt x="3462491" y="127000"/>
                  <a:pt x="3517705" y="160140"/>
                  <a:pt x="3530600" y="165100"/>
                </a:cubicBezTo>
                <a:cubicBezTo>
                  <a:pt x="3568084" y="179517"/>
                  <a:pt x="3606800" y="190500"/>
                  <a:pt x="3644900" y="203200"/>
                </a:cubicBezTo>
                <a:cubicBezTo>
                  <a:pt x="3657600" y="207433"/>
                  <a:pt x="3669679" y="214568"/>
                  <a:pt x="3683000" y="215900"/>
                </a:cubicBezTo>
                <a:lnTo>
                  <a:pt x="3810000" y="228600"/>
                </a:lnTo>
                <a:cubicBezTo>
                  <a:pt x="3822700" y="232833"/>
                  <a:pt x="3835565" y="236600"/>
                  <a:pt x="3848100" y="241300"/>
                </a:cubicBezTo>
                <a:cubicBezTo>
                  <a:pt x="3869446" y="249305"/>
                  <a:pt x="3889973" y="259491"/>
                  <a:pt x="3911600" y="266700"/>
                </a:cubicBezTo>
                <a:cubicBezTo>
                  <a:pt x="3928159" y="272220"/>
                  <a:pt x="3945617" y="274605"/>
                  <a:pt x="3962400" y="279400"/>
                </a:cubicBezTo>
                <a:cubicBezTo>
                  <a:pt x="3986208" y="286202"/>
                  <a:pt x="4049238" y="309448"/>
                  <a:pt x="4064000" y="317500"/>
                </a:cubicBezTo>
                <a:cubicBezTo>
                  <a:pt x="4090800" y="332118"/>
                  <a:pt x="4114800" y="351367"/>
                  <a:pt x="4140200" y="368300"/>
                </a:cubicBezTo>
                <a:cubicBezTo>
                  <a:pt x="4152900" y="376767"/>
                  <a:pt x="4163333" y="390707"/>
                  <a:pt x="4178300" y="393700"/>
                </a:cubicBezTo>
                <a:lnTo>
                  <a:pt x="4241800" y="406400"/>
                </a:lnTo>
                <a:cubicBezTo>
                  <a:pt x="4266524" y="480573"/>
                  <a:pt x="4235155" y="412455"/>
                  <a:pt x="4292600" y="469900"/>
                </a:cubicBezTo>
                <a:cubicBezTo>
                  <a:pt x="4350045" y="527345"/>
                  <a:pt x="4281927" y="495976"/>
                  <a:pt x="4356100" y="520700"/>
                </a:cubicBezTo>
                <a:cubicBezTo>
                  <a:pt x="4402667" y="512233"/>
                  <a:pt x="4450068" y="507495"/>
                  <a:pt x="4495800" y="495300"/>
                </a:cubicBezTo>
                <a:cubicBezTo>
                  <a:pt x="4565594" y="476688"/>
                  <a:pt x="4526541" y="469425"/>
                  <a:pt x="4584700" y="444500"/>
                </a:cubicBezTo>
                <a:cubicBezTo>
                  <a:pt x="4600743" y="437624"/>
                  <a:pt x="4618782" y="436816"/>
                  <a:pt x="4635500" y="431800"/>
                </a:cubicBezTo>
                <a:cubicBezTo>
                  <a:pt x="4661145" y="424107"/>
                  <a:pt x="4711700" y="406400"/>
                  <a:pt x="4711700" y="406400"/>
                </a:cubicBezTo>
                <a:cubicBezTo>
                  <a:pt x="4915750" y="415272"/>
                  <a:pt x="4942880" y="389652"/>
                  <a:pt x="5080000" y="444500"/>
                </a:cubicBezTo>
                <a:cubicBezTo>
                  <a:pt x="5097578" y="451531"/>
                  <a:pt x="5113399" y="462442"/>
                  <a:pt x="5130800" y="469900"/>
                </a:cubicBezTo>
                <a:cubicBezTo>
                  <a:pt x="5143105" y="475173"/>
                  <a:pt x="5157198" y="476099"/>
                  <a:pt x="5168900" y="482600"/>
                </a:cubicBezTo>
                <a:cubicBezTo>
                  <a:pt x="5195585" y="497425"/>
                  <a:pt x="5245100" y="533400"/>
                  <a:pt x="5245100" y="533400"/>
                </a:cubicBezTo>
                <a:lnTo>
                  <a:pt x="5270500" y="571500"/>
                </a:lnTo>
              </a:path>
            </a:pathLst>
          </a:custGeom>
          <a:ln w="5715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1" name="Straight Arrow Connector 20"/>
          <p:cNvCxnSpPr>
            <a:stCxn id="14" idx="0"/>
            <a:endCxn id="7" idx="0"/>
          </p:cNvCxnSpPr>
          <p:nvPr/>
        </p:nvCxnSpPr>
        <p:spPr>
          <a:xfrm flipH="1" flipV="1">
            <a:off x="1733004" y="1886744"/>
            <a:ext cx="40680" cy="171956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endCxn id="7" idx="2"/>
          </p:cNvCxnSpPr>
          <p:nvPr/>
        </p:nvCxnSpPr>
        <p:spPr>
          <a:xfrm flipH="1" flipV="1">
            <a:off x="1860004" y="1861344"/>
            <a:ext cx="66080" cy="173632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14" idx="2"/>
            <a:endCxn id="7" idx="3"/>
          </p:cNvCxnSpPr>
          <p:nvPr/>
        </p:nvCxnSpPr>
        <p:spPr>
          <a:xfrm flipH="1" flipV="1">
            <a:off x="2037804" y="1823244"/>
            <a:ext cx="129580" cy="171956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14" idx="4"/>
          </p:cNvCxnSpPr>
          <p:nvPr/>
        </p:nvCxnSpPr>
        <p:spPr>
          <a:xfrm flipH="1" flipV="1">
            <a:off x="2181944" y="1797844"/>
            <a:ext cx="175940" cy="17068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endCxn id="7" idx="28"/>
          </p:cNvCxnSpPr>
          <p:nvPr/>
        </p:nvCxnSpPr>
        <p:spPr>
          <a:xfrm flipV="1">
            <a:off x="3821832" y="1480344"/>
            <a:ext cx="222572" cy="167258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14" idx="20"/>
            <a:endCxn id="7" idx="29"/>
          </p:cNvCxnSpPr>
          <p:nvPr/>
        </p:nvCxnSpPr>
        <p:spPr>
          <a:xfrm flipV="1">
            <a:off x="3919984" y="1518444"/>
            <a:ext cx="162520" cy="16433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14" idx="21"/>
            <a:endCxn id="7" idx="30"/>
          </p:cNvCxnSpPr>
          <p:nvPr/>
        </p:nvCxnSpPr>
        <p:spPr>
          <a:xfrm flipV="1">
            <a:off x="4161284" y="1556544"/>
            <a:ext cx="162520" cy="16179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14" idx="22"/>
            <a:endCxn id="7" idx="31"/>
          </p:cNvCxnSpPr>
          <p:nvPr/>
        </p:nvCxnSpPr>
        <p:spPr>
          <a:xfrm flipH="1" flipV="1">
            <a:off x="4361904" y="1569244"/>
            <a:ext cx="332780" cy="15925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stCxn id="14" idx="23"/>
            <a:endCxn id="7" idx="31"/>
          </p:cNvCxnSpPr>
          <p:nvPr/>
        </p:nvCxnSpPr>
        <p:spPr>
          <a:xfrm flipH="1" flipV="1">
            <a:off x="4361904" y="1569244"/>
            <a:ext cx="497880" cy="15671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14" idx="24"/>
          </p:cNvCxnSpPr>
          <p:nvPr/>
        </p:nvCxnSpPr>
        <p:spPr>
          <a:xfrm flipH="1" flipV="1">
            <a:off x="4581996" y="1590080"/>
            <a:ext cx="417488" cy="150822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14" idx="26"/>
            <a:endCxn id="7" idx="33"/>
          </p:cNvCxnSpPr>
          <p:nvPr/>
        </p:nvCxnSpPr>
        <p:spPr>
          <a:xfrm flipH="1" flipV="1">
            <a:off x="4806404" y="1531144"/>
            <a:ext cx="320080" cy="15163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a:endCxn id="7" idx="31"/>
          </p:cNvCxnSpPr>
          <p:nvPr/>
        </p:nvCxnSpPr>
        <p:spPr>
          <a:xfrm flipH="1" flipV="1">
            <a:off x="4361904" y="1569244"/>
            <a:ext cx="4068" cy="160501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a:stCxn id="14" idx="5"/>
            <a:endCxn id="7" idx="5"/>
          </p:cNvCxnSpPr>
          <p:nvPr/>
        </p:nvCxnSpPr>
        <p:spPr>
          <a:xfrm flipH="1" flipV="1">
            <a:off x="2304504" y="1785144"/>
            <a:ext cx="218480" cy="16560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a:stCxn id="14" idx="6"/>
            <a:endCxn id="7" idx="6"/>
          </p:cNvCxnSpPr>
          <p:nvPr/>
        </p:nvCxnSpPr>
        <p:spPr>
          <a:xfrm flipH="1" flipV="1">
            <a:off x="2482304" y="1734344"/>
            <a:ext cx="205780" cy="16560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a:stCxn id="14" idx="8"/>
            <a:endCxn id="7" idx="8"/>
          </p:cNvCxnSpPr>
          <p:nvPr/>
        </p:nvCxnSpPr>
        <p:spPr>
          <a:xfrm flipH="1" flipV="1">
            <a:off x="2672804" y="1696244"/>
            <a:ext cx="205780" cy="15798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flipH="1" flipV="1">
            <a:off x="2853804" y="1590080"/>
            <a:ext cx="181372" cy="150822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a:stCxn id="14" idx="14"/>
            <a:endCxn id="7" idx="17"/>
          </p:cNvCxnSpPr>
          <p:nvPr/>
        </p:nvCxnSpPr>
        <p:spPr>
          <a:xfrm flipV="1">
            <a:off x="3246884" y="1353344"/>
            <a:ext cx="99020" cy="15798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a:endCxn id="7" idx="21"/>
          </p:cNvCxnSpPr>
          <p:nvPr/>
        </p:nvCxnSpPr>
        <p:spPr>
          <a:xfrm flipV="1">
            <a:off x="3334916" y="1150144"/>
            <a:ext cx="303088" cy="172744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a:endCxn id="7" idx="25"/>
          </p:cNvCxnSpPr>
          <p:nvPr/>
        </p:nvCxnSpPr>
        <p:spPr>
          <a:xfrm flipV="1">
            <a:off x="3501876" y="1315244"/>
            <a:ext cx="326628" cy="16429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a:stCxn id="14" idx="17"/>
            <a:endCxn id="7" idx="26"/>
          </p:cNvCxnSpPr>
          <p:nvPr/>
        </p:nvCxnSpPr>
        <p:spPr>
          <a:xfrm flipV="1">
            <a:off x="3640584" y="1391444"/>
            <a:ext cx="289520" cy="17068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endCxn id="7" idx="13"/>
          </p:cNvCxnSpPr>
          <p:nvPr/>
        </p:nvCxnSpPr>
        <p:spPr>
          <a:xfrm flipH="1" flipV="1">
            <a:off x="3117304" y="1493044"/>
            <a:ext cx="24532" cy="158417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a:stCxn id="14" idx="27"/>
            <a:endCxn id="7" idx="41"/>
          </p:cNvCxnSpPr>
          <p:nvPr/>
        </p:nvCxnSpPr>
        <p:spPr>
          <a:xfrm flipV="1">
            <a:off x="5215384" y="1137444"/>
            <a:ext cx="175220" cy="18465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a:stCxn id="14" idx="32"/>
            <a:endCxn id="7" idx="45"/>
          </p:cNvCxnSpPr>
          <p:nvPr/>
        </p:nvCxnSpPr>
        <p:spPr>
          <a:xfrm flipV="1">
            <a:off x="5621784" y="1277144"/>
            <a:ext cx="22820" cy="18211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a:stCxn id="14" idx="34"/>
            <a:endCxn id="7" idx="47"/>
          </p:cNvCxnSpPr>
          <p:nvPr/>
        </p:nvCxnSpPr>
        <p:spPr>
          <a:xfrm flipV="1">
            <a:off x="5736084" y="1404144"/>
            <a:ext cx="99020" cy="17322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a:stCxn id="14" idx="36"/>
            <a:endCxn id="7" idx="48"/>
          </p:cNvCxnSpPr>
          <p:nvPr/>
        </p:nvCxnSpPr>
        <p:spPr>
          <a:xfrm flipV="1">
            <a:off x="5913884" y="1556544"/>
            <a:ext cx="200620" cy="16687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a:stCxn id="14" idx="40"/>
            <a:endCxn id="7" idx="50"/>
          </p:cNvCxnSpPr>
          <p:nvPr/>
        </p:nvCxnSpPr>
        <p:spPr>
          <a:xfrm flipV="1">
            <a:off x="6129784" y="1620044"/>
            <a:ext cx="86320" cy="17576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a:stCxn id="14" idx="41"/>
            <a:endCxn id="7" idx="52"/>
          </p:cNvCxnSpPr>
          <p:nvPr/>
        </p:nvCxnSpPr>
        <p:spPr>
          <a:xfrm flipV="1">
            <a:off x="6269484" y="1505744"/>
            <a:ext cx="149820" cy="18465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a:stCxn id="14" idx="44"/>
            <a:endCxn id="7" idx="53"/>
          </p:cNvCxnSpPr>
          <p:nvPr/>
        </p:nvCxnSpPr>
        <p:spPr>
          <a:xfrm flipV="1">
            <a:off x="6485384" y="1531144"/>
            <a:ext cx="137120" cy="17322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a:endCxn id="7" idx="54"/>
          </p:cNvCxnSpPr>
          <p:nvPr/>
        </p:nvCxnSpPr>
        <p:spPr>
          <a:xfrm flipV="1">
            <a:off x="6670228" y="1607344"/>
            <a:ext cx="168176" cy="163892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a:stCxn id="14" idx="49"/>
            <a:endCxn id="7" idx="62"/>
          </p:cNvCxnSpPr>
          <p:nvPr/>
        </p:nvCxnSpPr>
        <p:spPr>
          <a:xfrm flipV="1">
            <a:off x="7044184" y="1785144"/>
            <a:ext cx="200620" cy="16433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a:stCxn id="14" idx="45"/>
            <a:endCxn id="7" idx="58"/>
          </p:cNvCxnSpPr>
          <p:nvPr/>
        </p:nvCxnSpPr>
        <p:spPr>
          <a:xfrm flipV="1">
            <a:off x="6853684" y="1696244"/>
            <a:ext cx="213320" cy="16052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a:stCxn id="14" idx="29"/>
            <a:endCxn id="7" idx="43"/>
          </p:cNvCxnSpPr>
          <p:nvPr/>
        </p:nvCxnSpPr>
        <p:spPr>
          <a:xfrm flipV="1">
            <a:off x="5418584" y="1175544"/>
            <a:ext cx="86320" cy="18846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5" name="Straight Arrow Connector 154"/>
          <p:cNvCxnSpPr>
            <a:stCxn id="14" idx="27"/>
            <a:endCxn id="7" idx="36"/>
          </p:cNvCxnSpPr>
          <p:nvPr/>
        </p:nvCxnSpPr>
        <p:spPr>
          <a:xfrm flipH="1" flipV="1">
            <a:off x="5060404" y="1378744"/>
            <a:ext cx="154980" cy="16052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64" name="Picture 163"/>
          <p:cNvPicPr>
            <a:picLocks noChangeAspect="1"/>
          </p:cNvPicPr>
          <p:nvPr/>
        </p:nvPicPr>
        <p:blipFill>
          <a:blip r:embed="rId5"/>
          <a:stretch>
            <a:fillRect/>
          </a:stretch>
        </p:blipFill>
        <p:spPr>
          <a:xfrm rot="16200000">
            <a:off x="3143958" y="3784098"/>
            <a:ext cx="1849637" cy="3284646"/>
          </a:xfrm>
          <a:prstGeom prst="rect">
            <a:avLst/>
          </a:prstGeom>
        </p:spPr>
      </p:pic>
      <p:pic>
        <p:nvPicPr>
          <p:cNvPr id="211" name="Picture 210"/>
          <p:cNvPicPr>
            <a:picLocks noChangeAspect="1"/>
          </p:cNvPicPr>
          <p:nvPr/>
        </p:nvPicPr>
        <p:blipFill>
          <a:blip r:embed="rId5"/>
          <a:stretch>
            <a:fillRect/>
          </a:stretch>
        </p:blipFill>
        <p:spPr>
          <a:xfrm rot="16200000">
            <a:off x="5937577" y="3779287"/>
            <a:ext cx="1849637" cy="3284646"/>
          </a:xfrm>
          <a:prstGeom prst="rect">
            <a:avLst/>
          </a:prstGeom>
        </p:spPr>
      </p:pic>
      <p:sp>
        <p:nvSpPr>
          <p:cNvPr id="165" name="Freeform 164"/>
          <p:cNvSpPr/>
          <p:nvPr/>
        </p:nvSpPr>
        <p:spPr>
          <a:xfrm>
            <a:off x="2470740" y="3717032"/>
            <a:ext cx="3046636" cy="762000"/>
          </a:xfrm>
          <a:custGeom>
            <a:avLst/>
            <a:gdLst>
              <a:gd name="connsiteX0" fmla="*/ 0 w 5575300"/>
              <a:gd name="connsiteY0" fmla="*/ 762000 h 762000"/>
              <a:gd name="connsiteX1" fmla="*/ 76200 w 5575300"/>
              <a:gd name="connsiteY1" fmla="*/ 749300 h 762000"/>
              <a:gd name="connsiteX2" fmla="*/ 127000 w 5575300"/>
              <a:gd name="connsiteY2" fmla="*/ 736600 h 762000"/>
              <a:gd name="connsiteX3" fmla="*/ 304800 w 5575300"/>
              <a:gd name="connsiteY3" fmla="*/ 698500 h 762000"/>
              <a:gd name="connsiteX4" fmla="*/ 482600 w 5575300"/>
              <a:gd name="connsiteY4" fmla="*/ 673100 h 762000"/>
              <a:gd name="connsiteX5" fmla="*/ 571500 w 5575300"/>
              <a:gd name="connsiteY5" fmla="*/ 660400 h 762000"/>
              <a:gd name="connsiteX6" fmla="*/ 749300 w 5575300"/>
              <a:gd name="connsiteY6" fmla="*/ 609600 h 762000"/>
              <a:gd name="connsiteX7" fmla="*/ 876300 w 5575300"/>
              <a:gd name="connsiteY7" fmla="*/ 584200 h 762000"/>
              <a:gd name="connsiteX8" fmla="*/ 939800 w 5575300"/>
              <a:gd name="connsiteY8" fmla="*/ 571500 h 762000"/>
              <a:gd name="connsiteX9" fmla="*/ 1054100 w 5575300"/>
              <a:gd name="connsiteY9" fmla="*/ 546100 h 762000"/>
              <a:gd name="connsiteX10" fmla="*/ 1092200 w 5575300"/>
              <a:gd name="connsiteY10" fmla="*/ 520700 h 762000"/>
              <a:gd name="connsiteX11" fmla="*/ 1130300 w 5575300"/>
              <a:gd name="connsiteY11" fmla="*/ 508000 h 762000"/>
              <a:gd name="connsiteX12" fmla="*/ 1257300 w 5575300"/>
              <a:gd name="connsiteY12" fmla="*/ 444500 h 762000"/>
              <a:gd name="connsiteX13" fmla="*/ 1384300 w 5575300"/>
              <a:gd name="connsiteY13" fmla="*/ 368300 h 762000"/>
              <a:gd name="connsiteX14" fmla="*/ 1422400 w 5575300"/>
              <a:gd name="connsiteY14" fmla="*/ 330200 h 762000"/>
              <a:gd name="connsiteX15" fmla="*/ 1485900 w 5575300"/>
              <a:gd name="connsiteY15" fmla="*/ 304800 h 762000"/>
              <a:gd name="connsiteX16" fmla="*/ 1562100 w 5575300"/>
              <a:gd name="connsiteY16" fmla="*/ 254000 h 762000"/>
              <a:gd name="connsiteX17" fmla="*/ 1612900 w 5575300"/>
              <a:gd name="connsiteY17" fmla="*/ 228600 h 762000"/>
              <a:gd name="connsiteX18" fmla="*/ 1689100 w 5575300"/>
              <a:gd name="connsiteY18" fmla="*/ 165100 h 762000"/>
              <a:gd name="connsiteX19" fmla="*/ 1727200 w 5575300"/>
              <a:gd name="connsiteY19" fmla="*/ 114300 h 762000"/>
              <a:gd name="connsiteX20" fmla="*/ 1816100 w 5575300"/>
              <a:gd name="connsiteY20" fmla="*/ 50800 h 762000"/>
              <a:gd name="connsiteX21" fmla="*/ 1905000 w 5575300"/>
              <a:gd name="connsiteY21" fmla="*/ 25400 h 762000"/>
              <a:gd name="connsiteX22" fmla="*/ 1955800 w 5575300"/>
              <a:gd name="connsiteY22" fmla="*/ 38100 h 762000"/>
              <a:gd name="connsiteX23" fmla="*/ 1981200 w 5575300"/>
              <a:gd name="connsiteY23" fmla="*/ 88900 h 762000"/>
              <a:gd name="connsiteX24" fmla="*/ 2006600 w 5575300"/>
              <a:gd name="connsiteY24" fmla="*/ 127000 h 762000"/>
              <a:gd name="connsiteX25" fmla="*/ 2095500 w 5575300"/>
              <a:gd name="connsiteY25" fmla="*/ 190500 h 762000"/>
              <a:gd name="connsiteX26" fmla="*/ 2197100 w 5575300"/>
              <a:gd name="connsiteY26" fmla="*/ 266700 h 762000"/>
              <a:gd name="connsiteX27" fmla="*/ 2222500 w 5575300"/>
              <a:gd name="connsiteY27" fmla="*/ 304800 h 762000"/>
              <a:gd name="connsiteX28" fmla="*/ 2311400 w 5575300"/>
              <a:gd name="connsiteY28" fmla="*/ 355600 h 762000"/>
              <a:gd name="connsiteX29" fmla="*/ 2349500 w 5575300"/>
              <a:gd name="connsiteY29" fmla="*/ 393700 h 762000"/>
              <a:gd name="connsiteX30" fmla="*/ 2590800 w 5575300"/>
              <a:gd name="connsiteY30" fmla="*/ 431800 h 762000"/>
              <a:gd name="connsiteX31" fmla="*/ 2628900 w 5575300"/>
              <a:gd name="connsiteY31" fmla="*/ 444500 h 762000"/>
              <a:gd name="connsiteX32" fmla="*/ 2971800 w 5575300"/>
              <a:gd name="connsiteY32" fmla="*/ 444500 h 762000"/>
              <a:gd name="connsiteX33" fmla="*/ 3073400 w 5575300"/>
              <a:gd name="connsiteY33" fmla="*/ 406400 h 762000"/>
              <a:gd name="connsiteX34" fmla="*/ 3149600 w 5575300"/>
              <a:gd name="connsiteY34" fmla="*/ 381000 h 762000"/>
              <a:gd name="connsiteX35" fmla="*/ 3225800 w 5575300"/>
              <a:gd name="connsiteY35" fmla="*/ 330200 h 762000"/>
              <a:gd name="connsiteX36" fmla="*/ 3327400 w 5575300"/>
              <a:gd name="connsiteY36" fmla="*/ 254000 h 762000"/>
              <a:gd name="connsiteX37" fmla="*/ 3429000 w 5575300"/>
              <a:gd name="connsiteY37" fmla="*/ 190500 h 762000"/>
              <a:gd name="connsiteX38" fmla="*/ 3467100 w 5575300"/>
              <a:gd name="connsiteY38" fmla="*/ 165100 h 762000"/>
              <a:gd name="connsiteX39" fmla="*/ 3568700 w 5575300"/>
              <a:gd name="connsiteY39" fmla="*/ 63500 h 762000"/>
              <a:gd name="connsiteX40" fmla="*/ 3619500 w 5575300"/>
              <a:gd name="connsiteY40" fmla="*/ 38100 h 762000"/>
              <a:gd name="connsiteX41" fmla="*/ 3657600 w 5575300"/>
              <a:gd name="connsiteY41" fmla="*/ 12700 h 762000"/>
              <a:gd name="connsiteX42" fmla="*/ 3695700 w 5575300"/>
              <a:gd name="connsiteY42" fmla="*/ 0 h 762000"/>
              <a:gd name="connsiteX43" fmla="*/ 3771900 w 5575300"/>
              <a:gd name="connsiteY43" fmla="*/ 50800 h 762000"/>
              <a:gd name="connsiteX44" fmla="*/ 3848100 w 5575300"/>
              <a:gd name="connsiteY44" fmla="*/ 101600 h 762000"/>
              <a:gd name="connsiteX45" fmla="*/ 3911600 w 5575300"/>
              <a:gd name="connsiteY45" fmla="*/ 152400 h 762000"/>
              <a:gd name="connsiteX46" fmla="*/ 4000500 w 5575300"/>
              <a:gd name="connsiteY46" fmla="*/ 203200 h 762000"/>
              <a:gd name="connsiteX47" fmla="*/ 4102100 w 5575300"/>
              <a:gd name="connsiteY47" fmla="*/ 279400 h 762000"/>
              <a:gd name="connsiteX48" fmla="*/ 4381500 w 5575300"/>
              <a:gd name="connsiteY48" fmla="*/ 431800 h 762000"/>
              <a:gd name="connsiteX49" fmla="*/ 4445000 w 5575300"/>
              <a:gd name="connsiteY49" fmla="*/ 469900 h 762000"/>
              <a:gd name="connsiteX50" fmla="*/ 4483100 w 5575300"/>
              <a:gd name="connsiteY50" fmla="*/ 495300 h 762000"/>
              <a:gd name="connsiteX51" fmla="*/ 4521200 w 5575300"/>
              <a:gd name="connsiteY51" fmla="*/ 508000 h 762000"/>
              <a:gd name="connsiteX52" fmla="*/ 4686300 w 5575300"/>
              <a:gd name="connsiteY52" fmla="*/ 381000 h 762000"/>
              <a:gd name="connsiteX53" fmla="*/ 4889500 w 5575300"/>
              <a:gd name="connsiteY53" fmla="*/ 406400 h 762000"/>
              <a:gd name="connsiteX54" fmla="*/ 5105400 w 5575300"/>
              <a:gd name="connsiteY54" fmla="*/ 482600 h 762000"/>
              <a:gd name="connsiteX55" fmla="*/ 5156200 w 5575300"/>
              <a:gd name="connsiteY55" fmla="*/ 508000 h 762000"/>
              <a:gd name="connsiteX56" fmla="*/ 5232400 w 5575300"/>
              <a:gd name="connsiteY56" fmla="*/ 533400 h 762000"/>
              <a:gd name="connsiteX57" fmla="*/ 5270500 w 5575300"/>
              <a:gd name="connsiteY57" fmla="*/ 558800 h 762000"/>
              <a:gd name="connsiteX58" fmla="*/ 5334000 w 5575300"/>
              <a:gd name="connsiteY58" fmla="*/ 571500 h 762000"/>
              <a:gd name="connsiteX59" fmla="*/ 5372100 w 5575300"/>
              <a:gd name="connsiteY59" fmla="*/ 584200 h 762000"/>
              <a:gd name="connsiteX60" fmla="*/ 5435600 w 5575300"/>
              <a:gd name="connsiteY60" fmla="*/ 596900 h 762000"/>
              <a:gd name="connsiteX61" fmla="*/ 5486400 w 5575300"/>
              <a:gd name="connsiteY61" fmla="*/ 609600 h 762000"/>
              <a:gd name="connsiteX62" fmla="*/ 5511800 w 5575300"/>
              <a:gd name="connsiteY62" fmla="*/ 660400 h 762000"/>
              <a:gd name="connsiteX63" fmla="*/ 5549900 w 5575300"/>
              <a:gd name="connsiteY63" fmla="*/ 673100 h 762000"/>
              <a:gd name="connsiteX64" fmla="*/ 5575300 w 5575300"/>
              <a:gd name="connsiteY64" fmla="*/ 6858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575300" h="762000">
                <a:moveTo>
                  <a:pt x="0" y="762000"/>
                </a:moveTo>
                <a:cubicBezTo>
                  <a:pt x="25400" y="757767"/>
                  <a:pt x="50950" y="754350"/>
                  <a:pt x="76200" y="749300"/>
                </a:cubicBezTo>
                <a:cubicBezTo>
                  <a:pt x="93316" y="745877"/>
                  <a:pt x="109961" y="740386"/>
                  <a:pt x="127000" y="736600"/>
                </a:cubicBezTo>
                <a:lnTo>
                  <a:pt x="304800" y="698500"/>
                </a:lnTo>
                <a:cubicBezTo>
                  <a:pt x="371724" y="685115"/>
                  <a:pt x="412364" y="682465"/>
                  <a:pt x="482600" y="673100"/>
                </a:cubicBezTo>
                <a:cubicBezTo>
                  <a:pt x="512272" y="669144"/>
                  <a:pt x="542380" y="667333"/>
                  <a:pt x="571500" y="660400"/>
                </a:cubicBezTo>
                <a:cubicBezTo>
                  <a:pt x="631462" y="646123"/>
                  <a:pt x="688500" y="619733"/>
                  <a:pt x="749300" y="609600"/>
                </a:cubicBezTo>
                <a:cubicBezTo>
                  <a:pt x="898617" y="584714"/>
                  <a:pt x="762628" y="609461"/>
                  <a:pt x="876300" y="584200"/>
                </a:cubicBezTo>
                <a:cubicBezTo>
                  <a:pt x="897372" y="579517"/>
                  <a:pt x="918859" y="576735"/>
                  <a:pt x="939800" y="571500"/>
                </a:cubicBezTo>
                <a:cubicBezTo>
                  <a:pt x="1064858" y="540236"/>
                  <a:pt x="844418" y="581047"/>
                  <a:pt x="1054100" y="546100"/>
                </a:cubicBezTo>
                <a:cubicBezTo>
                  <a:pt x="1066800" y="537633"/>
                  <a:pt x="1078548" y="527526"/>
                  <a:pt x="1092200" y="520700"/>
                </a:cubicBezTo>
                <a:cubicBezTo>
                  <a:pt x="1104174" y="514713"/>
                  <a:pt x="1118145" y="513610"/>
                  <a:pt x="1130300" y="508000"/>
                </a:cubicBezTo>
                <a:cubicBezTo>
                  <a:pt x="1173274" y="488166"/>
                  <a:pt x="1216715" y="468851"/>
                  <a:pt x="1257300" y="444500"/>
                </a:cubicBezTo>
                <a:cubicBezTo>
                  <a:pt x="1299633" y="419100"/>
                  <a:pt x="1349391" y="403209"/>
                  <a:pt x="1384300" y="368300"/>
                </a:cubicBezTo>
                <a:cubicBezTo>
                  <a:pt x="1397000" y="355600"/>
                  <a:pt x="1407170" y="339719"/>
                  <a:pt x="1422400" y="330200"/>
                </a:cubicBezTo>
                <a:cubicBezTo>
                  <a:pt x="1441732" y="318118"/>
                  <a:pt x="1465886" y="315716"/>
                  <a:pt x="1485900" y="304800"/>
                </a:cubicBezTo>
                <a:cubicBezTo>
                  <a:pt x="1512700" y="290182"/>
                  <a:pt x="1534796" y="267652"/>
                  <a:pt x="1562100" y="254000"/>
                </a:cubicBezTo>
                <a:cubicBezTo>
                  <a:pt x="1579033" y="245533"/>
                  <a:pt x="1596462" y="237993"/>
                  <a:pt x="1612900" y="228600"/>
                </a:cubicBezTo>
                <a:cubicBezTo>
                  <a:pt x="1645823" y="209787"/>
                  <a:pt x="1663884" y="194519"/>
                  <a:pt x="1689100" y="165100"/>
                </a:cubicBezTo>
                <a:cubicBezTo>
                  <a:pt x="1702875" y="149029"/>
                  <a:pt x="1712233" y="129267"/>
                  <a:pt x="1727200" y="114300"/>
                </a:cubicBezTo>
                <a:cubicBezTo>
                  <a:pt x="1732953" y="108547"/>
                  <a:pt x="1801678" y="58011"/>
                  <a:pt x="1816100" y="50800"/>
                </a:cubicBezTo>
                <a:cubicBezTo>
                  <a:pt x="1834320" y="41690"/>
                  <a:pt x="1888724" y="29469"/>
                  <a:pt x="1905000" y="25400"/>
                </a:cubicBezTo>
                <a:cubicBezTo>
                  <a:pt x="1921933" y="29633"/>
                  <a:pt x="1942391" y="26926"/>
                  <a:pt x="1955800" y="38100"/>
                </a:cubicBezTo>
                <a:cubicBezTo>
                  <a:pt x="1970344" y="50220"/>
                  <a:pt x="1971807" y="72462"/>
                  <a:pt x="1981200" y="88900"/>
                </a:cubicBezTo>
                <a:cubicBezTo>
                  <a:pt x="1988773" y="102152"/>
                  <a:pt x="1995807" y="116207"/>
                  <a:pt x="2006600" y="127000"/>
                </a:cubicBezTo>
                <a:cubicBezTo>
                  <a:pt x="2029019" y="149419"/>
                  <a:pt x="2069059" y="171270"/>
                  <a:pt x="2095500" y="190500"/>
                </a:cubicBezTo>
                <a:cubicBezTo>
                  <a:pt x="2129736" y="215399"/>
                  <a:pt x="2173618" y="231477"/>
                  <a:pt x="2197100" y="266700"/>
                </a:cubicBezTo>
                <a:cubicBezTo>
                  <a:pt x="2205567" y="279400"/>
                  <a:pt x="2211707" y="294007"/>
                  <a:pt x="2222500" y="304800"/>
                </a:cubicBezTo>
                <a:cubicBezTo>
                  <a:pt x="2260943" y="343243"/>
                  <a:pt x="2267808" y="341069"/>
                  <a:pt x="2311400" y="355600"/>
                </a:cubicBezTo>
                <a:cubicBezTo>
                  <a:pt x="2324100" y="368300"/>
                  <a:pt x="2335702" y="382202"/>
                  <a:pt x="2349500" y="393700"/>
                </a:cubicBezTo>
                <a:cubicBezTo>
                  <a:pt x="2423620" y="455467"/>
                  <a:pt x="2463279" y="423830"/>
                  <a:pt x="2590800" y="431800"/>
                </a:cubicBezTo>
                <a:cubicBezTo>
                  <a:pt x="2603500" y="436033"/>
                  <a:pt x="2615729" y="442105"/>
                  <a:pt x="2628900" y="444500"/>
                </a:cubicBezTo>
                <a:cubicBezTo>
                  <a:pt x="2766431" y="469506"/>
                  <a:pt x="2800233" y="453530"/>
                  <a:pt x="2971800" y="444500"/>
                </a:cubicBezTo>
                <a:cubicBezTo>
                  <a:pt x="3081786" y="417004"/>
                  <a:pt x="2962714" y="450675"/>
                  <a:pt x="3073400" y="406400"/>
                </a:cubicBezTo>
                <a:cubicBezTo>
                  <a:pt x="3098259" y="396456"/>
                  <a:pt x="3125653" y="392974"/>
                  <a:pt x="3149600" y="381000"/>
                </a:cubicBezTo>
                <a:cubicBezTo>
                  <a:pt x="3176904" y="367348"/>
                  <a:pt x="3201378" y="348516"/>
                  <a:pt x="3225800" y="330200"/>
                </a:cubicBezTo>
                <a:cubicBezTo>
                  <a:pt x="3259667" y="304800"/>
                  <a:pt x="3289536" y="272932"/>
                  <a:pt x="3327400" y="254000"/>
                </a:cubicBezTo>
                <a:cubicBezTo>
                  <a:pt x="3406963" y="214219"/>
                  <a:pt x="3352063" y="245455"/>
                  <a:pt x="3429000" y="190500"/>
                </a:cubicBezTo>
                <a:cubicBezTo>
                  <a:pt x="3441420" y="181628"/>
                  <a:pt x="3455806" y="175367"/>
                  <a:pt x="3467100" y="165100"/>
                </a:cubicBezTo>
                <a:cubicBezTo>
                  <a:pt x="3502539" y="132883"/>
                  <a:pt x="3525862" y="84919"/>
                  <a:pt x="3568700" y="63500"/>
                </a:cubicBezTo>
                <a:cubicBezTo>
                  <a:pt x="3585633" y="55033"/>
                  <a:pt x="3603062" y="47493"/>
                  <a:pt x="3619500" y="38100"/>
                </a:cubicBezTo>
                <a:cubicBezTo>
                  <a:pt x="3632752" y="30527"/>
                  <a:pt x="3643948" y="19526"/>
                  <a:pt x="3657600" y="12700"/>
                </a:cubicBezTo>
                <a:cubicBezTo>
                  <a:pt x="3669574" y="6713"/>
                  <a:pt x="3683000" y="4233"/>
                  <a:pt x="3695700" y="0"/>
                </a:cubicBezTo>
                <a:cubicBezTo>
                  <a:pt x="3801426" y="26431"/>
                  <a:pt x="3701736" y="-10594"/>
                  <a:pt x="3771900" y="50800"/>
                </a:cubicBezTo>
                <a:cubicBezTo>
                  <a:pt x="3794874" y="70902"/>
                  <a:pt x="3823412" y="83645"/>
                  <a:pt x="3848100" y="101600"/>
                </a:cubicBezTo>
                <a:cubicBezTo>
                  <a:pt x="3870022" y="117543"/>
                  <a:pt x="3889046" y="137364"/>
                  <a:pt x="3911600" y="152400"/>
                </a:cubicBezTo>
                <a:cubicBezTo>
                  <a:pt x="3939998" y="171332"/>
                  <a:pt x="3972102" y="184268"/>
                  <a:pt x="4000500" y="203200"/>
                </a:cubicBezTo>
                <a:cubicBezTo>
                  <a:pt x="4035723" y="226682"/>
                  <a:pt x="4066385" y="256672"/>
                  <a:pt x="4102100" y="279400"/>
                </a:cubicBezTo>
                <a:cubicBezTo>
                  <a:pt x="4288239" y="397852"/>
                  <a:pt x="4232456" y="351546"/>
                  <a:pt x="4381500" y="431800"/>
                </a:cubicBezTo>
                <a:cubicBezTo>
                  <a:pt x="4403234" y="443503"/>
                  <a:pt x="4424068" y="456817"/>
                  <a:pt x="4445000" y="469900"/>
                </a:cubicBezTo>
                <a:cubicBezTo>
                  <a:pt x="4457943" y="477990"/>
                  <a:pt x="4469448" y="488474"/>
                  <a:pt x="4483100" y="495300"/>
                </a:cubicBezTo>
                <a:cubicBezTo>
                  <a:pt x="4495074" y="501287"/>
                  <a:pt x="4508500" y="503767"/>
                  <a:pt x="4521200" y="508000"/>
                </a:cubicBezTo>
                <a:cubicBezTo>
                  <a:pt x="4576233" y="465667"/>
                  <a:pt x="4619368" y="399464"/>
                  <a:pt x="4686300" y="381000"/>
                </a:cubicBezTo>
                <a:cubicBezTo>
                  <a:pt x="4752103" y="362848"/>
                  <a:pt x="4822755" y="392097"/>
                  <a:pt x="4889500" y="406400"/>
                </a:cubicBezTo>
                <a:cubicBezTo>
                  <a:pt x="4922160" y="413399"/>
                  <a:pt x="5052367" y="459030"/>
                  <a:pt x="5105400" y="482600"/>
                </a:cubicBezTo>
                <a:cubicBezTo>
                  <a:pt x="5122700" y="490289"/>
                  <a:pt x="5138622" y="500969"/>
                  <a:pt x="5156200" y="508000"/>
                </a:cubicBezTo>
                <a:cubicBezTo>
                  <a:pt x="5181059" y="517944"/>
                  <a:pt x="5210123" y="518548"/>
                  <a:pt x="5232400" y="533400"/>
                </a:cubicBezTo>
                <a:cubicBezTo>
                  <a:pt x="5245100" y="541867"/>
                  <a:pt x="5256208" y="553441"/>
                  <a:pt x="5270500" y="558800"/>
                </a:cubicBezTo>
                <a:cubicBezTo>
                  <a:pt x="5290711" y="566379"/>
                  <a:pt x="5313059" y="566265"/>
                  <a:pt x="5334000" y="571500"/>
                </a:cubicBezTo>
                <a:cubicBezTo>
                  <a:pt x="5346987" y="574747"/>
                  <a:pt x="5359113" y="580953"/>
                  <a:pt x="5372100" y="584200"/>
                </a:cubicBezTo>
                <a:cubicBezTo>
                  <a:pt x="5393041" y="589435"/>
                  <a:pt x="5414528" y="592217"/>
                  <a:pt x="5435600" y="596900"/>
                </a:cubicBezTo>
                <a:cubicBezTo>
                  <a:pt x="5452639" y="600686"/>
                  <a:pt x="5469467" y="605367"/>
                  <a:pt x="5486400" y="609600"/>
                </a:cubicBezTo>
                <a:cubicBezTo>
                  <a:pt x="5494867" y="626533"/>
                  <a:pt x="5498413" y="647013"/>
                  <a:pt x="5511800" y="660400"/>
                </a:cubicBezTo>
                <a:cubicBezTo>
                  <a:pt x="5521266" y="669866"/>
                  <a:pt x="5537471" y="668128"/>
                  <a:pt x="5549900" y="673100"/>
                </a:cubicBezTo>
                <a:cubicBezTo>
                  <a:pt x="5558689" y="676616"/>
                  <a:pt x="5566833" y="681567"/>
                  <a:pt x="5575300" y="685800"/>
                </a:cubicBezTo>
              </a:path>
            </a:pathLst>
          </a:custGeom>
          <a:ln w="5715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6" name="Freeform 165"/>
          <p:cNvSpPr/>
          <p:nvPr/>
        </p:nvSpPr>
        <p:spPr>
          <a:xfrm rot="16200000" flipH="1">
            <a:off x="70863" y="5078710"/>
            <a:ext cx="1804640" cy="749300"/>
          </a:xfrm>
          <a:custGeom>
            <a:avLst/>
            <a:gdLst>
              <a:gd name="connsiteX0" fmla="*/ 0 w 5270500"/>
              <a:gd name="connsiteY0" fmla="*/ 749300 h 749300"/>
              <a:gd name="connsiteX1" fmla="*/ 165100 w 5270500"/>
              <a:gd name="connsiteY1" fmla="*/ 736600 h 749300"/>
              <a:gd name="connsiteX2" fmla="*/ 393700 w 5270500"/>
              <a:gd name="connsiteY2" fmla="*/ 685800 h 749300"/>
              <a:gd name="connsiteX3" fmla="*/ 495300 w 5270500"/>
              <a:gd name="connsiteY3" fmla="*/ 673100 h 749300"/>
              <a:gd name="connsiteX4" fmla="*/ 584200 w 5270500"/>
              <a:gd name="connsiteY4" fmla="*/ 647700 h 749300"/>
              <a:gd name="connsiteX5" fmla="*/ 749300 w 5270500"/>
              <a:gd name="connsiteY5" fmla="*/ 584200 h 749300"/>
              <a:gd name="connsiteX6" fmla="*/ 914400 w 5270500"/>
              <a:gd name="connsiteY6" fmla="*/ 533400 h 749300"/>
              <a:gd name="connsiteX7" fmla="*/ 1066800 w 5270500"/>
              <a:gd name="connsiteY7" fmla="*/ 457200 h 749300"/>
              <a:gd name="connsiteX8" fmla="*/ 1104900 w 5270500"/>
              <a:gd name="connsiteY8" fmla="*/ 419100 h 749300"/>
              <a:gd name="connsiteX9" fmla="*/ 1181100 w 5270500"/>
              <a:gd name="connsiteY9" fmla="*/ 381000 h 749300"/>
              <a:gd name="connsiteX10" fmla="*/ 1244600 w 5270500"/>
              <a:gd name="connsiteY10" fmla="*/ 304800 h 749300"/>
              <a:gd name="connsiteX11" fmla="*/ 1333500 w 5270500"/>
              <a:gd name="connsiteY11" fmla="*/ 241300 h 749300"/>
              <a:gd name="connsiteX12" fmla="*/ 1409700 w 5270500"/>
              <a:gd name="connsiteY12" fmla="*/ 139700 h 749300"/>
              <a:gd name="connsiteX13" fmla="*/ 1435100 w 5270500"/>
              <a:gd name="connsiteY13" fmla="*/ 101600 h 749300"/>
              <a:gd name="connsiteX14" fmla="*/ 1473200 w 5270500"/>
              <a:gd name="connsiteY14" fmla="*/ 76200 h 749300"/>
              <a:gd name="connsiteX15" fmla="*/ 1536700 w 5270500"/>
              <a:gd name="connsiteY15" fmla="*/ 0 h 749300"/>
              <a:gd name="connsiteX16" fmla="*/ 1651000 w 5270500"/>
              <a:gd name="connsiteY16" fmla="*/ 76200 h 749300"/>
              <a:gd name="connsiteX17" fmla="*/ 1866900 w 5270500"/>
              <a:gd name="connsiteY17" fmla="*/ 241300 h 749300"/>
              <a:gd name="connsiteX18" fmla="*/ 1993900 w 5270500"/>
              <a:gd name="connsiteY18" fmla="*/ 279400 h 749300"/>
              <a:gd name="connsiteX19" fmla="*/ 2095500 w 5270500"/>
              <a:gd name="connsiteY19" fmla="*/ 292100 h 749300"/>
              <a:gd name="connsiteX20" fmla="*/ 2146300 w 5270500"/>
              <a:gd name="connsiteY20" fmla="*/ 304800 h 749300"/>
              <a:gd name="connsiteX21" fmla="*/ 2387600 w 5270500"/>
              <a:gd name="connsiteY21" fmla="*/ 317500 h 749300"/>
              <a:gd name="connsiteX22" fmla="*/ 2921000 w 5270500"/>
              <a:gd name="connsiteY22" fmla="*/ 304800 h 749300"/>
              <a:gd name="connsiteX23" fmla="*/ 3086100 w 5270500"/>
              <a:gd name="connsiteY23" fmla="*/ 279400 h 749300"/>
              <a:gd name="connsiteX24" fmla="*/ 3225800 w 5270500"/>
              <a:gd name="connsiteY24" fmla="*/ 241300 h 749300"/>
              <a:gd name="connsiteX25" fmla="*/ 3314700 w 5270500"/>
              <a:gd name="connsiteY25" fmla="*/ 203200 h 749300"/>
              <a:gd name="connsiteX26" fmla="*/ 3352800 w 5270500"/>
              <a:gd name="connsiteY26" fmla="*/ 190500 h 749300"/>
              <a:gd name="connsiteX27" fmla="*/ 3441700 w 5270500"/>
              <a:gd name="connsiteY27" fmla="*/ 127000 h 749300"/>
              <a:gd name="connsiteX28" fmla="*/ 3530600 w 5270500"/>
              <a:gd name="connsiteY28" fmla="*/ 165100 h 749300"/>
              <a:gd name="connsiteX29" fmla="*/ 3644900 w 5270500"/>
              <a:gd name="connsiteY29" fmla="*/ 203200 h 749300"/>
              <a:gd name="connsiteX30" fmla="*/ 3683000 w 5270500"/>
              <a:gd name="connsiteY30" fmla="*/ 215900 h 749300"/>
              <a:gd name="connsiteX31" fmla="*/ 3810000 w 5270500"/>
              <a:gd name="connsiteY31" fmla="*/ 228600 h 749300"/>
              <a:gd name="connsiteX32" fmla="*/ 3848100 w 5270500"/>
              <a:gd name="connsiteY32" fmla="*/ 241300 h 749300"/>
              <a:gd name="connsiteX33" fmla="*/ 3911600 w 5270500"/>
              <a:gd name="connsiteY33" fmla="*/ 266700 h 749300"/>
              <a:gd name="connsiteX34" fmla="*/ 3962400 w 5270500"/>
              <a:gd name="connsiteY34" fmla="*/ 279400 h 749300"/>
              <a:gd name="connsiteX35" fmla="*/ 4064000 w 5270500"/>
              <a:gd name="connsiteY35" fmla="*/ 317500 h 749300"/>
              <a:gd name="connsiteX36" fmla="*/ 4140200 w 5270500"/>
              <a:gd name="connsiteY36" fmla="*/ 368300 h 749300"/>
              <a:gd name="connsiteX37" fmla="*/ 4178300 w 5270500"/>
              <a:gd name="connsiteY37" fmla="*/ 393700 h 749300"/>
              <a:gd name="connsiteX38" fmla="*/ 4241800 w 5270500"/>
              <a:gd name="connsiteY38" fmla="*/ 406400 h 749300"/>
              <a:gd name="connsiteX39" fmla="*/ 4292600 w 5270500"/>
              <a:gd name="connsiteY39" fmla="*/ 469900 h 749300"/>
              <a:gd name="connsiteX40" fmla="*/ 4356100 w 5270500"/>
              <a:gd name="connsiteY40" fmla="*/ 520700 h 749300"/>
              <a:gd name="connsiteX41" fmla="*/ 4495800 w 5270500"/>
              <a:gd name="connsiteY41" fmla="*/ 495300 h 749300"/>
              <a:gd name="connsiteX42" fmla="*/ 4584700 w 5270500"/>
              <a:gd name="connsiteY42" fmla="*/ 444500 h 749300"/>
              <a:gd name="connsiteX43" fmla="*/ 4635500 w 5270500"/>
              <a:gd name="connsiteY43" fmla="*/ 431800 h 749300"/>
              <a:gd name="connsiteX44" fmla="*/ 4711700 w 5270500"/>
              <a:gd name="connsiteY44" fmla="*/ 406400 h 749300"/>
              <a:gd name="connsiteX45" fmla="*/ 5080000 w 5270500"/>
              <a:gd name="connsiteY45" fmla="*/ 444500 h 749300"/>
              <a:gd name="connsiteX46" fmla="*/ 5130800 w 5270500"/>
              <a:gd name="connsiteY46" fmla="*/ 469900 h 749300"/>
              <a:gd name="connsiteX47" fmla="*/ 5168900 w 5270500"/>
              <a:gd name="connsiteY47" fmla="*/ 482600 h 749300"/>
              <a:gd name="connsiteX48" fmla="*/ 5245100 w 5270500"/>
              <a:gd name="connsiteY48" fmla="*/ 533400 h 749300"/>
              <a:gd name="connsiteX49" fmla="*/ 5270500 w 5270500"/>
              <a:gd name="connsiteY49" fmla="*/ 571500 h 74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270500" h="749300">
                <a:moveTo>
                  <a:pt x="0" y="749300"/>
                </a:moveTo>
                <a:cubicBezTo>
                  <a:pt x="55033" y="745067"/>
                  <a:pt x="110330" y="743446"/>
                  <a:pt x="165100" y="736600"/>
                </a:cubicBezTo>
                <a:cubicBezTo>
                  <a:pt x="442223" y="701960"/>
                  <a:pt x="189552" y="726630"/>
                  <a:pt x="393700" y="685800"/>
                </a:cubicBezTo>
                <a:cubicBezTo>
                  <a:pt x="427167" y="679107"/>
                  <a:pt x="461433" y="677333"/>
                  <a:pt x="495300" y="673100"/>
                </a:cubicBezTo>
                <a:cubicBezTo>
                  <a:pt x="524933" y="664633"/>
                  <a:pt x="555176" y="658066"/>
                  <a:pt x="584200" y="647700"/>
                </a:cubicBezTo>
                <a:cubicBezTo>
                  <a:pt x="794992" y="572417"/>
                  <a:pt x="561725" y="641915"/>
                  <a:pt x="749300" y="584200"/>
                </a:cubicBezTo>
                <a:cubicBezTo>
                  <a:pt x="783757" y="573598"/>
                  <a:pt x="878624" y="549300"/>
                  <a:pt x="914400" y="533400"/>
                </a:cubicBezTo>
                <a:cubicBezTo>
                  <a:pt x="966301" y="510333"/>
                  <a:pt x="1026639" y="497361"/>
                  <a:pt x="1066800" y="457200"/>
                </a:cubicBezTo>
                <a:cubicBezTo>
                  <a:pt x="1079500" y="444500"/>
                  <a:pt x="1089956" y="429063"/>
                  <a:pt x="1104900" y="419100"/>
                </a:cubicBezTo>
                <a:cubicBezTo>
                  <a:pt x="1219456" y="342730"/>
                  <a:pt x="1061199" y="480918"/>
                  <a:pt x="1181100" y="381000"/>
                </a:cubicBezTo>
                <a:cubicBezTo>
                  <a:pt x="1305934" y="276972"/>
                  <a:pt x="1144700" y="404700"/>
                  <a:pt x="1244600" y="304800"/>
                </a:cubicBezTo>
                <a:cubicBezTo>
                  <a:pt x="1326985" y="222415"/>
                  <a:pt x="1233499" y="351301"/>
                  <a:pt x="1333500" y="241300"/>
                </a:cubicBezTo>
                <a:cubicBezTo>
                  <a:pt x="1361976" y="209976"/>
                  <a:pt x="1386218" y="174923"/>
                  <a:pt x="1409700" y="139700"/>
                </a:cubicBezTo>
                <a:cubicBezTo>
                  <a:pt x="1418167" y="127000"/>
                  <a:pt x="1424307" y="112393"/>
                  <a:pt x="1435100" y="101600"/>
                </a:cubicBezTo>
                <a:cubicBezTo>
                  <a:pt x="1445893" y="90807"/>
                  <a:pt x="1461474" y="85971"/>
                  <a:pt x="1473200" y="76200"/>
                </a:cubicBezTo>
                <a:cubicBezTo>
                  <a:pt x="1509870" y="45642"/>
                  <a:pt x="1511725" y="37462"/>
                  <a:pt x="1536700" y="0"/>
                </a:cubicBezTo>
                <a:cubicBezTo>
                  <a:pt x="1574800" y="25400"/>
                  <a:pt x="1614368" y="48726"/>
                  <a:pt x="1651000" y="76200"/>
                </a:cubicBezTo>
                <a:cubicBezTo>
                  <a:pt x="1692967" y="107675"/>
                  <a:pt x="1802213" y="208956"/>
                  <a:pt x="1866900" y="241300"/>
                </a:cubicBezTo>
                <a:cubicBezTo>
                  <a:pt x="1883838" y="249769"/>
                  <a:pt x="1966555" y="274842"/>
                  <a:pt x="1993900" y="279400"/>
                </a:cubicBezTo>
                <a:cubicBezTo>
                  <a:pt x="2027566" y="285011"/>
                  <a:pt x="2061834" y="286489"/>
                  <a:pt x="2095500" y="292100"/>
                </a:cubicBezTo>
                <a:cubicBezTo>
                  <a:pt x="2112717" y="294969"/>
                  <a:pt x="2128911" y="303288"/>
                  <a:pt x="2146300" y="304800"/>
                </a:cubicBezTo>
                <a:cubicBezTo>
                  <a:pt x="2226542" y="311778"/>
                  <a:pt x="2307167" y="313267"/>
                  <a:pt x="2387600" y="317500"/>
                </a:cubicBezTo>
                <a:lnTo>
                  <a:pt x="2921000" y="304800"/>
                </a:lnTo>
                <a:cubicBezTo>
                  <a:pt x="3007745" y="301398"/>
                  <a:pt x="3018555" y="296286"/>
                  <a:pt x="3086100" y="279400"/>
                </a:cubicBezTo>
                <a:cubicBezTo>
                  <a:pt x="3158716" y="230989"/>
                  <a:pt x="3095373" y="265014"/>
                  <a:pt x="3225800" y="241300"/>
                </a:cubicBezTo>
                <a:cubicBezTo>
                  <a:pt x="3260286" y="235030"/>
                  <a:pt x="3282437" y="217027"/>
                  <a:pt x="3314700" y="203200"/>
                </a:cubicBezTo>
                <a:cubicBezTo>
                  <a:pt x="3327005" y="197927"/>
                  <a:pt x="3340100" y="194733"/>
                  <a:pt x="3352800" y="190500"/>
                </a:cubicBezTo>
                <a:cubicBezTo>
                  <a:pt x="3376801" y="166499"/>
                  <a:pt x="3401154" y="127000"/>
                  <a:pt x="3441700" y="127000"/>
                </a:cubicBezTo>
                <a:cubicBezTo>
                  <a:pt x="3462491" y="127000"/>
                  <a:pt x="3517705" y="160140"/>
                  <a:pt x="3530600" y="165100"/>
                </a:cubicBezTo>
                <a:cubicBezTo>
                  <a:pt x="3568084" y="179517"/>
                  <a:pt x="3606800" y="190500"/>
                  <a:pt x="3644900" y="203200"/>
                </a:cubicBezTo>
                <a:cubicBezTo>
                  <a:pt x="3657600" y="207433"/>
                  <a:pt x="3669679" y="214568"/>
                  <a:pt x="3683000" y="215900"/>
                </a:cubicBezTo>
                <a:lnTo>
                  <a:pt x="3810000" y="228600"/>
                </a:lnTo>
                <a:cubicBezTo>
                  <a:pt x="3822700" y="232833"/>
                  <a:pt x="3835565" y="236600"/>
                  <a:pt x="3848100" y="241300"/>
                </a:cubicBezTo>
                <a:cubicBezTo>
                  <a:pt x="3869446" y="249305"/>
                  <a:pt x="3889973" y="259491"/>
                  <a:pt x="3911600" y="266700"/>
                </a:cubicBezTo>
                <a:cubicBezTo>
                  <a:pt x="3928159" y="272220"/>
                  <a:pt x="3945617" y="274605"/>
                  <a:pt x="3962400" y="279400"/>
                </a:cubicBezTo>
                <a:cubicBezTo>
                  <a:pt x="3986208" y="286202"/>
                  <a:pt x="4049238" y="309448"/>
                  <a:pt x="4064000" y="317500"/>
                </a:cubicBezTo>
                <a:cubicBezTo>
                  <a:pt x="4090800" y="332118"/>
                  <a:pt x="4114800" y="351367"/>
                  <a:pt x="4140200" y="368300"/>
                </a:cubicBezTo>
                <a:cubicBezTo>
                  <a:pt x="4152900" y="376767"/>
                  <a:pt x="4163333" y="390707"/>
                  <a:pt x="4178300" y="393700"/>
                </a:cubicBezTo>
                <a:lnTo>
                  <a:pt x="4241800" y="406400"/>
                </a:lnTo>
                <a:cubicBezTo>
                  <a:pt x="4266524" y="480573"/>
                  <a:pt x="4235155" y="412455"/>
                  <a:pt x="4292600" y="469900"/>
                </a:cubicBezTo>
                <a:cubicBezTo>
                  <a:pt x="4350045" y="527345"/>
                  <a:pt x="4281927" y="495976"/>
                  <a:pt x="4356100" y="520700"/>
                </a:cubicBezTo>
                <a:cubicBezTo>
                  <a:pt x="4402667" y="512233"/>
                  <a:pt x="4450068" y="507495"/>
                  <a:pt x="4495800" y="495300"/>
                </a:cubicBezTo>
                <a:cubicBezTo>
                  <a:pt x="4565594" y="476688"/>
                  <a:pt x="4526541" y="469425"/>
                  <a:pt x="4584700" y="444500"/>
                </a:cubicBezTo>
                <a:cubicBezTo>
                  <a:pt x="4600743" y="437624"/>
                  <a:pt x="4618782" y="436816"/>
                  <a:pt x="4635500" y="431800"/>
                </a:cubicBezTo>
                <a:cubicBezTo>
                  <a:pt x="4661145" y="424107"/>
                  <a:pt x="4711700" y="406400"/>
                  <a:pt x="4711700" y="406400"/>
                </a:cubicBezTo>
                <a:cubicBezTo>
                  <a:pt x="4915750" y="415272"/>
                  <a:pt x="4942880" y="389652"/>
                  <a:pt x="5080000" y="444500"/>
                </a:cubicBezTo>
                <a:cubicBezTo>
                  <a:pt x="5097578" y="451531"/>
                  <a:pt x="5113399" y="462442"/>
                  <a:pt x="5130800" y="469900"/>
                </a:cubicBezTo>
                <a:cubicBezTo>
                  <a:pt x="5143105" y="475173"/>
                  <a:pt x="5157198" y="476099"/>
                  <a:pt x="5168900" y="482600"/>
                </a:cubicBezTo>
                <a:cubicBezTo>
                  <a:pt x="5195585" y="497425"/>
                  <a:pt x="5245100" y="533400"/>
                  <a:pt x="5245100" y="533400"/>
                </a:cubicBezTo>
                <a:lnTo>
                  <a:pt x="5270500" y="571500"/>
                </a:lnTo>
              </a:path>
            </a:pathLst>
          </a:custGeom>
          <a:ln w="5715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7" name="Oval 166"/>
          <p:cNvSpPr/>
          <p:nvPr/>
        </p:nvSpPr>
        <p:spPr>
          <a:xfrm>
            <a:off x="2470740" y="4592960"/>
            <a:ext cx="72008" cy="7200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Oval 167"/>
          <p:cNvSpPr/>
          <p:nvPr/>
        </p:nvSpPr>
        <p:spPr>
          <a:xfrm>
            <a:off x="2623140" y="4736976"/>
            <a:ext cx="72008" cy="7200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Oval 168"/>
          <p:cNvSpPr/>
          <p:nvPr/>
        </p:nvSpPr>
        <p:spPr>
          <a:xfrm>
            <a:off x="2542748" y="4664968"/>
            <a:ext cx="72008" cy="7200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Oval 169"/>
          <p:cNvSpPr/>
          <p:nvPr/>
        </p:nvSpPr>
        <p:spPr>
          <a:xfrm>
            <a:off x="3622868" y="5097016"/>
            <a:ext cx="72008" cy="7200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Oval 170"/>
          <p:cNvSpPr/>
          <p:nvPr/>
        </p:nvSpPr>
        <p:spPr>
          <a:xfrm>
            <a:off x="3694876" y="5169024"/>
            <a:ext cx="72008" cy="7200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Oval 172"/>
          <p:cNvSpPr/>
          <p:nvPr/>
        </p:nvSpPr>
        <p:spPr>
          <a:xfrm>
            <a:off x="3838892" y="5241032"/>
            <a:ext cx="72008" cy="7200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Oval 173"/>
          <p:cNvSpPr/>
          <p:nvPr/>
        </p:nvSpPr>
        <p:spPr>
          <a:xfrm>
            <a:off x="3910900" y="5313040"/>
            <a:ext cx="72008" cy="7200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Oval 174"/>
          <p:cNvSpPr/>
          <p:nvPr/>
        </p:nvSpPr>
        <p:spPr>
          <a:xfrm>
            <a:off x="2686764" y="4817368"/>
            <a:ext cx="72008" cy="7200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Oval 175"/>
          <p:cNvSpPr/>
          <p:nvPr/>
        </p:nvSpPr>
        <p:spPr>
          <a:xfrm>
            <a:off x="2758772" y="4880992"/>
            <a:ext cx="72008" cy="7200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Oval 176"/>
          <p:cNvSpPr/>
          <p:nvPr/>
        </p:nvSpPr>
        <p:spPr>
          <a:xfrm>
            <a:off x="2974796" y="4953000"/>
            <a:ext cx="72008" cy="7200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Oval 177"/>
          <p:cNvSpPr/>
          <p:nvPr/>
        </p:nvSpPr>
        <p:spPr>
          <a:xfrm>
            <a:off x="3118812" y="5025008"/>
            <a:ext cx="72008" cy="7200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Oval 178"/>
          <p:cNvSpPr/>
          <p:nvPr/>
        </p:nvSpPr>
        <p:spPr>
          <a:xfrm>
            <a:off x="3334836" y="5025008"/>
            <a:ext cx="72008" cy="7200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Oval 179"/>
          <p:cNvSpPr/>
          <p:nvPr/>
        </p:nvSpPr>
        <p:spPr>
          <a:xfrm>
            <a:off x="3478852" y="5025008"/>
            <a:ext cx="72008" cy="7200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Oval 180"/>
          <p:cNvSpPr/>
          <p:nvPr/>
        </p:nvSpPr>
        <p:spPr>
          <a:xfrm>
            <a:off x="3190820" y="5025008"/>
            <a:ext cx="72008" cy="7200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Oval 181"/>
          <p:cNvSpPr/>
          <p:nvPr/>
        </p:nvSpPr>
        <p:spPr>
          <a:xfrm>
            <a:off x="4486964" y="5601072"/>
            <a:ext cx="72008" cy="7200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Oval 182"/>
          <p:cNvSpPr/>
          <p:nvPr/>
        </p:nvSpPr>
        <p:spPr>
          <a:xfrm>
            <a:off x="4919012" y="5961112"/>
            <a:ext cx="72008" cy="7200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Oval 184"/>
          <p:cNvSpPr/>
          <p:nvPr/>
        </p:nvSpPr>
        <p:spPr>
          <a:xfrm>
            <a:off x="5495076" y="6249144"/>
            <a:ext cx="72008" cy="7200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p:cNvSpPr/>
          <p:nvPr/>
        </p:nvSpPr>
        <p:spPr>
          <a:xfrm>
            <a:off x="5423068" y="6177136"/>
            <a:ext cx="72008" cy="7200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Oval 186"/>
          <p:cNvSpPr/>
          <p:nvPr/>
        </p:nvSpPr>
        <p:spPr>
          <a:xfrm>
            <a:off x="5351060" y="6113512"/>
            <a:ext cx="72008" cy="7200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Oval 187"/>
          <p:cNvSpPr/>
          <p:nvPr/>
        </p:nvSpPr>
        <p:spPr>
          <a:xfrm>
            <a:off x="5279052" y="6105128"/>
            <a:ext cx="72008" cy="7200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Oval 189"/>
          <p:cNvSpPr/>
          <p:nvPr/>
        </p:nvSpPr>
        <p:spPr>
          <a:xfrm>
            <a:off x="4063300" y="5465440"/>
            <a:ext cx="72008" cy="7200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Oval 190"/>
          <p:cNvSpPr/>
          <p:nvPr/>
        </p:nvSpPr>
        <p:spPr>
          <a:xfrm>
            <a:off x="4270940" y="5601072"/>
            <a:ext cx="72008" cy="7200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Oval 191"/>
          <p:cNvSpPr/>
          <p:nvPr/>
        </p:nvSpPr>
        <p:spPr>
          <a:xfrm>
            <a:off x="4368100" y="5601072"/>
            <a:ext cx="72008" cy="7200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Oval 192"/>
          <p:cNvSpPr/>
          <p:nvPr/>
        </p:nvSpPr>
        <p:spPr>
          <a:xfrm>
            <a:off x="4847004" y="5922640"/>
            <a:ext cx="72008" cy="7200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Oval 193"/>
          <p:cNvSpPr/>
          <p:nvPr/>
        </p:nvSpPr>
        <p:spPr>
          <a:xfrm>
            <a:off x="5207044" y="6033120"/>
            <a:ext cx="72008" cy="7200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Oval 194"/>
          <p:cNvSpPr/>
          <p:nvPr/>
        </p:nvSpPr>
        <p:spPr>
          <a:xfrm>
            <a:off x="5135036" y="6033120"/>
            <a:ext cx="72008" cy="7200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Oval 195"/>
          <p:cNvSpPr/>
          <p:nvPr/>
        </p:nvSpPr>
        <p:spPr>
          <a:xfrm>
            <a:off x="5063028" y="6033120"/>
            <a:ext cx="72008" cy="7200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Oval 196"/>
          <p:cNvSpPr/>
          <p:nvPr/>
        </p:nvSpPr>
        <p:spPr>
          <a:xfrm>
            <a:off x="4991020" y="6033120"/>
            <a:ext cx="72008" cy="7200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Oval 198"/>
          <p:cNvSpPr/>
          <p:nvPr/>
        </p:nvSpPr>
        <p:spPr>
          <a:xfrm>
            <a:off x="4126924" y="5529064"/>
            <a:ext cx="72008" cy="7200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Oval 199"/>
          <p:cNvSpPr/>
          <p:nvPr/>
        </p:nvSpPr>
        <p:spPr>
          <a:xfrm>
            <a:off x="3982908" y="5385048"/>
            <a:ext cx="72008" cy="7200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Oval 200"/>
          <p:cNvSpPr/>
          <p:nvPr/>
        </p:nvSpPr>
        <p:spPr>
          <a:xfrm>
            <a:off x="2902788" y="4953000"/>
            <a:ext cx="72008" cy="7200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Oval 202"/>
          <p:cNvSpPr/>
          <p:nvPr/>
        </p:nvSpPr>
        <p:spPr>
          <a:xfrm>
            <a:off x="4630980" y="5673080"/>
            <a:ext cx="72008" cy="7200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Oval 203"/>
          <p:cNvSpPr/>
          <p:nvPr/>
        </p:nvSpPr>
        <p:spPr>
          <a:xfrm>
            <a:off x="4774996" y="5889104"/>
            <a:ext cx="72008" cy="7200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 name="Oval 204"/>
          <p:cNvSpPr/>
          <p:nvPr/>
        </p:nvSpPr>
        <p:spPr>
          <a:xfrm>
            <a:off x="4702988" y="5825480"/>
            <a:ext cx="72008" cy="7200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 name="Oval 205"/>
          <p:cNvSpPr/>
          <p:nvPr/>
        </p:nvSpPr>
        <p:spPr>
          <a:xfrm>
            <a:off x="4630980" y="5745088"/>
            <a:ext cx="72008" cy="7200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 name="Oval 206"/>
          <p:cNvSpPr/>
          <p:nvPr/>
        </p:nvSpPr>
        <p:spPr>
          <a:xfrm>
            <a:off x="4558972" y="5601072"/>
            <a:ext cx="72008" cy="7200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8" name="Picture 207" descr="Screen shot 2012-11-01 at 12.03.52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6636" y="5189999"/>
            <a:ext cx="7115764" cy="441161"/>
          </a:xfrm>
          <a:prstGeom prst="rect">
            <a:avLst/>
          </a:prstGeom>
        </p:spPr>
      </p:pic>
      <p:sp>
        <p:nvSpPr>
          <p:cNvPr id="212" name="Freeform 211"/>
          <p:cNvSpPr/>
          <p:nvPr/>
        </p:nvSpPr>
        <p:spPr>
          <a:xfrm>
            <a:off x="5495076" y="3830960"/>
            <a:ext cx="2268116" cy="606028"/>
          </a:xfrm>
          <a:custGeom>
            <a:avLst/>
            <a:gdLst>
              <a:gd name="connsiteX0" fmla="*/ 0 w 2095500"/>
              <a:gd name="connsiteY0" fmla="*/ 533400 h 584200"/>
              <a:gd name="connsiteX1" fmla="*/ 241300 w 2095500"/>
              <a:gd name="connsiteY1" fmla="*/ 520700 h 584200"/>
              <a:gd name="connsiteX2" fmla="*/ 304800 w 2095500"/>
              <a:gd name="connsiteY2" fmla="*/ 495300 h 584200"/>
              <a:gd name="connsiteX3" fmla="*/ 381000 w 2095500"/>
              <a:gd name="connsiteY3" fmla="*/ 444500 h 584200"/>
              <a:gd name="connsiteX4" fmla="*/ 482600 w 2095500"/>
              <a:gd name="connsiteY4" fmla="*/ 330200 h 584200"/>
              <a:gd name="connsiteX5" fmla="*/ 508000 w 2095500"/>
              <a:gd name="connsiteY5" fmla="*/ 292100 h 584200"/>
              <a:gd name="connsiteX6" fmla="*/ 584200 w 2095500"/>
              <a:gd name="connsiteY6" fmla="*/ 266700 h 584200"/>
              <a:gd name="connsiteX7" fmla="*/ 749300 w 2095500"/>
              <a:gd name="connsiteY7" fmla="*/ 228600 h 584200"/>
              <a:gd name="connsiteX8" fmla="*/ 838200 w 2095500"/>
              <a:gd name="connsiteY8" fmla="*/ 190500 h 584200"/>
              <a:gd name="connsiteX9" fmla="*/ 927100 w 2095500"/>
              <a:gd name="connsiteY9" fmla="*/ 215900 h 584200"/>
              <a:gd name="connsiteX10" fmla="*/ 1041400 w 2095500"/>
              <a:gd name="connsiteY10" fmla="*/ 292100 h 584200"/>
              <a:gd name="connsiteX11" fmla="*/ 1079500 w 2095500"/>
              <a:gd name="connsiteY11" fmla="*/ 330200 h 584200"/>
              <a:gd name="connsiteX12" fmla="*/ 1155700 w 2095500"/>
              <a:gd name="connsiteY12" fmla="*/ 368300 h 584200"/>
              <a:gd name="connsiteX13" fmla="*/ 1219200 w 2095500"/>
              <a:gd name="connsiteY13" fmla="*/ 431800 h 584200"/>
              <a:gd name="connsiteX14" fmla="*/ 1270000 w 2095500"/>
              <a:gd name="connsiteY14" fmla="*/ 406400 h 584200"/>
              <a:gd name="connsiteX15" fmla="*/ 1308100 w 2095500"/>
              <a:gd name="connsiteY15" fmla="*/ 317500 h 584200"/>
              <a:gd name="connsiteX16" fmla="*/ 1320800 w 2095500"/>
              <a:gd name="connsiteY16" fmla="*/ 266700 h 584200"/>
              <a:gd name="connsiteX17" fmla="*/ 1346200 w 2095500"/>
              <a:gd name="connsiteY17" fmla="*/ 228600 h 584200"/>
              <a:gd name="connsiteX18" fmla="*/ 1397000 w 2095500"/>
              <a:gd name="connsiteY18" fmla="*/ 101600 h 584200"/>
              <a:gd name="connsiteX19" fmla="*/ 1422400 w 2095500"/>
              <a:gd name="connsiteY19" fmla="*/ 63500 h 584200"/>
              <a:gd name="connsiteX20" fmla="*/ 1435100 w 2095500"/>
              <a:gd name="connsiteY20" fmla="*/ 25400 h 584200"/>
              <a:gd name="connsiteX21" fmla="*/ 1511300 w 2095500"/>
              <a:gd name="connsiteY21" fmla="*/ 0 h 584200"/>
              <a:gd name="connsiteX22" fmla="*/ 1536700 w 2095500"/>
              <a:gd name="connsiteY22" fmla="*/ 50800 h 584200"/>
              <a:gd name="connsiteX23" fmla="*/ 1549400 w 2095500"/>
              <a:gd name="connsiteY23" fmla="*/ 114300 h 584200"/>
              <a:gd name="connsiteX24" fmla="*/ 1562100 w 2095500"/>
              <a:gd name="connsiteY24" fmla="*/ 152400 h 584200"/>
              <a:gd name="connsiteX25" fmla="*/ 1574800 w 2095500"/>
              <a:gd name="connsiteY25" fmla="*/ 508000 h 584200"/>
              <a:gd name="connsiteX26" fmla="*/ 1587500 w 2095500"/>
              <a:gd name="connsiteY26" fmla="*/ 546100 h 584200"/>
              <a:gd name="connsiteX27" fmla="*/ 1625600 w 2095500"/>
              <a:gd name="connsiteY27" fmla="*/ 558800 h 584200"/>
              <a:gd name="connsiteX28" fmla="*/ 1663700 w 2095500"/>
              <a:gd name="connsiteY28" fmla="*/ 584200 h 584200"/>
              <a:gd name="connsiteX29" fmla="*/ 1841500 w 2095500"/>
              <a:gd name="connsiteY29" fmla="*/ 571500 h 584200"/>
              <a:gd name="connsiteX30" fmla="*/ 1879600 w 2095500"/>
              <a:gd name="connsiteY30" fmla="*/ 546100 h 584200"/>
              <a:gd name="connsiteX31" fmla="*/ 1943100 w 2095500"/>
              <a:gd name="connsiteY31" fmla="*/ 469900 h 584200"/>
              <a:gd name="connsiteX32" fmla="*/ 1955800 w 2095500"/>
              <a:gd name="connsiteY32" fmla="*/ 431800 h 584200"/>
              <a:gd name="connsiteX33" fmla="*/ 1993900 w 2095500"/>
              <a:gd name="connsiteY33" fmla="*/ 419100 h 584200"/>
              <a:gd name="connsiteX34" fmla="*/ 2095500 w 2095500"/>
              <a:gd name="connsiteY34" fmla="*/ 457200 h 58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5500" h="584200">
                <a:moveTo>
                  <a:pt x="0" y="533400"/>
                </a:moveTo>
                <a:cubicBezTo>
                  <a:pt x="80433" y="529167"/>
                  <a:pt x="161377" y="530690"/>
                  <a:pt x="241300" y="520700"/>
                </a:cubicBezTo>
                <a:cubicBezTo>
                  <a:pt x="263921" y="517872"/>
                  <a:pt x="284786" y="506216"/>
                  <a:pt x="304800" y="495300"/>
                </a:cubicBezTo>
                <a:cubicBezTo>
                  <a:pt x="331600" y="480682"/>
                  <a:pt x="381000" y="444500"/>
                  <a:pt x="381000" y="444500"/>
                </a:cubicBezTo>
                <a:cubicBezTo>
                  <a:pt x="497784" y="269324"/>
                  <a:pt x="369768" y="443032"/>
                  <a:pt x="482600" y="330200"/>
                </a:cubicBezTo>
                <a:cubicBezTo>
                  <a:pt x="493393" y="319407"/>
                  <a:pt x="495057" y="300190"/>
                  <a:pt x="508000" y="292100"/>
                </a:cubicBezTo>
                <a:cubicBezTo>
                  <a:pt x="530704" y="277910"/>
                  <a:pt x="558225" y="273194"/>
                  <a:pt x="584200" y="266700"/>
                </a:cubicBezTo>
                <a:cubicBezTo>
                  <a:pt x="706741" y="236065"/>
                  <a:pt x="651569" y="248146"/>
                  <a:pt x="749300" y="228600"/>
                </a:cubicBezTo>
                <a:cubicBezTo>
                  <a:pt x="754815" y="225843"/>
                  <a:pt x="822628" y="188943"/>
                  <a:pt x="838200" y="190500"/>
                </a:cubicBezTo>
                <a:cubicBezTo>
                  <a:pt x="868866" y="193567"/>
                  <a:pt x="897467" y="207433"/>
                  <a:pt x="927100" y="215900"/>
                </a:cubicBezTo>
                <a:cubicBezTo>
                  <a:pt x="974470" y="244322"/>
                  <a:pt x="1000247" y="256826"/>
                  <a:pt x="1041400" y="292100"/>
                </a:cubicBezTo>
                <a:cubicBezTo>
                  <a:pt x="1055037" y="303789"/>
                  <a:pt x="1065702" y="318702"/>
                  <a:pt x="1079500" y="330200"/>
                </a:cubicBezTo>
                <a:cubicBezTo>
                  <a:pt x="1112326" y="357555"/>
                  <a:pt x="1117515" y="355572"/>
                  <a:pt x="1155700" y="368300"/>
                </a:cubicBezTo>
                <a:cubicBezTo>
                  <a:pt x="1166989" y="385233"/>
                  <a:pt x="1190978" y="431800"/>
                  <a:pt x="1219200" y="431800"/>
                </a:cubicBezTo>
                <a:cubicBezTo>
                  <a:pt x="1238132" y="431800"/>
                  <a:pt x="1253067" y="414867"/>
                  <a:pt x="1270000" y="406400"/>
                </a:cubicBezTo>
                <a:cubicBezTo>
                  <a:pt x="1306461" y="260557"/>
                  <a:pt x="1255477" y="440287"/>
                  <a:pt x="1308100" y="317500"/>
                </a:cubicBezTo>
                <a:cubicBezTo>
                  <a:pt x="1314976" y="301457"/>
                  <a:pt x="1313924" y="282743"/>
                  <a:pt x="1320800" y="266700"/>
                </a:cubicBezTo>
                <a:cubicBezTo>
                  <a:pt x="1326813" y="252671"/>
                  <a:pt x="1340001" y="242548"/>
                  <a:pt x="1346200" y="228600"/>
                </a:cubicBezTo>
                <a:cubicBezTo>
                  <a:pt x="1398240" y="111510"/>
                  <a:pt x="1345022" y="192561"/>
                  <a:pt x="1397000" y="101600"/>
                </a:cubicBezTo>
                <a:cubicBezTo>
                  <a:pt x="1404573" y="88348"/>
                  <a:pt x="1415574" y="77152"/>
                  <a:pt x="1422400" y="63500"/>
                </a:cubicBezTo>
                <a:cubicBezTo>
                  <a:pt x="1428387" y="51526"/>
                  <a:pt x="1424207" y="33181"/>
                  <a:pt x="1435100" y="25400"/>
                </a:cubicBezTo>
                <a:cubicBezTo>
                  <a:pt x="1456887" y="9838"/>
                  <a:pt x="1511300" y="0"/>
                  <a:pt x="1511300" y="0"/>
                </a:cubicBezTo>
                <a:cubicBezTo>
                  <a:pt x="1519767" y="16933"/>
                  <a:pt x="1530713" y="32839"/>
                  <a:pt x="1536700" y="50800"/>
                </a:cubicBezTo>
                <a:cubicBezTo>
                  <a:pt x="1543526" y="71278"/>
                  <a:pt x="1544165" y="93359"/>
                  <a:pt x="1549400" y="114300"/>
                </a:cubicBezTo>
                <a:cubicBezTo>
                  <a:pt x="1552647" y="127287"/>
                  <a:pt x="1557867" y="139700"/>
                  <a:pt x="1562100" y="152400"/>
                </a:cubicBezTo>
                <a:cubicBezTo>
                  <a:pt x="1566333" y="270933"/>
                  <a:pt x="1567164" y="389637"/>
                  <a:pt x="1574800" y="508000"/>
                </a:cubicBezTo>
                <a:cubicBezTo>
                  <a:pt x="1575662" y="521359"/>
                  <a:pt x="1578034" y="536634"/>
                  <a:pt x="1587500" y="546100"/>
                </a:cubicBezTo>
                <a:cubicBezTo>
                  <a:pt x="1596966" y="555566"/>
                  <a:pt x="1613626" y="552813"/>
                  <a:pt x="1625600" y="558800"/>
                </a:cubicBezTo>
                <a:cubicBezTo>
                  <a:pt x="1639252" y="565626"/>
                  <a:pt x="1651000" y="575733"/>
                  <a:pt x="1663700" y="584200"/>
                </a:cubicBezTo>
                <a:cubicBezTo>
                  <a:pt x="1722967" y="579967"/>
                  <a:pt x="1782986" y="581826"/>
                  <a:pt x="1841500" y="571500"/>
                </a:cubicBezTo>
                <a:cubicBezTo>
                  <a:pt x="1856531" y="568847"/>
                  <a:pt x="1867874" y="555871"/>
                  <a:pt x="1879600" y="546100"/>
                </a:cubicBezTo>
                <a:cubicBezTo>
                  <a:pt x="1903675" y="526038"/>
                  <a:pt x="1928829" y="498443"/>
                  <a:pt x="1943100" y="469900"/>
                </a:cubicBezTo>
                <a:cubicBezTo>
                  <a:pt x="1949087" y="457926"/>
                  <a:pt x="1946334" y="441266"/>
                  <a:pt x="1955800" y="431800"/>
                </a:cubicBezTo>
                <a:cubicBezTo>
                  <a:pt x="1965266" y="422334"/>
                  <a:pt x="1981200" y="423333"/>
                  <a:pt x="1993900" y="419100"/>
                </a:cubicBezTo>
                <a:cubicBezTo>
                  <a:pt x="2033389" y="478334"/>
                  <a:pt x="2004036" y="457200"/>
                  <a:pt x="2095500" y="457200"/>
                </a:cubicBezTo>
              </a:path>
            </a:pathLst>
          </a:custGeom>
          <a:ln w="5715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3" name="Freeform 212"/>
          <p:cNvSpPr/>
          <p:nvPr/>
        </p:nvSpPr>
        <p:spPr>
          <a:xfrm>
            <a:off x="1565592" y="3942680"/>
            <a:ext cx="905148" cy="536352"/>
          </a:xfrm>
          <a:custGeom>
            <a:avLst/>
            <a:gdLst>
              <a:gd name="connsiteX0" fmla="*/ 787400 w 787400"/>
              <a:gd name="connsiteY0" fmla="*/ 480616 h 480616"/>
              <a:gd name="connsiteX1" fmla="*/ 685800 w 787400"/>
              <a:gd name="connsiteY1" fmla="*/ 455216 h 480616"/>
              <a:gd name="connsiteX2" fmla="*/ 546100 w 787400"/>
              <a:gd name="connsiteY2" fmla="*/ 379016 h 480616"/>
              <a:gd name="connsiteX3" fmla="*/ 444500 w 787400"/>
              <a:gd name="connsiteY3" fmla="*/ 315516 h 480616"/>
              <a:gd name="connsiteX4" fmla="*/ 393700 w 787400"/>
              <a:gd name="connsiteY4" fmla="*/ 277416 h 480616"/>
              <a:gd name="connsiteX5" fmla="*/ 304800 w 787400"/>
              <a:gd name="connsiteY5" fmla="*/ 239316 h 480616"/>
              <a:gd name="connsiteX6" fmla="*/ 254000 w 787400"/>
              <a:gd name="connsiteY6" fmla="*/ 188516 h 480616"/>
              <a:gd name="connsiteX7" fmla="*/ 127000 w 787400"/>
              <a:gd name="connsiteY7" fmla="*/ 48816 h 480616"/>
              <a:gd name="connsiteX8" fmla="*/ 114300 w 787400"/>
              <a:gd name="connsiteY8" fmla="*/ 252016 h 480616"/>
              <a:gd name="connsiteX9" fmla="*/ 63500 w 787400"/>
              <a:gd name="connsiteY9" fmla="*/ 366316 h 480616"/>
              <a:gd name="connsiteX10" fmla="*/ 38100 w 787400"/>
              <a:gd name="connsiteY10" fmla="*/ 404416 h 480616"/>
              <a:gd name="connsiteX11" fmla="*/ 25400 w 787400"/>
              <a:gd name="connsiteY11" fmla="*/ 442516 h 480616"/>
              <a:gd name="connsiteX12" fmla="*/ 0 w 787400"/>
              <a:gd name="connsiteY12" fmla="*/ 467916 h 48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7400" h="480616">
                <a:moveTo>
                  <a:pt x="787400" y="480616"/>
                </a:moveTo>
                <a:cubicBezTo>
                  <a:pt x="753707" y="473877"/>
                  <a:pt x="717752" y="469417"/>
                  <a:pt x="685800" y="455216"/>
                </a:cubicBezTo>
                <a:cubicBezTo>
                  <a:pt x="628558" y="429775"/>
                  <a:pt x="598281" y="411127"/>
                  <a:pt x="546100" y="379016"/>
                </a:cubicBezTo>
                <a:cubicBezTo>
                  <a:pt x="512087" y="358085"/>
                  <a:pt x="476450" y="339478"/>
                  <a:pt x="444500" y="315516"/>
                </a:cubicBezTo>
                <a:cubicBezTo>
                  <a:pt x="427567" y="302816"/>
                  <a:pt x="411649" y="288634"/>
                  <a:pt x="393700" y="277416"/>
                </a:cubicBezTo>
                <a:cubicBezTo>
                  <a:pt x="357829" y="254997"/>
                  <a:pt x="341837" y="251662"/>
                  <a:pt x="304800" y="239316"/>
                </a:cubicBezTo>
                <a:cubicBezTo>
                  <a:pt x="287867" y="222383"/>
                  <a:pt x="269469" y="206797"/>
                  <a:pt x="254000" y="188516"/>
                </a:cubicBezTo>
                <a:cubicBezTo>
                  <a:pt x="135910" y="48955"/>
                  <a:pt x="211528" y="105168"/>
                  <a:pt x="127000" y="48816"/>
                </a:cubicBezTo>
                <a:cubicBezTo>
                  <a:pt x="54363" y="-60139"/>
                  <a:pt x="114300" y="15727"/>
                  <a:pt x="114300" y="252016"/>
                </a:cubicBezTo>
                <a:cubicBezTo>
                  <a:pt x="114300" y="362113"/>
                  <a:pt x="128346" y="344701"/>
                  <a:pt x="63500" y="366316"/>
                </a:cubicBezTo>
                <a:cubicBezTo>
                  <a:pt x="55033" y="379016"/>
                  <a:pt x="44926" y="390764"/>
                  <a:pt x="38100" y="404416"/>
                </a:cubicBezTo>
                <a:cubicBezTo>
                  <a:pt x="32113" y="416390"/>
                  <a:pt x="32288" y="431037"/>
                  <a:pt x="25400" y="442516"/>
                </a:cubicBezTo>
                <a:cubicBezTo>
                  <a:pt x="19240" y="452783"/>
                  <a:pt x="8467" y="459449"/>
                  <a:pt x="0" y="467916"/>
                </a:cubicBezTo>
              </a:path>
            </a:pathLst>
          </a:custGeom>
          <a:ln w="5715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4" name="Rectangle 213"/>
          <p:cNvSpPr/>
          <p:nvPr/>
        </p:nvSpPr>
        <p:spPr>
          <a:xfrm>
            <a:off x="7815882" y="4037692"/>
            <a:ext cx="415498" cy="369332"/>
          </a:xfrm>
          <a:prstGeom prst="rect">
            <a:avLst/>
          </a:prstGeom>
        </p:spPr>
        <p:txBody>
          <a:bodyPr wrap="none">
            <a:spAutoFit/>
          </a:bodyPr>
          <a:lstStyle/>
          <a:p>
            <a:r>
              <a:rPr lang="en-US" dirty="0">
                <a:latin typeface="ＭＳ ゴシック"/>
                <a:ea typeface="ＭＳ ゴシック"/>
                <a:cs typeface="ＭＳ ゴシック"/>
              </a:rPr>
              <a:t>∞</a:t>
            </a:r>
            <a:endParaRPr lang="en-US" dirty="0"/>
          </a:p>
        </p:txBody>
      </p:sp>
      <p:cxnSp>
        <p:nvCxnSpPr>
          <p:cNvPr id="216" name="Straight Connector 215"/>
          <p:cNvCxnSpPr/>
          <p:nvPr/>
        </p:nvCxnSpPr>
        <p:spPr>
          <a:xfrm>
            <a:off x="5580112" y="4509120"/>
            <a:ext cx="0" cy="1872208"/>
          </a:xfrm>
          <a:prstGeom prst="line">
            <a:avLst/>
          </a:prstGeom>
          <a:ln w="38100" cmpd="sng">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18" name="Straight Connector 217"/>
          <p:cNvCxnSpPr/>
          <p:nvPr/>
        </p:nvCxnSpPr>
        <p:spPr>
          <a:xfrm>
            <a:off x="2483768" y="4509120"/>
            <a:ext cx="0" cy="1872208"/>
          </a:xfrm>
          <a:prstGeom prst="line">
            <a:avLst/>
          </a:prstGeom>
          <a:ln w="38100" cmpd="sng">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
        <p:nvSpPr>
          <p:cNvPr id="220" name="TextBox 219"/>
          <p:cNvSpPr txBox="1"/>
          <p:nvPr/>
        </p:nvSpPr>
        <p:spPr>
          <a:xfrm>
            <a:off x="1835696" y="6309320"/>
            <a:ext cx="1656184" cy="307777"/>
          </a:xfrm>
          <a:prstGeom prst="rect">
            <a:avLst/>
          </a:prstGeom>
          <a:noFill/>
        </p:spPr>
        <p:txBody>
          <a:bodyPr wrap="square" rtlCol="0">
            <a:spAutoFit/>
          </a:bodyPr>
          <a:lstStyle/>
          <a:p>
            <a:r>
              <a:rPr lang="en-US" sz="1400" dirty="0" smtClean="0"/>
              <a:t>Gesture start</a:t>
            </a:r>
            <a:endParaRPr lang="en-US" sz="1400" dirty="0"/>
          </a:p>
        </p:txBody>
      </p:sp>
      <p:sp>
        <p:nvSpPr>
          <p:cNvPr id="221" name="TextBox 220"/>
          <p:cNvSpPr txBox="1"/>
          <p:nvPr/>
        </p:nvSpPr>
        <p:spPr>
          <a:xfrm>
            <a:off x="4932040" y="6309320"/>
            <a:ext cx="1656184" cy="307777"/>
          </a:xfrm>
          <a:prstGeom prst="rect">
            <a:avLst/>
          </a:prstGeom>
          <a:noFill/>
        </p:spPr>
        <p:txBody>
          <a:bodyPr wrap="square" rtlCol="0">
            <a:spAutoFit/>
          </a:bodyPr>
          <a:lstStyle/>
          <a:p>
            <a:r>
              <a:rPr lang="en-US" sz="1400" dirty="0" smtClean="0"/>
              <a:t>Gesture end</a:t>
            </a:r>
            <a:endParaRPr lang="en-US" sz="1400" dirty="0"/>
          </a:p>
        </p:txBody>
      </p:sp>
      <p:pic>
        <p:nvPicPr>
          <p:cNvPr id="222" name="Picture 221"/>
          <p:cNvPicPr>
            <a:picLocks noChangeAspect="1"/>
          </p:cNvPicPr>
          <p:nvPr/>
        </p:nvPicPr>
        <p:blipFill>
          <a:blip r:embed="rId9"/>
          <a:stretch>
            <a:fillRect/>
          </a:stretch>
        </p:blipFill>
        <p:spPr>
          <a:xfrm>
            <a:off x="7668344" y="3573016"/>
            <a:ext cx="1161004" cy="347216"/>
          </a:xfrm>
          <a:prstGeom prst="rect">
            <a:avLst/>
          </a:prstGeom>
        </p:spPr>
      </p:pic>
      <p:sp>
        <p:nvSpPr>
          <p:cNvPr id="103" name="12 Rectángulo"/>
          <p:cNvSpPr/>
          <p:nvPr/>
        </p:nvSpPr>
        <p:spPr>
          <a:xfrm>
            <a:off x="1928794" y="214290"/>
            <a:ext cx="2539089" cy="369332"/>
          </a:xfrm>
          <a:prstGeom prst="rect">
            <a:avLst/>
          </a:prstGeom>
        </p:spPr>
        <p:txBody>
          <a:bodyPr wrap="none">
            <a:spAutoFit/>
          </a:bodyPr>
          <a:lstStyle/>
          <a:p>
            <a:pPr algn="ctr"/>
            <a:r>
              <a:rPr lang="en-US" sz="900" dirty="0" smtClean="0">
                <a:solidFill>
                  <a:schemeClr val="bg1"/>
                </a:solidFill>
                <a:latin typeface="Humnst777 BT" pitchFamily="34" charset="0"/>
              </a:rPr>
              <a:t>Human Pose Recovery and Behavior Analysis</a:t>
            </a:r>
          </a:p>
          <a:p>
            <a:pPr algn="ctr"/>
            <a:r>
              <a:rPr lang="en-US" sz="900" dirty="0" smtClean="0">
                <a:solidFill>
                  <a:schemeClr val="bg1"/>
                </a:solidFill>
                <a:latin typeface="Humnst777 BT" pitchFamily="34" charset="0"/>
              </a:rPr>
              <a:t>Group</a:t>
            </a:r>
            <a:endParaRPr lang="es-ES" sz="900" dirty="0">
              <a:solidFill>
                <a:schemeClr val="bg1"/>
              </a:solidFill>
              <a:latin typeface="Humnst777 BT" pitchFamily="34" charset="0"/>
            </a:endParaRPr>
          </a:p>
        </p:txBody>
      </p:sp>
      <p:sp>
        <p:nvSpPr>
          <p:cNvPr id="3" name="Slide Number Placeholder 2"/>
          <p:cNvSpPr>
            <a:spLocks noGrp="1"/>
          </p:cNvSpPr>
          <p:nvPr>
            <p:ph type="sldNum" sz="quarter" idx="12"/>
          </p:nvPr>
        </p:nvSpPr>
        <p:spPr/>
        <p:txBody>
          <a:bodyPr/>
          <a:lstStyle/>
          <a:p>
            <a:fld id="{28E7870A-D833-4620-871D-52D8AB644C76}" type="slidenum">
              <a:rPr lang="es-ES" smtClean="0"/>
              <a:pPr/>
              <a:t>4</a:t>
            </a:fld>
            <a:endParaRPr lang="es-E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0381"/>
    </mc:Choice>
    <mc:Fallback xmlns="">
      <p:transition xmlns:p14="http://schemas.microsoft.com/office/powerpoint/2010/main" spd="slow" advTm="1038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5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1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5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1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1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1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1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19"/>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2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21"/>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23"/>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2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6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66"/>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164"/>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208"/>
                                        </p:tgtEl>
                                        <p:attrNameLst>
                                          <p:attrName>style.visibility</p:attrName>
                                        </p:attrNameLst>
                                      </p:cBhvr>
                                      <p:to>
                                        <p:strVal val="visible"/>
                                      </p:to>
                                    </p:set>
                                    <p:anim calcmode="lin" valueType="num">
                                      <p:cBhvr additive="base">
                                        <p:cTn id="109" dur="500" fill="hold"/>
                                        <p:tgtEl>
                                          <p:spTgt spid="208"/>
                                        </p:tgtEl>
                                        <p:attrNameLst>
                                          <p:attrName>ppt_x</p:attrName>
                                        </p:attrNameLst>
                                      </p:cBhvr>
                                      <p:tavLst>
                                        <p:tav tm="0">
                                          <p:val>
                                            <p:strVal val="#ppt_x"/>
                                          </p:val>
                                        </p:tav>
                                        <p:tav tm="100000">
                                          <p:val>
                                            <p:strVal val="#ppt_x"/>
                                          </p:val>
                                        </p:tav>
                                      </p:tavLst>
                                    </p:anim>
                                    <p:anim calcmode="lin" valueType="num">
                                      <p:cBhvr additive="base">
                                        <p:cTn id="110" dur="500" fill="hold"/>
                                        <p:tgtEl>
                                          <p:spTgt spid="208"/>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xit" presetSubtype="4" fill="hold" nodeType="clickEffect">
                                  <p:stCondLst>
                                    <p:cond delay="0"/>
                                  </p:stCondLst>
                                  <p:childTnLst>
                                    <p:anim calcmode="lin" valueType="num">
                                      <p:cBhvr additive="base">
                                        <p:cTn id="114" dur="500"/>
                                        <p:tgtEl>
                                          <p:spTgt spid="208"/>
                                        </p:tgtEl>
                                        <p:attrNameLst>
                                          <p:attrName>ppt_x</p:attrName>
                                        </p:attrNameLst>
                                      </p:cBhvr>
                                      <p:tavLst>
                                        <p:tav tm="0">
                                          <p:val>
                                            <p:strVal val="ppt_x"/>
                                          </p:val>
                                        </p:tav>
                                        <p:tav tm="100000">
                                          <p:val>
                                            <p:strVal val="ppt_x"/>
                                          </p:val>
                                        </p:tav>
                                      </p:tavLst>
                                    </p:anim>
                                    <p:anim calcmode="lin" valueType="num">
                                      <p:cBhvr additive="base">
                                        <p:cTn id="115" dur="500"/>
                                        <p:tgtEl>
                                          <p:spTgt spid="208"/>
                                        </p:tgtEl>
                                        <p:attrNameLst>
                                          <p:attrName>ppt_y</p:attrName>
                                        </p:attrNameLst>
                                      </p:cBhvr>
                                      <p:tavLst>
                                        <p:tav tm="0">
                                          <p:val>
                                            <p:strVal val="ppt_y"/>
                                          </p:val>
                                        </p:tav>
                                        <p:tav tm="100000">
                                          <p:val>
                                            <p:strVal val="1+ppt_h/2"/>
                                          </p:val>
                                        </p:tav>
                                      </p:tavLst>
                                    </p:anim>
                                    <p:set>
                                      <p:cBhvr>
                                        <p:cTn id="116" dur="1" fill="hold">
                                          <p:stCondLst>
                                            <p:cond delay="499"/>
                                          </p:stCondLst>
                                        </p:cTn>
                                        <p:tgtEl>
                                          <p:spTgt spid="208"/>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167"/>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68"/>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69"/>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70"/>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71"/>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73"/>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74"/>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175"/>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76"/>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77"/>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78"/>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79"/>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180"/>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81"/>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82"/>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183"/>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185"/>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186"/>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187"/>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188"/>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190"/>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191"/>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192"/>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193"/>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194"/>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195"/>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196"/>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197"/>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199"/>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200"/>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201"/>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203"/>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204"/>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205"/>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206"/>
                                        </p:tgtEl>
                                        <p:attrNameLst>
                                          <p:attrName>style.visibility</p:attrName>
                                        </p:attrNameLst>
                                      </p:cBhvr>
                                      <p:to>
                                        <p:strVal val="visible"/>
                                      </p:to>
                                    </p:set>
                                  </p:childTnLst>
                                </p:cTn>
                              </p:par>
                              <p:par>
                                <p:cTn id="189" presetID="1" presetClass="entr" presetSubtype="0" fill="hold" grpId="0" nodeType="withEffect">
                                  <p:stCondLst>
                                    <p:cond delay="0"/>
                                  </p:stCondLst>
                                  <p:childTnLst>
                                    <p:set>
                                      <p:cBhvr>
                                        <p:cTn id="190" dur="1" fill="hold">
                                          <p:stCondLst>
                                            <p:cond delay="0"/>
                                          </p:stCondLst>
                                        </p:cTn>
                                        <p:tgtEl>
                                          <p:spTgt spid="207"/>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xit" presetSubtype="0" fill="hold" grpId="1" nodeType="clickEffect">
                                  <p:stCondLst>
                                    <p:cond delay="0"/>
                                  </p:stCondLst>
                                  <p:childTnLst>
                                    <p:set>
                                      <p:cBhvr>
                                        <p:cTn id="194" dur="1" fill="hold">
                                          <p:stCondLst>
                                            <p:cond delay="0"/>
                                          </p:stCondLst>
                                        </p:cTn>
                                        <p:tgtEl>
                                          <p:spTgt spid="167"/>
                                        </p:tgtEl>
                                        <p:attrNameLst>
                                          <p:attrName>style.visibility</p:attrName>
                                        </p:attrNameLst>
                                      </p:cBhvr>
                                      <p:to>
                                        <p:strVal val="hidden"/>
                                      </p:to>
                                    </p:set>
                                  </p:childTnLst>
                                </p:cTn>
                              </p:par>
                              <p:par>
                                <p:cTn id="195" presetID="1" presetClass="exit" presetSubtype="0" fill="hold" grpId="1" nodeType="withEffect">
                                  <p:stCondLst>
                                    <p:cond delay="0"/>
                                  </p:stCondLst>
                                  <p:childTnLst>
                                    <p:set>
                                      <p:cBhvr>
                                        <p:cTn id="196" dur="1" fill="hold">
                                          <p:stCondLst>
                                            <p:cond delay="0"/>
                                          </p:stCondLst>
                                        </p:cTn>
                                        <p:tgtEl>
                                          <p:spTgt spid="168"/>
                                        </p:tgtEl>
                                        <p:attrNameLst>
                                          <p:attrName>style.visibility</p:attrName>
                                        </p:attrNameLst>
                                      </p:cBhvr>
                                      <p:to>
                                        <p:strVal val="hidden"/>
                                      </p:to>
                                    </p:set>
                                  </p:childTnLst>
                                </p:cTn>
                              </p:par>
                              <p:par>
                                <p:cTn id="197" presetID="1" presetClass="exit" presetSubtype="0" fill="hold" grpId="1" nodeType="withEffect">
                                  <p:stCondLst>
                                    <p:cond delay="0"/>
                                  </p:stCondLst>
                                  <p:childTnLst>
                                    <p:set>
                                      <p:cBhvr>
                                        <p:cTn id="198" dur="1" fill="hold">
                                          <p:stCondLst>
                                            <p:cond delay="0"/>
                                          </p:stCondLst>
                                        </p:cTn>
                                        <p:tgtEl>
                                          <p:spTgt spid="169"/>
                                        </p:tgtEl>
                                        <p:attrNameLst>
                                          <p:attrName>style.visibility</p:attrName>
                                        </p:attrNameLst>
                                      </p:cBhvr>
                                      <p:to>
                                        <p:strVal val="hidden"/>
                                      </p:to>
                                    </p:set>
                                  </p:childTnLst>
                                </p:cTn>
                              </p:par>
                              <p:par>
                                <p:cTn id="199" presetID="1" presetClass="exit" presetSubtype="0" fill="hold" grpId="1" nodeType="withEffect">
                                  <p:stCondLst>
                                    <p:cond delay="0"/>
                                  </p:stCondLst>
                                  <p:childTnLst>
                                    <p:set>
                                      <p:cBhvr>
                                        <p:cTn id="200" dur="1" fill="hold">
                                          <p:stCondLst>
                                            <p:cond delay="0"/>
                                          </p:stCondLst>
                                        </p:cTn>
                                        <p:tgtEl>
                                          <p:spTgt spid="170"/>
                                        </p:tgtEl>
                                        <p:attrNameLst>
                                          <p:attrName>style.visibility</p:attrName>
                                        </p:attrNameLst>
                                      </p:cBhvr>
                                      <p:to>
                                        <p:strVal val="hidden"/>
                                      </p:to>
                                    </p:set>
                                  </p:childTnLst>
                                </p:cTn>
                              </p:par>
                              <p:par>
                                <p:cTn id="201" presetID="1" presetClass="exit" presetSubtype="0" fill="hold" grpId="1" nodeType="withEffect">
                                  <p:stCondLst>
                                    <p:cond delay="0"/>
                                  </p:stCondLst>
                                  <p:childTnLst>
                                    <p:set>
                                      <p:cBhvr>
                                        <p:cTn id="202" dur="1" fill="hold">
                                          <p:stCondLst>
                                            <p:cond delay="0"/>
                                          </p:stCondLst>
                                        </p:cTn>
                                        <p:tgtEl>
                                          <p:spTgt spid="171"/>
                                        </p:tgtEl>
                                        <p:attrNameLst>
                                          <p:attrName>style.visibility</p:attrName>
                                        </p:attrNameLst>
                                      </p:cBhvr>
                                      <p:to>
                                        <p:strVal val="hidden"/>
                                      </p:to>
                                    </p:set>
                                  </p:childTnLst>
                                </p:cTn>
                              </p:par>
                              <p:par>
                                <p:cTn id="203" presetID="1" presetClass="exit" presetSubtype="0" fill="hold" grpId="1" nodeType="withEffect">
                                  <p:stCondLst>
                                    <p:cond delay="0"/>
                                  </p:stCondLst>
                                  <p:childTnLst>
                                    <p:set>
                                      <p:cBhvr>
                                        <p:cTn id="204" dur="1" fill="hold">
                                          <p:stCondLst>
                                            <p:cond delay="0"/>
                                          </p:stCondLst>
                                        </p:cTn>
                                        <p:tgtEl>
                                          <p:spTgt spid="173"/>
                                        </p:tgtEl>
                                        <p:attrNameLst>
                                          <p:attrName>style.visibility</p:attrName>
                                        </p:attrNameLst>
                                      </p:cBhvr>
                                      <p:to>
                                        <p:strVal val="hidden"/>
                                      </p:to>
                                    </p:set>
                                  </p:childTnLst>
                                </p:cTn>
                              </p:par>
                              <p:par>
                                <p:cTn id="205" presetID="1" presetClass="exit" presetSubtype="0" fill="hold" grpId="1" nodeType="withEffect">
                                  <p:stCondLst>
                                    <p:cond delay="0"/>
                                  </p:stCondLst>
                                  <p:childTnLst>
                                    <p:set>
                                      <p:cBhvr>
                                        <p:cTn id="206" dur="1" fill="hold">
                                          <p:stCondLst>
                                            <p:cond delay="0"/>
                                          </p:stCondLst>
                                        </p:cTn>
                                        <p:tgtEl>
                                          <p:spTgt spid="174"/>
                                        </p:tgtEl>
                                        <p:attrNameLst>
                                          <p:attrName>style.visibility</p:attrName>
                                        </p:attrNameLst>
                                      </p:cBhvr>
                                      <p:to>
                                        <p:strVal val="hidden"/>
                                      </p:to>
                                    </p:set>
                                  </p:childTnLst>
                                </p:cTn>
                              </p:par>
                              <p:par>
                                <p:cTn id="207" presetID="1" presetClass="exit" presetSubtype="0" fill="hold" grpId="1" nodeType="withEffect">
                                  <p:stCondLst>
                                    <p:cond delay="0"/>
                                  </p:stCondLst>
                                  <p:childTnLst>
                                    <p:set>
                                      <p:cBhvr>
                                        <p:cTn id="208" dur="1" fill="hold">
                                          <p:stCondLst>
                                            <p:cond delay="0"/>
                                          </p:stCondLst>
                                        </p:cTn>
                                        <p:tgtEl>
                                          <p:spTgt spid="175"/>
                                        </p:tgtEl>
                                        <p:attrNameLst>
                                          <p:attrName>style.visibility</p:attrName>
                                        </p:attrNameLst>
                                      </p:cBhvr>
                                      <p:to>
                                        <p:strVal val="hidden"/>
                                      </p:to>
                                    </p:set>
                                  </p:childTnLst>
                                </p:cTn>
                              </p:par>
                              <p:par>
                                <p:cTn id="209" presetID="1" presetClass="exit" presetSubtype="0" fill="hold" grpId="1" nodeType="withEffect">
                                  <p:stCondLst>
                                    <p:cond delay="0"/>
                                  </p:stCondLst>
                                  <p:childTnLst>
                                    <p:set>
                                      <p:cBhvr>
                                        <p:cTn id="210" dur="1" fill="hold">
                                          <p:stCondLst>
                                            <p:cond delay="0"/>
                                          </p:stCondLst>
                                        </p:cTn>
                                        <p:tgtEl>
                                          <p:spTgt spid="176"/>
                                        </p:tgtEl>
                                        <p:attrNameLst>
                                          <p:attrName>style.visibility</p:attrName>
                                        </p:attrNameLst>
                                      </p:cBhvr>
                                      <p:to>
                                        <p:strVal val="hidden"/>
                                      </p:to>
                                    </p:set>
                                  </p:childTnLst>
                                </p:cTn>
                              </p:par>
                              <p:par>
                                <p:cTn id="211" presetID="1" presetClass="exit" presetSubtype="0" fill="hold" grpId="1" nodeType="withEffect">
                                  <p:stCondLst>
                                    <p:cond delay="0"/>
                                  </p:stCondLst>
                                  <p:childTnLst>
                                    <p:set>
                                      <p:cBhvr>
                                        <p:cTn id="212" dur="1" fill="hold">
                                          <p:stCondLst>
                                            <p:cond delay="0"/>
                                          </p:stCondLst>
                                        </p:cTn>
                                        <p:tgtEl>
                                          <p:spTgt spid="177"/>
                                        </p:tgtEl>
                                        <p:attrNameLst>
                                          <p:attrName>style.visibility</p:attrName>
                                        </p:attrNameLst>
                                      </p:cBhvr>
                                      <p:to>
                                        <p:strVal val="hidden"/>
                                      </p:to>
                                    </p:set>
                                  </p:childTnLst>
                                </p:cTn>
                              </p:par>
                              <p:par>
                                <p:cTn id="213" presetID="1" presetClass="exit" presetSubtype="0" fill="hold" grpId="1" nodeType="withEffect">
                                  <p:stCondLst>
                                    <p:cond delay="0"/>
                                  </p:stCondLst>
                                  <p:childTnLst>
                                    <p:set>
                                      <p:cBhvr>
                                        <p:cTn id="214" dur="1" fill="hold">
                                          <p:stCondLst>
                                            <p:cond delay="0"/>
                                          </p:stCondLst>
                                        </p:cTn>
                                        <p:tgtEl>
                                          <p:spTgt spid="178"/>
                                        </p:tgtEl>
                                        <p:attrNameLst>
                                          <p:attrName>style.visibility</p:attrName>
                                        </p:attrNameLst>
                                      </p:cBhvr>
                                      <p:to>
                                        <p:strVal val="hidden"/>
                                      </p:to>
                                    </p:set>
                                  </p:childTnLst>
                                </p:cTn>
                              </p:par>
                              <p:par>
                                <p:cTn id="215" presetID="1" presetClass="exit" presetSubtype="0" fill="hold" grpId="1" nodeType="withEffect">
                                  <p:stCondLst>
                                    <p:cond delay="0"/>
                                  </p:stCondLst>
                                  <p:childTnLst>
                                    <p:set>
                                      <p:cBhvr>
                                        <p:cTn id="216" dur="1" fill="hold">
                                          <p:stCondLst>
                                            <p:cond delay="0"/>
                                          </p:stCondLst>
                                        </p:cTn>
                                        <p:tgtEl>
                                          <p:spTgt spid="179"/>
                                        </p:tgtEl>
                                        <p:attrNameLst>
                                          <p:attrName>style.visibility</p:attrName>
                                        </p:attrNameLst>
                                      </p:cBhvr>
                                      <p:to>
                                        <p:strVal val="hidden"/>
                                      </p:to>
                                    </p:set>
                                  </p:childTnLst>
                                </p:cTn>
                              </p:par>
                              <p:par>
                                <p:cTn id="217" presetID="1" presetClass="exit" presetSubtype="0" fill="hold" grpId="1" nodeType="withEffect">
                                  <p:stCondLst>
                                    <p:cond delay="0"/>
                                  </p:stCondLst>
                                  <p:childTnLst>
                                    <p:set>
                                      <p:cBhvr>
                                        <p:cTn id="218" dur="1" fill="hold">
                                          <p:stCondLst>
                                            <p:cond delay="0"/>
                                          </p:stCondLst>
                                        </p:cTn>
                                        <p:tgtEl>
                                          <p:spTgt spid="180"/>
                                        </p:tgtEl>
                                        <p:attrNameLst>
                                          <p:attrName>style.visibility</p:attrName>
                                        </p:attrNameLst>
                                      </p:cBhvr>
                                      <p:to>
                                        <p:strVal val="hidden"/>
                                      </p:to>
                                    </p:set>
                                  </p:childTnLst>
                                </p:cTn>
                              </p:par>
                              <p:par>
                                <p:cTn id="219" presetID="1" presetClass="exit" presetSubtype="0" fill="hold" grpId="1" nodeType="withEffect">
                                  <p:stCondLst>
                                    <p:cond delay="0"/>
                                  </p:stCondLst>
                                  <p:childTnLst>
                                    <p:set>
                                      <p:cBhvr>
                                        <p:cTn id="220" dur="1" fill="hold">
                                          <p:stCondLst>
                                            <p:cond delay="0"/>
                                          </p:stCondLst>
                                        </p:cTn>
                                        <p:tgtEl>
                                          <p:spTgt spid="181"/>
                                        </p:tgtEl>
                                        <p:attrNameLst>
                                          <p:attrName>style.visibility</p:attrName>
                                        </p:attrNameLst>
                                      </p:cBhvr>
                                      <p:to>
                                        <p:strVal val="hidden"/>
                                      </p:to>
                                    </p:set>
                                  </p:childTnLst>
                                </p:cTn>
                              </p:par>
                              <p:par>
                                <p:cTn id="221" presetID="1" presetClass="exit" presetSubtype="0" fill="hold" grpId="1" nodeType="withEffect">
                                  <p:stCondLst>
                                    <p:cond delay="0"/>
                                  </p:stCondLst>
                                  <p:childTnLst>
                                    <p:set>
                                      <p:cBhvr>
                                        <p:cTn id="222" dur="1" fill="hold">
                                          <p:stCondLst>
                                            <p:cond delay="0"/>
                                          </p:stCondLst>
                                        </p:cTn>
                                        <p:tgtEl>
                                          <p:spTgt spid="182"/>
                                        </p:tgtEl>
                                        <p:attrNameLst>
                                          <p:attrName>style.visibility</p:attrName>
                                        </p:attrNameLst>
                                      </p:cBhvr>
                                      <p:to>
                                        <p:strVal val="hidden"/>
                                      </p:to>
                                    </p:set>
                                  </p:childTnLst>
                                </p:cTn>
                              </p:par>
                              <p:par>
                                <p:cTn id="223" presetID="1" presetClass="exit" presetSubtype="0" fill="hold" grpId="1" nodeType="withEffect">
                                  <p:stCondLst>
                                    <p:cond delay="0"/>
                                  </p:stCondLst>
                                  <p:childTnLst>
                                    <p:set>
                                      <p:cBhvr>
                                        <p:cTn id="224" dur="1" fill="hold">
                                          <p:stCondLst>
                                            <p:cond delay="0"/>
                                          </p:stCondLst>
                                        </p:cTn>
                                        <p:tgtEl>
                                          <p:spTgt spid="183"/>
                                        </p:tgtEl>
                                        <p:attrNameLst>
                                          <p:attrName>style.visibility</p:attrName>
                                        </p:attrNameLst>
                                      </p:cBhvr>
                                      <p:to>
                                        <p:strVal val="hidden"/>
                                      </p:to>
                                    </p:set>
                                  </p:childTnLst>
                                </p:cTn>
                              </p:par>
                              <p:par>
                                <p:cTn id="225" presetID="1" presetClass="exit" presetSubtype="0" fill="hold" grpId="1" nodeType="withEffect">
                                  <p:stCondLst>
                                    <p:cond delay="0"/>
                                  </p:stCondLst>
                                  <p:childTnLst>
                                    <p:set>
                                      <p:cBhvr>
                                        <p:cTn id="226" dur="1" fill="hold">
                                          <p:stCondLst>
                                            <p:cond delay="0"/>
                                          </p:stCondLst>
                                        </p:cTn>
                                        <p:tgtEl>
                                          <p:spTgt spid="185"/>
                                        </p:tgtEl>
                                        <p:attrNameLst>
                                          <p:attrName>style.visibility</p:attrName>
                                        </p:attrNameLst>
                                      </p:cBhvr>
                                      <p:to>
                                        <p:strVal val="hidden"/>
                                      </p:to>
                                    </p:set>
                                  </p:childTnLst>
                                </p:cTn>
                              </p:par>
                              <p:par>
                                <p:cTn id="227" presetID="1" presetClass="exit" presetSubtype="0" fill="hold" grpId="1" nodeType="withEffect">
                                  <p:stCondLst>
                                    <p:cond delay="0"/>
                                  </p:stCondLst>
                                  <p:childTnLst>
                                    <p:set>
                                      <p:cBhvr>
                                        <p:cTn id="228" dur="1" fill="hold">
                                          <p:stCondLst>
                                            <p:cond delay="0"/>
                                          </p:stCondLst>
                                        </p:cTn>
                                        <p:tgtEl>
                                          <p:spTgt spid="186"/>
                                        </p:tgtEl>
                                        <p:attrNameLst>
                                          <p:attrName>style.visibility</p:attrName>
                                        </p:attrNameLst>
                                      </p:cBhvr>
                                      <p:to>
                                        <p:strVal val="hidden"/>
                                      </p:to>
                                    </p:set>
                                  </p:childTnLst>
                                </p:cTn>
                              </p:par>
                              <p:par>
                                <p:cTn id="229" presetID="1" presetClass="exit" presetSubtype="0" fill="hold" grpId="1" nodeType="withEffect">
                                  <p:stCondLst>
                                    <p:cond delay="0"/>
                                  </p:stCondLst>
                                  <p:childTnLst>
                                    <p:set>
                                      <p:cBhvr>
                                        <p:cTn id="230" dur="1" fill="hold">
                                          <p:stCondLst>
                                            <p:cond delay="0"/>
                                          </p:stCondLst>
                                        </p:cTn>
                                        <p:tgtEl>
                                          <p:spTgt spid="187"/>
                                        </p:tgtEl>
                                        <p:attrNameLst>
                                          <p:attrName>style.visibility</p:attrName>
                                        </p:attrNameLst>
                                      </p:cBhvr>
                                      <p:to>
                                        <p:strVal val="hidden"/>
                                      </p:to>
                                    </p:set>
                                  </p:childTnLst>
                                </p:cTn>
                              </p:par>
                              <p:par>
                                <p:cTn id="231" presetID="1" presetClass="exit" presetSubtype="0" fill="hold" grpId="1" nodeType="withEffect">
                                  <p:stCondLst>
                                    <p:cond delay="0"/>
                                  </p:stCondLst>
                                  <p:childTnLst>
                                    <p:set>
                                      <p:cBhvr>
                                        <p:cTn id="232" dur="1" fill="hold">
                                          <p:stCondLst>
                                            <p:cond delay="0"/>
                                          </p:stCondLst>
                                        </p:cTn>
                                        <p:tgtEl>
                                          <p:spTgt spid="188"/>
                                        </p:tgtEl>
                                        <p:attrNameLst>
                                          <p:attrName>style.visibility</p:attrName>
                                        </p:attrNameLst>
                                      </p:cBhvr>
                                      <p:to>
                                        <p:strVal val="hidden"/>
                                      </p:to>
                                    </p:set>
                                  </p:childTnLst>
                                </p:cTn>
                              </p:par>
                              <p:par>
                                <p:cTn id="233" presetID="1" presetClass="exit" presetSubtype="0" fill="hold" grpId="1" nodeType="withEffect">
                                  <p:stCondLst>
                                    <p:cond delay="0"/>
                                  </p:stCondLst>
                                  <p:childTnLst>
                                    <p:set>
                                      <p:cBhvr>
                                        <p:cTn id="234" dur="1" fill="hold">
                                          <p:stCondLst>
                                            <p:cond delay="0"/>
                                          </p:stCondLst>
                                        </p:cTn>
                                        <p:tgtEl>
                                          <p:spTgt spid="190"/>
                                        </p:tgtEl>
                                        <p:attrNameLst>
                                          <p:attrName>style.visibility</p:attrName>
                                        </p:attrNameLst>
                                      </p:cBhvr>
                                      <p:to>
                                        <p:strVal val="hidden"/>
                                      </p:to>
                                    </p:set>
                                  </p:childTnLst>
                                </p:cTn>
                              </p:par>
                              <p:par>
                                <p:cTn id="235" presetID="1" presetClass="exit" presetSubtype="0" fill="hold" grpId="1" nodeType="withEffect">
                                  <p:stCondLst>
                                    <p:cond delay="0"/>
                                  </p:stCondLst>
                                  <p:childTnLst>
                                    <p:set>
                                      <p:cBhvr>
                                        <p:cTn id="236" dur="1" fill="hold">
                                          <p:stCondLst>
                                            <p:cond delay="0"/>
                                          </p:stCondLst>
                                        </p:cTn>
                                        <p:tgtEl>
                                          <p:spTgt spid="191"/>
                                        </p:tgtEl>
                                        <p:attrNameLst>
                                          <p:attrName>style.visibility</p:attrName>
                                        </p:attrNameLst>
                                      </p:cBhvr>
                                      <p:to>
                                        <p:strVal val="hidden"/>
                                      </p:to>
                                    </p:set>
                                  </p:childTnLst>
                                </p:cTn>
                              </p:par>
                              <p:par>
                                <p:cTn id="237" presetID="1" presetClass="exit" presetSubtype="0" fill="hold" grpId="1" nodeType="withEffect">
                                  <p:stCondLst>
                                    <p:cond delay="0"/>
                                  </p:stCondLst>
                                  <p:childTnLst>
                                    <p:set>
                                      <p:cBhvr>
                                        <p:cTn id="238" dur="1" fill="hold">
                                          <p:stCondLst>
                                            <p:cond delay="0"/>
                                          </p:stCondLst>
                                        </p:cTn>
                                        <p:tgtEl>
                                          <p:spTgt spid="192"/>
                                        </p:tgtEl>
                                        <p:attrNameLst>
                                          <p:attrName>style.visibility</p:attrName>
                                        </p:attrNameLst>
                                      </p:cBhvr>
                                      <p:to>
                                        <p:strVal val="hidden"/>
                                      </p:to>
                                    </p:set>
                                  </p:childTnLst>
                                </p:cTn>
                              </p:par>
                              <p:par>
                                <p:cTn id="239" presetID="1" presetClass="exit" presetSubtype="0" fill="hold" grpId="1" nodeType="withEffect">
                                  <p:stCondLst>
                                    <p:cond delay="0"/>
                                  </p:stCondLst>
                                  <p:childTnLst>
                                    <p:set>
                                      <p:cBhvr>
                                        <p:cTn id="240" dur="1" fill="hold">
                                          <p:stCondLst>
                                            <p:cond delay="0"/>
                                          </p:stCondLst>
                                        </p:cTn>
                                        <p:tgtEl>
                                          <p:spTgt spid="193"/>
                                        </p:tgtEl>
                                        <p:attrNameLst>
                                          <p:attrName>style.visibility</p:attrName>
                                        </p:attrNameLst>
                                      </p:cBhvr>
                                      <p:to>
                                        <p:strVal val="hidden"/>
                                      </p:to>
                                    </p:set>
                                  </p:childTnLst>
                                </p:cTn>
                              </p:par>
                              <p:par>
                                <p:cTn id="241" presetID="1" presetClass="exit" presetSubtype="0" fill="hold" grpId="1" nodeType="withEffect">
                                  <p:stCondLst>
                                    <p:cond delay="0"/>
                                  </p:stCondLst>
                                  <p:childTnLst>
                                    <p:set>
                                      <p:cBhvr>
                                        <p:cTn id="242" dur="1" fill="hold">
                                          <p:stCondLst>
                                            <p:cond delay="0"/>
                                          </p:stCondLst>
                                        </p:cTn>
                                        <p:tgtEl>
                                          <p:spTgt spid="194"/>
                                        </p:tgtEl>
                                        <p:attrNameLst>
                                          <p:attrName>style.visibility</p:attrName>
                                        </p:attrNameLst>
                                      </p:cBhvr>
                                      <p:to>
                                        <p:strVal val="hidden"/>
                                      </p:to>
                                    </p:set>
                                  </p:childTnLst>
                                </p:cTn>
                              </p:par>
                              <p:par>
                                <p:cTn id="243" presetID="1" presetClass="exit" presetSubtype="0" fill="hold" grpId="1" nodeType="withEffect">
                                  <p:stCondLst>
                                    <p:cond delay="0"/>
                                  </p:stCondLst>
                                  <p:childTnLst>
                                    <p:set>
                                      <p:cBhvr>
                                        <p:cTn id="244" dur="1" fill="hold">
                                          <p:stCondLst>
                                            <p:cond delay="0"/>
                                          </p:stCondLst>
                                        </p:cTn>
                                        <p:tgtEl>
                                          <p:spTgt spid="195"/>
                                        </p:tgtEl>
                                        <p:attrNameLst>
                                          <p:attrName>style.visibility</p:attrName>
                                        </p:attrNameLst>
                                      </p:cBhvr>
                                      <p:to>
                                        <p:strVal val="hidden"/>
                                      </p:to>
                                    </p:set>
                                  </p:childTnLst>
                                </p:cTn>
                              </p:par>
                              <p:par>
                                <p:cTn id="245" presetID="1" presetClass="exit" presetSubtype="0" fill="hold" grpId="1" nodeType="withEffect">
                                  <p:stCondLst>
                                    <p:cond delay="0"/>
                                  </p:stCondLst>
                                  <p:childTnLst>
                                    <p:set>
                                      <p:cBhvr>
                                        <p:cTn id="246" dur="1" fill="hold">
                                          <p:stCondLst>
                                            <p:cond delay="0"/>
                                          </p:stCondLst>
                                        </p:cTn>
                                        <p:tgtEl>
                                          <p:spTgt spid="196"/>
                                        </p:tgtEl>
                                        <p:attrNameLst>
                                          <p:attrName>style.visibility</p:attrName>
                                        </p:attrNameLst>
                                      </p:cBhvr>
                                      <p:to>
                                        <p:strVal val="hidden"/>
                                      </p:to>
                                    </p:set>
                                  </p:childTnLst>
                                </p:cTn>
                              </p:par>
                              <p:par>
                                <p:cTn id="247" presetID="1" presetClass="exit" presetSubtype="0" fill="hold" grpId="1" nodeType="withEffect">
                                  <p:stCondLst>
                                    <p:cond delay="0"/>
                                  </p:stCondLst>
                                  <p:childTnLst>
                                    <p:set>
                                      <p:cBhvr>
                                        <p:cTn id="248" dur="1" fill="hold">
                                          <p:stCondLst>
                                            <p:cond delay="0"/>
                                          </p:stCondLst>
                                        </p:cTn>
                                        <p:tgtEl>
                                          <p:spTgt spid="197"/>
                                        </p:tgtEl>
                                        <p:attrNameLst>
                                          <p:attrName>style.visibility</p:attrName>
                                        </p:attrNameLst>
                                      </p:cBhvr>
                                      <p:to>
                                        <p:strVal val="hidden"/>
                                      </p:to>
                                    </p:set>
                                  </p:childTnLst>
                                </p:cTn>
                              </p:par>
                              <p:par>
                                <p:cTn id="249" presetID="1" presetClass="exit" presetSubtype="0" fill="hold" grpId="1" nodeType="withEffect">
                                  <p:stCondLst>
                                    <p:cond delay="0"/>
                                  </p:stCondLst>
                                  <p:childTnLst>
                                    <p:set>
                                      <p:cBhvr>
                                        <p:cTn id="250" dur="1" fill="hold">
                                          <p:stCondLst>
                                            <p:cond delay="0"/>
                                          </p:stCondLst>
                                        </p:cTn>
                                        <p:tgtEl>
                                          <p:spTgt spid="199"/>
                                        </p:tgtEl>
                                        <p:attrNameLst>
                                          <p:attrName>style.visibility</p:attrName>
                                        </p:attrNameLst>
                                      </p:cBhvr>
                                      <p:to>
                                        <p:strVal val="hidden"/>
                                      </p:to>
                                    </p:set>
                                  </p:childTnLst>
                                </p:cTn>
                              </p:par>
                              <p:par>
                                <p:cTn id="251" presetID="1" presetClass="exit" presetSubtype="0" fill="hold" grpId="1" nodeType="withEffect">
                                  <p:stCondLst>
                                    <p:cond delay="0"/>
                                  </p:stCondLst>
                                  <p:childTnLst>
                                    <p:set>
                                      <p:cBhvr>
                                        <p:cTn id="252" dur="1" fill="hold">
                                          <p:stCondLst>
                                            <p:cond delay="0"/>
                                          </p:stCondLst>
                                        </p:cTn>
                                        <p:tgtEl>
                                          <p:spTgt spid="200"/>
                                        </p:tgtEl>
                                        <p:attrNameLst>
                                          <p:attrName>style.visibility</p:attrName>
                                        </p:attrNameLst>
                                      </p:cBhvr>
                                      <p:to>
                                        <p:strVal val="hidden"/>
                                      </p:to>
                                    </p:set>
                                  </p:childTnLst>
                                </p:cTn>
                              </p:par>
                              <p:par>
                                <p:cTn id="253" presetID="1" presetClass="exit" presetSubtype="0" fill="hold" grpId="1" nodeType="withEffect">
                                  <p:stCondLst>
                                    <p:cond delay="0"/>
                                  </p:stCondLst>
                                  <p:childTnLst>
                                    <p:set>
                                      <p:cBhvr>
                                        <p:cTn id="254" dur="1" fill="hold">
                                          <p:stCondLst>
                                            <p:cond delay="0"/>
                                          </p:stCondLst>
                                        </p:cTn>
                                        <p:tgtEl>
                                          <p:spTgt spid="201"/>
                                        </p:tgtEl>
                                        <p:attrNameLst>
                                          <p:attrName>style.visibility</p:attrName>
                                        </p:attrNameLst>
                                      </p:cBhvr>
                                      <p:to>
                                        <p:strVal val="hidden"/>
                                      </p:to>
                                    </p:set>
                                  </p:childTnLst>
                                </p:cTn>
                              </p:par>
                              <p:par>
                                <p:cTn id="255" presetID="1" presetClass="exit" presetSubtype="0" fill="hold" grpId="1" nodeType="withEffect">
                                  <p:stCondLst>
                                    <p:cond delay="0"/>
                                  </p:stCondLst>
                                  <p:childTnLst>
                                    <p:set>
                                      <p:cBhvr>
                                        <p:cTn id="256" dur="1" fill="hold">
                                          <p:stCondLst>
                                            <p:cond delay="0"/>
                                          </p:stCondLst>
                                        </p:cTn>
                                        <p:tgtEl>
                                          <p:spTgt spid="203"/>
                                        </p:tgtEl>
                                        <p:attrNameLst>
                                          <p:attrName>style.visibility</p:attrName>
                                        </p:attrNameLst>
                                      </p:cBhvr>
                                      <p:to>
                                        <p:strVal val="hidden"/>
                                      </p:to>
                                    </p:set>
                                  </p:childTnLst>
                                </p:cTn>
                              </p:par>
                              <p:par>
                                <p:cTn id="257" presetID="1" presetClass="exit" presetSubtype="0" fill="hold" grpId="1" nodeType="withEffect">
                                  <p:stCondLst>
                                    <p:cond delay="0"/>
                                  </p:stCondLst>
                                  <p:childTnLst>
                                    <p:set>
                                      <p:cBhvr>
                                        <p:cTn id="258" dur="1" fill="hold">
                                          <p:stCondLst>
                                            <p:cond delay="0"/>
                                          </p:stCondLst>
                                        </p:cTn>
                                        <p:tgtEl>
                                          <p:spTgt spid="204"/>
                                        </p:tgtEl>
                                        <p:attrNameLst>
                                          <p:attrName>style.visibility</p:attrName>
                                        </p:attrNameLst>
                                      </p:cBhvr>
                                      <p:to>
                                        <p:strVal val="hidden"/>
                                      </p:to>
                                    </p:set>
                                  </p:childTnLst>
                                </p:cTn>
                              </p:par>
                              <p:par>
                                <p:cTn id="259" presetID="1" presetClass="exit" presetSubtype="0" fill="hold" grpId="1" nodeType="withEffect">
                                  <p:stCondLst>
                                    <p:cond delay="0"/>
                                  </p:stCondLst>
                                  <p:childTnLst>
                                    <p:set>
                                      <p:cBhvr>
                                        <p:cTn id="260" dur="1" fill="hold">
                                          <p:stCondLst>
                                            <p:cond delay="0"/>
                                          </p:stCondLst>
                                        </p:cTn>
                                        <p:tgtEl>
                                          <p:spTgt spid="205"/>
                                        </p:tgtEl>
                                        <p:attrNameLst>
                                          <p:attrName>style.visibility</p:attrName>
                                        </p:attrNameLst>
                                      </p:cBhvr>
                                      <p:to>
                                        <p:strVal val="hidden"/>
                                      </p:to>
                                    </p:set>
                                  </p:childTnLst>
                                </p:cTn>
                              </p:par>
                              <p:par>
                                <p:cTn id="261" presetID="1" presetClass="exit" presetSubtype="0" fill="hold" grpId="1" nodeType="withEffect">
                                  <p:stCondLst>
                                    <p:cond delay="0"/>
                                  </p:stCondLst>
                                  <p:childTnLst>
                                    <p:set>
                                      <p:cBhvr>
                                        <p:cTn id="262" dur="1" fill="hold">
                                          <p:stCondLst>
                                            <p:cond delay="0"/>
                                          </p:stCondLst>
                                        </p:cTn>
                                        <p:tgtEl>
                                          <p:spTgt spid="206"/>
                                        </p:tgtEl>
                                        <p:attrNameLst>
                                          <p:attrName>style.visibility</p:attrName>
                                        </p:attrNameLst>
                                      </p:cBhvr>
                                      <p:to>
                                        <p:strVal val="hidden"/>
                                      </p:to>
                                    </p:set>
                                  </p:childTnLst>
                                </p:cTn>
                              </p:par>
                              <p:par>
                                <p:cTn id="263" presetID="1" presetClass="exit" presetSubtype="0" fill="hold" grpId="1" nodeType="withEffect">
                                  <p:stCondLst>
                                    <p:cond delay="0"/>
                                  </p:stCondLst>
                                  <p:childTnLst>
                                    <p:set>
                                      <p:cBhvr>
                                        <p:cTn id="264" dur="1" fill="hold">
                                          <p:stCondLst>
                                            <p:cond delay="0"/>
                                          </p:stCondLst>
                                        </p:cTn>
                                        <p:tgtEl>
                                          <p:spTgt spid="207"/>
                                        </p:tgtEl>
                                        <p:attrNameLst>
                                          <p:attrName>style.visibility</p:attrName>
                                        </p:attrNameLst>
                                      </p:cBhvr>
                                      <p:to>
                                        <p:strVal val="hidden"/>
                                      </p:to>
                                    </p:set>
                                  </p:childTnLst>
                                </p:cTn>
                              </p:par>
                            </p:childTnLst>
                          </p:cTn>
                        </p:par>
                      </p:childTnLst>
                    </p:cTn>
                  </p:par>
                  <p:par>
                    <p:cTn id="265" fill="hold">
                      <p:stCondLst>
                        <p:cond delay="indefinite"/>
                      </p:stCondLst>
                      <p:childTnLst>
                        <p:par>
                          <p:cTn id="266" fill="hold">
                            <p:stCondLst>
                              <p:cond delay="0"/>
                            </p:stCondLst>
                            <p:childTnLst>
                              <p:par>
                                <p:cTn id="267" presetID="1" presetClass="entr" presetSubtype="0" fill="hold" nodeType="clickEffect">
                                  <p:stCondLst>
                                    <p:cond delay="0"/>
                                  </p:stCondLst>
                                  <p:childTnLst>
                                    <p:set>
                                      <p:cBhvr>
                                        <p:cTn id="268" dur="1" fill="hold">
                                          <p:stCondLst>
                                            <p:cond delay="0"/>
                                          </p:stCondLst>
                                        </p:cTn>
                                        <p:tgtEl>
                                          <p:spTgt spid="210"/>
                                        </p:tgtEl>
                                        <p:attrNameLst>
                                          <p:attrName>style.visibility</p:attrName>
                                        </p:attrNameLst>
                                      </p:cBhvr>
                                      <p:to>
                                        <p:strVal val="visible"/>
                                      </p:to>
                                    </p:set>
                                  </p:childTnLst>
                                </p:cTn>
                              </p:par>
                              <p:par>
                                <p:cTn id="269" presetID="1" presetClass="entr" presetSubtype="0" fill="hold" nodeType="withEffect">
                                  <p:stCondLst>
                                    <p:cond delay="0"/>
                                  </p:stCondLst>
                                  <p:childTnLst>
                                    <p:set>
                                      <p:cBhvr>
                                        <p:cTn id="270" dur="1" fill="hold">
                                          <p:stCondLst>
                                            <p:cond delay="0"/>
                                          </p:stCondLst>
                                        </p:cTn>
                                        <p:tgtEl>
                                          <p:spTgt spid="211"/>
                                        </p:tgtEl>
                                        <p:attrNameLst>
                                          <p:attrName>style.visibility</p:attrName>
                                        </p:attrNameLst>
                                      </p:cBhvr>
                                      <p:to>
                                        <p:strVal val="visible"/>
                                      </p:to>
                                    </p:set>
                                  </p:childTnLst>
                                </p:cTn>
                              </p:par>
                              <p:par>
                                <p:cTn id="271" presetID="1" presetClass="entr" presetSubtype="0" fill="hold" grpId="0" nodeType="withEffect">
                                  <p:stCondLst>
                                    <p:cond delay="0"/>
                                  </p:stCondLst>
                                  <p:childTnLst>
                                    <p:set>
                                      <p:cBhvr>
                                        <p:cTn id="272" dur="1" fill="hold">
                                          <p:stCondLst>
                                            <p:cond delay="0"/>
                                          </p:stCondLst>
                                        </p:cTn>
                                        <p:tgtEl>
                                          <p:spTgt spid="212"/>
                                        </p:tgtEl>
                                        <p:attrNameLst>
                                          <p:attrName>style.visibility</p:attrName>
                                        </p:attrNameLst>
                                      </p:cBhvr>
                                      <p:to>
                                        <p:strVal val="visible"/>
                                      </p:to>
                                    </p:set>
                                  </p:childTnLst>
                                </p:cTn>
                              </p:par>
                              <p:par>
                                <p:cTn id="273" presetID="1" presetClass="entr" presetSubtype="0" fill="hold" grpId="0" nodeType="withEffect">
                                  <p:stCondLst>
                                    <p:cond delay="0"/>
                                  </p:stCondLst>
                                  <p:childTnLst>
                                    <p:set>
                                      <p:cBhvr>
                                        <p:cTn id="274" dur="1" fill="hold">
                                          <p:stCondLst>
                                            <p:cond delay="0"/>
                                          </p:stCondLst>
                                        </p:cTn>
                                        <p:tgtEl>
                                          <p:spTgt spid="213"/>
                                        </p:tgtEl>
                                        <p:attrNameLst>
                                          <p:attrName>style.visibility</p:attrName>
                                        </p:attrNameLst>
                                      </p:cBhvr>
                                      <p:to>
                                        <p:strVal val="visible"/>
                                      </p:to>
                                    </p:set>
                                  </p:childTnLst>
                                </p:cTn>
                              </p:par>
                            </p:childTnLst>
                          </p:cTn>
                        </p:par>
                      </p:childTnLst>
                    </p:cTn>
                  </p:par>
                  <p:par>
                    <p:cTn id="275" fill="hold">
                      <p:stCondLst>
                        <p:cond delay="indefinite"/>
                      </p:stCondLst>
                      <p:childTnLst>
                        <p:par>
                          <p:cTn id="276" fill="hold">
                            <p:stCondLst>
                              <p:cond delay="0"/>
                            </p:stCondLst>
                            <p:childTnLst>
                              <p:par>
                                <p:cTn id="277" presetID="1" presetClass="entr" presetSubtype="0" fill="hold" grpId="0" nodeType="clickEffect">
                                  <p:stCondLst>
                                    <p:cond delay="0"/>
                                  </p:stCondLst>
                                  <p:childTnLst>
                                    <p:set>
                                      <p:cBhvr>
                                        <p:cTn id="278" dur="1" fill="hold">
                                          <p:stCondLst>
                                            <p:cond delay="0"/>
                                          </p:stCondLst>
                                        </p:cTn>
                                        <p:tgtEl>
                                          <p:spTgt spid="214"/>
                                        </p:tgtEl>
                                        <p:attrNameLst>
                                          <p:attrName>style.visibility</p:attrName>
                                        </p:attrNameLst>
                                      </p:cBhvr>
                                      <p:to>
                                        <p:strVal val="visible"/>
                                      </p:to>
                                    </p:set>
                                  </p:childTnLst>
                                </p:cTn>
                              </p:par>
                            </p:childTnLst>
                          </p:cTn>
                        </p:par>
                      </p:childTnLst>
                    </p:cTn>
                  </p:par>
                  <p:par>
                    <p:cTn id="279" fill="hold">
                      <p:stCondLst>
                        <p:cond delay="indefinite"/>
                      </p:stCondLst>
                      <p:childTnLst>
                        <p:par>
                          <p:cTn id="280" fill="hold">
                            <p:stCondLst>
                              <p:cond delay="0"/>
                            </p:stCondLst>
                            <p:childTnLst>
                              <p:par>
                                <p:cTn id="281" presetID="1" presetClass="entr" presetSubtype="0" fill="hold" nodeType="clickEffect">
                                  <p:stCondLst>
                                    <p:cond delay="0"/>
                                  </p:stCondLst>
                                  <p:childTnLst>
                                    <p:set>
                                      <p:cBhvr>
                                        <p:cTn id="282" dur="1" fill="hold">
                                          <p:stCondLst>
                                            <p:cond delay="0"/>
                                          </p:stCondLst>
                                        </p:cTn>
                                        <p:tgtEl>
                                          <p:spTgt spid="222"/>
                                        </p:tgtEl>
                                        <p:attrNameLst>
                                          <p:attrName>style.visibility</p:attrName>
                                        </p:attrNameLst>
                                      </p:cBhvr>
                                      <p:to>
                                        <p:strVal val="visible"/>
                                      </p:to>
                                    </p:set>
                                  </p:childTnLst>
                                </p:cTn>
                              </p:par>
                            </p:childTnLst>
                          </p:cTn>
                        </p:par>
                      </p:childTnLst>
                    </p:cTn>
                  </p:par>
                  <p:par>
                    <p:cTn id="283" fill="hold">
                      <p:stCondLst>
                        <p:cond delay="indefinite"/>
                      </p:stCondLst>
                      <p:childTnLst>
                        <p:par>
                          <p:cTn id="284" fill="hold">
                            <p:stCondLst>
                              <p:cond delay="0"/>
                            </p:stCondLst>
                            <p:childTnLst>
                              <p:par>
                                <p:cTn id="285" presetID="1" presetClass="entr" presetSubtype="0" fill="hold" grpId="2" nodeType="clickEffect">
                                  <p:stCondLst>
                                    <p:cond delay="0"/>
                                  </p:stCondLst>
                                  <p:childTnLst>
                                    <p:set>
                                      <p:cBhvr>
                                        <p:cTn id="286" dur="1" fill="hold">
                                          <p:stCondLst>
                                            <p:cond delay="0"/>
                                          </p:stCondLst>
                                        </p:cTn>
                                        <p:tgtEl>
                                          <p:spTgt spid="185"/>
                                        </p:tgtEl>
                                        <p:attrNameLst>
                                          <p:attrName>style.visibility</p:attrName>
                                        </p:attrNameLst>
                                      </p:cBhvr>
                                      <p:to>
                                        <p:strVal val="visible"/>
                                      </p:to>
                                    </p:set>
                                  </p:childTnLst>
                                </p:cTn>
                              </p:par>
                            </p:childTnLst>
                          </p:cTn>
                        </p:par>
                      </p:childTnLst>
                    </p:cTn>
                  </p:par>
                  <p:par>
                    <p:cTn id="287" fill="hold">
                      <p:stCondLst>
                        <p:cond delay="indefinite"/>
                      </p:stCondLst>
                      <p:childTnLst>
                        <p:par>
                          <p:cTn id="288" fill="hold">
                            <p:stCondLst>
                              <p:cond delay="0"/>
                            </p:stCondLst>
                            <p:childTnLst>
                              <p:par>
                                <p:cTn id="289" presetID="1" presetClass="entr" presetSubtype="0" fill="hold" grpId="2" nodeType="clickEffect">
                                  <p:stCondLst>
                                    <p:cond delay="0"/>
                                  </p:stCondLst>
                                  <p:childTnLst>
                                    <p:set>
                                      <p:cBhvr>
                                        <p:cTn id="290" dur="1" fill="hold">
                                          <p:stCondLst>
                                            <p:cond delay="0"/>
                                          </p:stCondLst>
                                        </p:cTn>
                                        <p:tgtEl>
                                          <p:spTgt spid="167"/>
                                        </p:tgtEl>
                                        <p:attrNameLst>
                                          <p:attrName>style.visibility</p:attrName>
                                        </p:attrNameLst>
                                      </p:cBhvr>
                                      <p:to>
                                        <p:strVal val="visible"/>
                                      </p:to>
                                    </p:set>
                                  </p:childTnLst>
                                </p:cTn>
                              </p:par>
                              <p:par>
                                <p:cTn id="291" presetID="1" presetClass="entr" presetSubtype="0" fill="hold" grpId="2" nodeType="withEffect">
                                  <p:stCondLst>
                                    <p:cond delay="0"/>
                                  </p:stCondLst>
                                  <p:childTnLst>
                                    <p:set>
                                      <p:cBhvr>
                                        <p:cTn id="292" dur="1" fill="hold">
                                          <p:stCondLst>
                                            <p:cond delay="0"/>
                                          </p:stCondLst>
                                        </p:cTn>
                                        <p:tgtEl>
                                          <p:spTgt spid="168"/>
                                        </p:tgtEl>
                                        <p:attrNameLst>
                                          <p:attrName>style.visibility</p:attrName>
                                        </p:attrNameLst>
                                      </p:cBhvr>
                                      <p:to>
                                        <p:strVal val="visible"/>
                                      </p:to>
                                    </p:set>
                                  </p:childTnLst>
                                </p:cTn>
                              </p:par>
                              <p:par>
                                <p:cTn id="293" presetID="1" presetClass="entr" presetSubtype="0" fill="hold" grpId="2" nodeType="withEffect">
                                  <p:stCondLst>
                                    <p:cond delay="0"/>
                                  </p:stCondLst>
                                  <p:childTnLst>
                                    <p:set>
                                      <p:cBhvr>
                                        <p:cTn id="294" dur="1" fill="hold">
                                          <p:stCondLst>
                                            <p:cond delay="0"/>
                                          </p:stCondLst>
                                        </p:cTn>
                                        <p:tgtEl>
                                          <p:spTgt spid="169"/>
                                        </p:tgtEl>
                                        <p:attrNameLst>
                                          <p:attrName>style.visibility</p:attrName>
                                        </p:attrNameLst>
                                      </p:cBhvr>
                                      <p:to>
                                        <p:strVal val="visible"/>
                                      </p:to>
                                    </p:set>
                                  </p:childTnLst>
                                </p:cTn>
                              </p:par>
                              <p:par>
                                <p:cTn id="295" presetID="1" presetClass="entr" presetSubtype="0" fill="hold" grpId="2" nodeType="withEffect">
                                  <p:stCondLst>
                                    <p:cond delay="0"/>
                                  </p:stCondLst>
                                  <p:childTnLst>
                                    <p:set>
                                      <p:cBhvr>
                                        <p:cTn id="296" dur="1" fill="hold">
                                          <p:stCondLst>
                                            <p:cond delay="0"/>
                                          </p:stCondLst>
                                        </p:cTn>
                                        <p:tgtEl>
                                          <p:spTgt spid="170"/>
                                        </p:tgtEl>
                                        <p:attrNameLst>
                                          <p:attrName>style.visibility</p:attrName>
                                        </p:attrNameLst>
                                      </p:cBhvr>
                                      <p:to>
                                        <p:strVal val="visible"/>
                                      </p:to>
                                    </p:set>
                                  </p:childTnLst>
                                </p:cTn>
                              </p:par>
                              <p:par>
                                <p:cTn id="297" presetID="1" presetClass="entr" presetSubtype="0" fill="hold" grpId="2" nodeType="withEffect">
                                  <p:stCondLst>
                                    <p:cond delay="0"/>
                                  </p:stCondLst>
                                  <p:childTnLst>
                                    <p:set>
                                      <p:cBhvr>
                                        <p:cTn id="298" dur="1" fill="hold">
                                          <p:stCondLst>
                                            <p:cond delay="0"/>
                                          </p:stCondLst>
                                        </p:cTn>
                                        <p:tgtEl>
                                          <p:spTgt spid="171"/>
                                        </p:tgtEl>
                                        <p:attrNameLst>
                                          <p:attrName>style.visibility</p:attrName>
                                        </p:attrNameLst>
                                      </p:cBhvr>
                                      <p:to>
                                        <p:strVal val="visible"/>
                                      </p:to>
                                    </p:set>
                                  </p:childTnLst>
                                </p:cTn>
                              </p:par>
                              <p:par>
                                <p:cTn id="299" presetID="1" presetClass="entr" presetSubtype="0" fill="hold" grpId="2" nodeType="withEffect">
                                  <p:stCondLst>
                                    <p:cond delay="0"/>
                                  </p:stCondLst>
                                  <p:childTnLst>
                                    <p:set>
                                      <p:cBhvr>
                                        <p:cTn id="300" dur="1" fill="hold">
                                          <p:stCondLst>
                                            <p:cond delay="0"/>
                                          </p:stCondLst>
                                        </p:cTn>
                                        <p:tgtEl>
                                          <p:spTgt spid="173"/>
                                        </p:tgtEl>
                                        <p:attrNameLst>
                                          <p:attrName>style.visibility</p:attrName>
                                        </p:attrNameLst>
                                      </p:cBhvr>
                                      <p:to>
                                        <p:strVal val="visible"/>
                                      </p:to>
                                    </p:set>
                                  </p:childTnLst>
                                </p:cTn>
                              </p:par>
                              <p:par>
                                <p:cTn id="301" presetID="1" presetClass="entr" presetSubtype="0" fill="hold" grpId="2" nodeType="withEffect">
                                  <p:stCondLst>
                                    <p:cond delay="0"/>
                                  </p:stCondLst>
                                  <p:childTnLst>
                                    <p:set>
                                      <p:cBhvr>
                                        <p:cTn id="302" dur="1" fill="hold">
                                          <p:stCondLst>
                                            <p:cond delay="0"/>
                                          </p:stCondLst>
                                        </p:cTn>
                                        <p:tgtEl>
                                          <p:spTgt spid="174"/>
                                        </p:tgtEl>
                                        <p:attrNameLst>
                                          <p:attrName>style.visibility</p:attrName>
                                        </p:attrNameLst>
                                      </p:cBhvr>
                                      <p:to>
                                        <p:strVal val="visible"/>
                                      </p:to>
                                    </p:set>
                                  </p:childTnLst>
                                </p:cTn>
                              </p:par>
                              <p:par>
                                <p:cTn id="303" presetID="1" presetClass="entr" presetSubtype="0" fill="hold" grpId="2" nodeType="withEffect">
                                  <p:stCondLst>
                                    <p:cond delay="0"/>
                                  </p:stCondLst>
                                  <p:childTnLst>
                                    <p:set>
                                      <p:cBhvr>
                                        <p:cTn id="304" dur="1" fill="hold">
                                          <p:stCondLst>
                                            <p:cond delay="0"/>
                                          </p:stCondLst>
                                        </p:cTn>
                                        <p:tgtEl>
                                          <p:spTgt spid="175"/>
                                        </p:tgtEl>
                                        <p:attrNameLst>
                                          <p:attrName>style.visibility</p:attrName>
                                        </p:attrNameLst>
                                      </p:cBhvr>
                                      <p:to>
                                        <p:strVal val="visible"/>
                                      </p:to>
                                    </p:set>
                                  </p:childTnLst>
                                </p:cTn>
                              </p:par>
                              <p:par>
                                <p:cTn id="305" presetID="1" presetClass="entr" presetSubtype="0" fill="hold" grpId="2" nodeType="withEffect">
                                  <p:stCondLst>
                                    <p:cond delay="0"/>
                                  </p:stCondLst>
                                  <p:childTnLst>
                                    <p:set>
                                      <p:cBhvr>
                                        <p:cTn id="306" dur="1" fill="hold">
                                          <p:stCondLst>
                                            <p:cond delay="0"/>
                                          </p:stCondLst>
                                        </p:cTn>
                                        <p:tgtEl>
                                          <p:spTgt spid="176"/>
                                        </p:tgtEl>
                                        <p:attrNameLst>
                                          <p:attrName>style.visibility</p:attrName>
                                        </p:attrNameLst>
                                      </p:cBhvr>
                                      <p:to>
                                        <p:strVal val="visible"/>
                                      </p:to>
                                    </p:set>
                                  </p:childTnLst>
                                </p:cTn>
                              </p:par>
                              <p:par>
                                <p:cTn id="307" presetID="1" presetClass="entr" presetSubtype="0" fill="hold" grpId="2" nodeType="withEffect">
                                  <p:stCondLst>
                                    <p:cond delay="0"/>
                                  </p:stCondLst>
                                  <p:childTnLst>
                                    <p:set>
                                      <p:cBhvr>
                                        <p:cTn id="308" dur="1" fill="hold">
                                          <p:stCondLst>
                                            <p:cond delay="0"/>
                                          </p:stCondLst>
                                        </p:cTn>
                                        <p:tgtEl>
                                          <p:spTgt spid="177"/>
                                        </p:tgtEl>
                                        <p:attrNameLst>
                                          <p:attrName>style.visibility</p:attrName>
                                        </p:attrNameLst>
                                      </p:cBhvr>
                                      <p:to>
                                        <p:strVal val="visible"/>
                                      </p:to>
                                    </p:set>
                                  </p:childTnLst>
                                </p:cTn>
                              </p:par>
                              <p:par>
                                <p:cTn id="309" presetID="1" presetClass="entr" presetSubtype="0" fill="hold" grpId="2" nodeType="withEffect">
                                  <p:stCondLst>
                                    <p:cond delay="0"/>
                                  </p:stCondLst>
                                  <p:childTnLst>
                                    <p:set>
                                      <p:cBhvr>
                                        <p:cTn id="310" dur="1" fill="hold">
                                          <p:stCondLst>
                                            <p:cond delay="0"/>
                                          </p:stCondLst>
                                        </p:cTn>
                                        <p:tgtEl>
                                          <p:spTgt spid="178"/>
                                        </p:tgtEl>
                                        <p:attrNameLst>
                                          <p:attrName>style.visibility</p:attrName>
                                        </p:attrNameLst>
                                      </p:cBhvr>
                                      <p:to>
                                        <p:strVal val="visible"/>
                                      </p:to>
                                    </p:set>
                                  </p:childTnLst>
                                </p:cTn>
                              </p:par>
                              <p:par>
                                <p:cTn id="311" presetID="1" presetClass="entr" presetSubtype="0" fill="hold" grpId="2" nodeType="withEffect">
                                  <p:stCondLst>
                                    <p:cond delay="0"/>
                                  </p:stCondLst>
                                  <p:childTnLst>
                                    <p:set>
                                      <p:cBhvr>
                                        <p:cTn id="312" dur="1" fill="hold">
                                          <p:stCondLst>
                                            <p:cond delay="0"/>
                                          </p:stCondLst>
                                        </p:cTn>
                                        <p:tgtEl>
                                          <p:spTgt spid="179"/>
                                        </p:tgtEl>
                                        <p:attrNameLst>
                                          <p:attrName>style.visibility</p:attrName>
                                        </p:attrNameLst>
                                      </p:cBhvr>
                                      <p:to>
                                        <p:strVal val="visible"/>
                                      </p:to>
                                    </p:set>
                                  </p:childTnLst>
                                </p:cTn>
                              </p:par>
                              <p:par>
                                <p:cTn id="313" presetID="1" presetClass="entr" presetSubtype="0" fill="hold" grpId="2" nodeType="withEffect">
                                  <p:stCondLst>
                                    <p:cond delay="0"/>
                                  </p:stCondLst>
                                  <p:childTnLst>
                                    <p:set>
                                      <p:cBhvr>
                                        <p:cTn id="314" dur="1" fill="hold">
                                          <p:stCondLst>
                                            <p:cond delay="0"/>
                                          </p:stCondLst>
                                        </p:cTn>
                                        <p:tgtEl>
                                          <p:spTgt spid="180"/>
                                        </p:tgtEl>
                                        <p:attrNameLst>
                                          <p:attrName>style.visibility</p:attrName>
                                        </p:attrNameLst>
                                      </p:cBhvr>
                                      <p:to>
                                        <p:strVal val="visible"/>
                                      </p:to>
                                    </p:set>
                                  </p:childTnLst>
                                </p:cTn>
                              </p:par>
                              <p:par>
                                <p:cTn id="315" presetID="1" presetClass="entr" presetSubtype="0" fill="hold" grpId="2" nodeType="withEffect">
                                  <p:stCondLst>
                                    <p:cond delay="0"/>
                                  </p:stCondLst>
                                  <p:childTnLst>
                                    <p:set>
                                      <p:cBhvr>
                                        <p:cTn id="316" dur="1" fill="hold">
                                          <p:stCondLst>
                                            <p:cond delay="0"/>
                                          </p:stCondLst>
                                        </p:cTn>
                                        <p:tgtEl>
                                          <p:spTgt spid="181"/>
                                        </p:tgtEl>
                                        <p:attrNameLst>
                                          <p:attrName>style.visibility</p:attrName>
                                        </p:attrNameLst>
                                      </p:cBhvr>
                                      <p:to>
                                        <p:strVal val="visible"/>
                                      </p:to>
                                    </p:set>
                                  </p:childTnLst>
                                </p:cTn>
                              </p:par>
                              <p:par>
                                <p:cTn id="317" presetID="1" presetClass="entr" presetSubtype="0" fill="hold" grpId="2" nodeType="withEffect">
                                  <p:stCondLst>
                                    <p:cond delay="0"/>
                                  </p:stCondLst>
                                  <p:childTnLst>
                                    <p:set>
                                      <p:cBhvr>
                                        <p:cTn id="318" dur="1" fill="hold">
                                          <p:stCondLst>
                                            <p:cond delay="0"/>
                                          </p:stCondLst>
                                        </p:cTn>
                                        <p:tgtEl>
                                          <p:spTgt spid="182"/>
                                        </p:tgtEl>
                                        <p:attrNameLst>
                                          <p:attrName>style.visibility</p:attrName>
                                        </p:attrNameLst>
                                      </p:cBhvr>
                                      <p:to>
                                        <p:strVal val="visible"/>
                                      </p:to>
                                    </p:set>
                                  </p:childTnLst>
                                </p:cTn>
                              </p:par>
                              <p:par>
                                <p:cTn id="319" presetID="1" presetClass="entr" presetSubtype="0" fill="hold" grpId="2" nodeType="withEffect">
                                  <p:stCondLst>
                                    <p:cond delay="0"/>
                                  </p:stCondLst>
                                  <p:childTnLst>
                                    <p:set>
                                      <p:cBhvr>
                                        <p:cTn id="320" dur="1" fill="hold">
                                          <p:stCondLst>
                                            <p:cond delay="0"/>
                                          </p:stCondLst>
                                        </p:cTn>
                                        <p:tgtEl>
                                          <p:spTgt spid="183"/>
                                        </p:tgtEl>
                                        <p:attrNameLst>
                                          <p:attrName>style.visibility</p:attrName>
                                        </p:attrNameLst>
                                      </p:cBhvr>
                                      <p:to>
                                        <p:strVal val="visible"/>
                                      </p:to>
                                    </p:set>
                                  </p:childTnLst>
                                </p:cTn>
                              </p:par>
                              <p:par>
                                <p:cTn id="321" presetID="1" presetClass="entr" presetSubtype="0" fill="hold" grpId="3" nodeType="withEffect">
                                  <p:stCondLst>
                                    <p:cond delay="0"/>
                                  </p:stCondLst>
                                  <p:childTnLst>
                                    <p:set>
                                      <p:cBhvr>
                                        <p:cTn id="322" dur="1" fill="hold">
                                          <p:stCondLst>
                                            <p:cond delay="0"/>
                                          </p:stCondLst>
                                        </p:cTn>
                                        <p:tgtEl>
                                          <p:spTgt spid="185"/>
                                        </p:tgtEl>
                                        <p:attrNameLst>
                                          <p:attrName>style.visibility</p:attrName>
                                        </p:attrNameLst>
                                      </p:cBhvr>
                                      <p:to>
                                        <p:strVal val="visible"/>
                                      </p:to>
                                    </p:set>
                                  </p:childTnLst>
                                </p:cTn>
                              </p:par>
                              <p:par>
                                <p:cTn id="323" presetID="1" presetClass="entr" presetSubtype="0" fill="hold" grpId="2" nodeType="withEffect">
                                  <p:stCondLst>
                                    <p:cond delay="0"/>
                                  </p:stCondLst>
                                  <p:childTnLst>
                                    <p:set>
                                      <p:cBhvr>
                                        <p:cTn id="324" dur="1" fill="hold">
                                          <p:stCondLst>
                                            <p:cond delay="0"/>
                                          </p:stCondLst>
                                        </p:cTn>
                                        <p:tgtEl>
                                          <p:spTgt spid="186"/>
                                        </p:tgtEl>
                                        <p:attrNameLst>
                                          <p:attrName>style.visibility</p:attrName>
                                        </p:attrNameLst>
                                      </p:cBhvr>
                                      <p:to>
                                        <p:strVal val="visible"/>
                                      </p:to>
                                    </p:set>
                                  </p:childTnLst>
                                </p:cTn>
                              </p:par>
                              <p:par>
                                <p:cTn id="325" presetID="1" presetClass="entr" presetSubtype="0" fill="hold" grpId="2" nodeType="withEffect">
                                  <p:stCondLst>
                                    <p:cond delay="0"/>
                                  </p:stCondLst>
                                  <p:childTnLst>
                                    <p:set>
                                      <p:cBhvr>
                                        <p:cTn id="326" dur="1" fill="hold">
                                          <p:stCondLst>
                                            <p:cond delay="0"/>
                                          </p:stCondLst>
                                        </p:cTn>
                                        <p:tgtEl>
                                          <p:spTgt spid="187"/>
                                        </p:tgtEl>
                                        <p:attrNameLst>
                                          <p:attrName>style.visibility</p:attrName>
                                        </p:attrNameLst>
                                      </p:cBhvr>
                                      <p:to>
                                        <p:strVal val="visible"/>
                                      </p:to>
                                    </p:set>
                                  </p:childTnLst>
                                </p:cTn>
                              </p:par>
                              <p:par>
                                <p:cTn id="327" presetID="1" presetClass="entr" presetSubtype="0" fill="hold" grpId="2" nodeType="withEffect">
                                  <p:stCondLst>
                                    <p:cond delay="0"/>
                                  </p:stCondLst>
                                  <p:childTnLst>
                                    <p:set>
                                      <p:cBhvr>
                                        <p:cTn id="328" dur="1" fill="hold">
                                          <p:stCondLst>
                                            <p:cond delay="0"/>
                                          </p:stCondLst>
                                        </p:cTn>
                                        <p:tgtEl>
                                          <p:spTgt spid="188"/>
                                        </p:tgtEl>
                                        <p:attrNameLst>
                                          <p:attrName>style.visibility</p:attrName>
                                        </p:attrNameLst>
                                      </p:cBhvr>
                                      <p:to>
                                        <p:strVal val="visible"/>
                                      </p:to>
                                    </p:set>
                                  </p:childTnLst>
                                </p:cTn>
                              </p:par>
                              <p:par>
                                <p:cTn id="329" presetID="1" presetClass="entr" presetSubtype="0" fill="hold" grpId="2" nodeType="withEffect">
                                  <p:stCondLst>
                                    <p:cond delay="0"/>
                                  </p:stCondLst>
                                  <p:childTnLst>
                                    <p:set>
                                      <p:cBhvr>
                                        <p:cTn id="330" dur="1" fill="hold">
                                          <p:stCondLst>
                                            <p:cond delay="0"/>
                                          </p:stCondLst>
                                        </p:cTn>
                                        <p:tgtEl>
                                          <p:spTgt spid="190"/>
                                        </p:tgtEl>
                                        <p:attrNameLst>
                                          <p:attrName>style.visibility</p:attrName>
                                        </p:attrNameLst>
                                      </p:cBhvr>
                                      <p:to>
                                        <p:strVal val="visible"/>
                                      </p:to>
                                    </p:set>
                                  </p:childTnLst>
                                </p:cTn>
                              </p:par>
                              <p:par>
                                <p:cTn id="331" presetID="1" presetClass="entr" presetSubtype="0" fill="hold" grpId="2" nodeType="withEffect">
                                  <p:stCondLst>
                                    <p:cond delay="0"/>
                                  </p:stCondLst>
                                  <p:childTnLst>
                                    <p:set>
                                      <p:cBhvr>
                                        <p:cTn id="332" dur="1" fill="hold">
                                          <p:stCondLst>
                                            <p:cond delay="0"/>
                                          </p:stCondLst>
                                        </p:cTn>
                                        <p:tgtEl>
                                          <p:spTgt spid="191"/>
                                        </p:tgtEl>
                                        <p:attrNameLst>
                                          <p:attrName>style.visibility</p:attrName>
                                        </p:attrNameLst>
                                      </p:cBhvr>
                                      <p:to>
                                        <p:strVal val="visible"/>
                                      </p:to>
                                    </p:set>
                                  </p:childTnLst>
                                </p:cTn>
                              </p:par>
                              <p:par>
                                <p:cTn id="333" presetID="1" presetClass="entr" presetSubtype="0" fill="hold" grpId="2" nodeType="withEffect">
                                  <p:stCondLst>
                                    <p:cond delay="0"/>
                                  </p:stCondLst>
                                  <p:childTnLst>
                                    <p:set>
                                      <p:cBhvr>
                                        <p:cTn id="334" dur="1" fill="hold">
                                          <p:stCondLst>
                                            <p:cond delay="0"/>
                                          </p:stCondLst>
                                        </p:cTn>
                                        <p:tgtEl>
                                          <p:spTgt spid="192"/>
                                        </p:tgtEl>
                                        <p:attrNameLst>
                                          <p:attrName>style.visibility</p:attrName>
                                        </p:attrNameLst>
                                      </p:cBhvr>
                                      <p:to>
                                        <p:strVal val="visible"/>
                                      </p:to>
                                    </p:set>
                                  </p:childTnLst>
                                </p:cTn>
                              </p:par>
                              <p:par>
                                <p:cTn id="335" presetID="1" presetClass="entr" presetSubtype="0" fill="hold" grpId="2" nodeType="withEffect">
                                  <p:stCondLst>
                                    <p:cond delay="0"/>
                                  </p:stCondLst>
                                  <p:childTnLst>
                                    <p:set>
                                      <p:cBhvr>
                                        <p:cTn id="336" dur="1" fill="hold">
                                          <p:stCondLst>
                                            <p:cond delay="0"/>
                                          </p:stCondLst>
                                        </p:cTn>
                                        <p:tgtEl>
                                          <p:spTgt spid="193"/>
                                        </p:tgtEl>
                                        <p:attrNameLst>
                                          <p:attrName>style.visibility</p:attrName>
                                        </p:attrNameLst>
                                      </p:cBhvr>
                                      <p:to>
                                        <p:strVal val="visible"/>
                                      </p:to>
                                    </p:set>
                                  </p:childTnLst>
                                </p:cTn>
                              </p:par>
                              <p:par>
                                <p:cTn id="337" presetID="1" presetClass="entr" presetSubtype="0" fill="hold" grpId="2" nodeType="withEffect">
                                  <p:stCondLst>
                                    <p:cond delay="0"/>
                                  </p:stCondLst>
                                  <p:childTnLst>
                                    <p:set>
                                      <p:cBhvr>
                                        <p:cTn id="338" dur="1" fill="hold">
                                          <p:stCondLst>
                                            <p:cond delay="0"/>
                                          </p:stCondLst>
                                        </p:cTn>
                                        <p:tgtEl>
                                          <p:spTgt spid="194"/>
                                        </p:tgtEl>
                                        <p:attrNameLst>
                                          <p:attrName>style.visibility</p:attrName>
                                        </p:attrNameLst>
                                      </p:cBhvr>
                                      <p:to>
                                        <p:strVal val="visible"/>
                                      </p:to>
                                    </p:set>
                                  </p:childTnLst>
                                </p:cTn>
                              </p:par>
                              <p:par>
                                <p:cTn id="339" presetID="1" presetClass="entr" presetSubtype="0" fill="hold" grpId="2" nodeType="withEffect">
                                  <p:stCondLst>
                                    <p:cond delay="0"/>
                                  </p:stCondLst>
                                  <p:childTnLst>
                                    <p:set>
                                      <p:cBhvr>
                                        <p:cTn id="340" dur="1" fill="hold">
                                          <p:stCondLst>
                                            <p:cond delay="0"/>
                                          </p:stCondLst>
                                        </p:cTn>
                                        <p:tgtEl>
                                          <p:spTgt spid="195"/>
                                        </p:tgtEl>
                                        <p:attrNameLst>
                                          <p:attrName>style.visibility</p:attrName>
                                        </p:attrNameLst>
                                      </p:cBhvr>
                                      <p:to>
                                        <p:strVal val="visible"/>
                                      </p:to>
                                    </p:set>
                                  </p:childTnLst>
                                </p:cTn>
                              </p:par>
                              <p:par>
                                <p:cTn id="341" presetID="1" presetClass="entr" presetSubtype="0" fill="hold" grpId="2" nodeType="withEffect">
                                  <p:stCondLst>
                                    <p:cond delay="0"/>
                                  </p:stCondLst>
                                  <p:childTnLst>
                                    <p:set>
                                      <p:cBhvr>
                                        <p:cTn id="342" dur="1" fill="hold">
                                          <p:stCondLst>
                                            <p:cond delay="0"/>
                                          </p:stCondLst>
                                        </p:cTn>
                                        <p:tgtEl>
                                          <p:spTgt spid="196"/>
                                        </p:tgtEl>
                                        <p:attrNameLst>
                                          <p:attrName>style.visibility</p:attrName>
                                        </p:attrNameLst>
                                      </p:cBhvr>
                                      <p:to>
                                        <p:strVal val="visible"/>
                                      </p:to>
                                    </p:set>
                                  </p:childTnLst>
                                </p:cTn>
                              </p:par>
                              <p:par>
                                <p:cTn id="343" presetID="1" presetClass="entr" presetSubtype="0" fill="hold" grpId="2" nodeType="withEffect">
                                  <p:stCondLst>
                                    <p:cond delay="0"/>
                                  </p:stCondLst>
                                  <p:childTnLst>
                                    <p:set>
                                      <p:cBhvr>
                                        <p:cTn id="344" dur="1" fill="hold">
                                          <p:stCondLst>
                                            <p:cond delay="0"/>
                                          </p:stCondLst>
                                        </p:cTn>
                                        <p:tgtEl>
                                          <p:spTgt spid="197"/>
                                        </p:tgtEl>
                                        <p:attrNameLst>
                                          <p:attrName>style.visibility</p:attrName>
                                        </p:attrNameLst>
                                      </p:cBhvr>
                                      <p:to>
                                        <p:strVal val="visible"/>
                                      </p:to>
                                    </p:set>
                                  </p:childTnLst>
                                </p:cTn>
                              </p:par>
                              <p:par>
                                <p:cTn id="345" presetID="1" presetClass="entr" presetSubtype="0" fill="hold" grpId="2" nodeType="withEffect">
                                  <p:stCondLst>
                                    <p:cond delay="0"/>
                                  </p:stCondLst>
                                  <p:childTnLst>
                                    <p:set>
                                      <p:cBhvr>
                                        <p:cTn id="346" dur="1" fill="hold">
                                          <p:stCondLst>
                                            <p:cond delay="0"/>
                                          </p:stCondLst>
                                        </p:cTn>
                                        <p:tgtEl>
                                          <p:spTgt spid="199"/>
                                        </p:tgtEl>
                                        <p:attrNameLst>
                                          <p:attrName>style.visibility</p:attrName>
                                        </p:attrNameLst>
                                      </p:cBhvr>
                                      <p:to>
                                        <p:strVal val="visible"/>
                                      </p:to>
                                    </p:set>
                                  </p:childTnLst>
                                </p:cTn>
                              </p:par>
                              <p:par>
                                <p:cTn id="347" presetID="1" presetClass="entr" presetSubtype="0" fill="hold" grpId="2" nodeType="withEffect">
                                  <p:stCondLst>
                                    <p:cond delay="0"/>
                                  </p:stCondLst>
                                  <p:childTnLst>
                                    <p:set>
                                      <p:cBhvr>
                                        <p:cTn id="348" dur="1" fill="hold">
                                          <p:stCondLst>
                                            <p:cond delay="0"/>
                                          </p:stCondLst>
                                        </p:cTn>
                                        <p:tgtEl>
                                          <p:spTgt spid="200"/>
                                        </p:tgtEl>
                                        <p:attrNameLst>
                                          <p:attrName>style.visibility</p:attrName>
                                        </p:attrNameLst>
                                      </p:cBhvr>
                                      <p:to>
                                        <p:strVal val="visible"/>
                                      </p:to>
                                    </p:set>
                                  </p:childTnLst>
                                </p:cTn>
                              </p:par>
                              <p:par>
                                <p:cTn id="349" presetID="1" presetClass="entr" presetSubtype="0" fill="hold" grpId="2" nodeType="withEffect">
                                  <p:stCondLst>
                                    <p:cond delay="0"/>
                                  </p:stCondLst>
                                  <p:childTnLst>
                                    <p:set>
                                      <p:cBhvr>
                                        <p:cTn id="350" dur="1" fill="hold">
                                          <p:stCondLst>
                                            <p:cond delay="0"/>
                                          </p:stCondLst>
                                        </p:cTn>
                                        <p:tgtEl>
                                          <p:spTgt spid="201"/>
                                        </p:tgtEl>
                                        <p:attrNameLst>
                                          <p:attrName>style.visibility</p:attrName>
                                        </p:attrNameLst>
                                      </p:cBhvr>
                                      <p:to>
                                        <p:strVal val="visible"/>
                                      </p:to>
                                    </p:set>
                                  </p:childTnLst>
                                </p:cTn>
                              </p:par>
                              <p:par>
                                <p:cTn id="351" presetID="1" presetClass="entr" presetSubtype="0" fill="hold" grpId="2" nodeType="withEffect">
                                  <p:stCondLst>
                                    <p:cond delay="0"/>
                                  </p:stCondLst>
                                  <p:childTnLst>
                                    <p:set>
                                      <p:cBhvr>
                                        <p:cTn id="352" dur="1" fill="hold">
                                          <p:stCondLst>
                                            <p:cond delay="0"/>
                                          </p:stCondLst>
                                        </p:cTn>
                                        <p:tgtEl>
                                          <p:spTgt spid="203"/>
                                        </p:tgtEl>
                                        <p:attrNameLst>
                                          <p:attrName>style.visibility</p:attrName>
                                        </p:attrNameLst>
                                      </p:cBhvr>
                                      <p:to>
                                        <p:strVal val="visible"/>
                                      </p:to>
                                    </p:set>
                                  </p:childTnLst>
                                </p:cTn>
                              </p:par>
                              <p:par>
                                <p:cTn id="353" presetID="1" presetClass="entr" presetSubtype="0" fill="hold" grpId="2" nodeType="withEffect">
                                  <p:stCondLst>
                                    <p:cond delay="0"/>
                                  </p:stCondLst>
                                  <p:childTnLst>
                                    <p:set>
                                      <p:cBhvr>
                                        <p:cTn id="354" dur="1" fill="hold">
                                          <p:stCondLst>
                                            <p:cond delay="0"/>
                                          </p:stCondLst>
                                        </p:cTn>
                                        <p:tgtEl>
                                          <p:spTgt spid="204"/>
                                        </p:tgtEl>
                                        <p:attrNameLst>
                                          <p:attrName>style.visibility</p:attrName>
                                        </p:attrNameLst>
                                      </p:cBhvr>
                                      <p:to>
                                        <p:strVal val="visible"/>
                                      </p:to>
                                    </p:set>
                                  </p:childTnLst>
                                </p:cTn>
                              </p:par>
                              <p:par>
                                <p:cTn id="355" presetID="1" presetClass="entr" presetSubtype="0" fill="hold" grpId="2" nodeType="withEffect">
                                  <p:stCondLst>
                                    <p:cond delay="0"/>
                                  </p:stCondLst>
                                  <p:childTnLst>
                                    <p:set>
                                      <p:cBhvr>
                                        <p:cTn id="356" dur="1" fill="hold">
                                          <p:stCondLst>
                                            <p:cond delay="0"/>
                                          </p:stCondLst>
                                        </p:cTn>
                                        <p:tgtEl>
                                          <p:spTgt spid="205"/>
                                        </p:tgtEl>
                                        <p:attrNameLst>
                                          <p:attrName>style.visibility</p:attrName>
                                        </p:attrNameLst>
                                      </p:cBhvr>
                                      <p:to>
                                        <p:strVal val="visible"/>
                                      </p:to>
                                    </p:set>
                                  </p:childTnLst>
                                </p:cTn>
                              </p:par>
                              <p:par>
                                <p:cTn id="357" presetID="1" presetClass="entr" presetSubtype="0" fill="hold" grpId="2" nodeType="withEffect">
                                  <p:stCondLst>
                                    <p:cond delay="0"/>
                                  </p:stCondLst>
                                  <p:childTnLst>
                                    <p:set>
                                      <p:cBhvr>
                                        <p:cTn id="358" dur="1" fill="hold">
                                          <p:stCondLst>
                                            <p:cond delay="0"/>
                                          </p:stCondLst>
                                        </p:cTn>
                                        <p:tgtEl>
                                          <p:spTgt spid="206"/>
                                        </p:tgtEl>
                                        <p:attrNameLst>
                                          <p:attrName>style.visibility</p:attrName>
                                        </p:attrNameLst>
                                      </p:cBhvr>
                                      <p:to>
                                        <p:strVal val="visible"/>
                                      </p:to>
                                    </p:set>
                                  </p:childTnLst>
                                </p:cTn>
                              </p:par>
                              <p:par>
                                <p:cTn id="359" presetID="1" presetClass="entr" presetSubtype="0" fill="hold" grpId="2" nodeType="withEffect">
                                  <p:stCondLst>
                                    <p:cond delay="0"/>
                                  </p:stCondLst>
                                  <p:childTnLst>
                                    <p:set>
                                      <p:cBhvr>
                                        <p:cTn id="360" dur="1" fill="hold">
                                          <p:stCondLst>
                                            <p:cond delay="0"/>
                                          </p:stCondLst>
                                        </p:cTn>
                                        <p:tgtEl>
                                          <p:spTgt spid="207"/>
                                        </p:tgtEl>
                                        <p:attrNameLst>
                                          <p:attrName>style.visibility</p:attrName>
                                        </p:attrNameLst>
                                      </p:cBhvr>
                                      <p:to>
                                        <p:strVal val="visible"/>
                                      </p:to>
                                    </p:set>
                                  </p:childTnLst>
                                </p:cTn>
                              </p:par>
                            </p:childTnLst>
                          </p:cTn>
                        </p:par>
                      </p:childTnLst>
                    </p:cTn>
                  </p:par>
                  <p:par>
                    <p:cTn id="361" fill="hold">
                      <p:stCondLst>
                        <p:cond delay="indefinite"/>
                      </p:stCondLst>
                      <p:childTnLst>
                        <p:par>
                          <p:cTn id="362" fill="hold">
                            <p:stCondLst>
                              <p:cond delay="0"/>
                            </p:stCondLst>
                            <p:childTnLst>
                              <p:par>
                                <p:cTn id="363" presetID="1" presetClass="entr" presetSubtype="0" fill="hold" nodeType="clickEffect">
                                  <p:stCondLst>
                                    <p:cond delay="0"/>
                                  </p:stCondLst>
                                  <p:childTnLst>
                                    <p:set>
                                      <p:cBhvr>
                                        <p:cTn id="364" dur="1" fill="hold">
                                          <p:stCondLst>
                                            <p:cond delay="0"/>
                                          </p:stCondLst>
                                        </p:cTn>
                                        <p:tgtEl>
                                          <p:spTgt spid="216"/>
                                        </p:tgtEl>
                                        <p:attrNameLst>
                                          <p:attrName>style.visibility</p:attrName>
                                        </p:attrNameLst>
                                      </p:cBhvr>
                                      <p:to>
                                        <p:strVal val="visible"/>
                                      </p:to>
                                    </p:set>
                                  </p:childTnLst>
                                </p:cTn>
                              </p:par>
                              <p:par>
                                <p:cTn id="365" presetID="1" presetClass="entr" presetSubtype="0" fill="hold" nodeType="withEffect">
                                  <p:stCondLst>
                                    <p:cond delay="0"/>
                                  </p:stCondLst>
                                  <p:childTnLst>
                                    <p:set>
                                      <p:cBhvr>
                                        <p:cTn id="366" dur="1" fill="hold">
                                          <p:stCondLst>
                                            <p:cond delay="0"/>
                                          </p:stCondLst>
                                        </p:cTn>
                                        <p:tgtEl>
                                          <p:spTgt spid="218"/>
                                        </p:tgtEl>
                                        <p:attrNameLst>
                                          <p:attrName>style.visibility</p:attrName>
                                        </p:attrNameLst>
                                      </p:cBhvr>
                                      <p:to>
                                        <p:strVal val="visible"/>
                                      </p:to>
                                    </p:set>
                                  </p:childTnLst>
                                </p:cTn>
                              </p:par>
                            </p:childTnLst>
                          </p:cTn>
                        </p:par>
                      </p:childTnLst>
                    </p:cTn>
                  </p:par>
                  <p:par>
                    <p:cTn id="367" fill="hold">
                      <p:stCondLst>
                        <p:cond delay="indefinite"/>
                      </p:stCondLst>
                      <p:childTnLst>
                        <p:par>
                          <p:cTn id="368" fill="hold">
                            <p:stCondLst>
                              <p:cond delay="0"/>
                            </p:stCondLst>
                            <p:childTnLst>
                              <p:par>
                                <p:cTn id="369" presetID="1" presetClass="entr" presetSubtype="0" fill="hold" grpId="0" nodeType="clickEffect">
                                  <p:stCondLst>
                                    <p:cond delay="0"/>
                                  </p:stCondLst>
                                  <p:childTnLst>
                                    <p:set>
                                      <p:cBhvr>
                                        <p:cTn id="370" dur="1" fill="hold">
                                          <p:stCondLst>
                                            <p:cond delay="0"/>
                                          </p:stCondLst>
                                        </p:cTn>
                                        <p:tgtEl>
                                          <p:spTgt spid="220"/>
                                        </p:tgtEl>
                                        <p:attrNameLst>
                                          <p:attrName>style.visibility</p:attrName>
                                        </p:attrNameLst>
                                      </p:cBhvr>
                                      <p:to>
                                        <p:strVal val="visible"/>
                                      </p:to>
                                    </p:set>
                                  </p:childTnLst>
                                </p:cTn>
                              </p:par>
                              <p:par>
                                <p:cTn id="371" presetID="1" presetClass="entr" presetSubtype="0" fill="hold" grpId="0" nodeType="withEffect">
                                  <p:stCondLst>
                                    <p:cond delay="0"/>
                                  </p:stCondLst>
                                  <p:childTnLst>
                                    <p:set>
                                      <p:cBhvr>
                                        <p:cTn id="372" dur="1" fill="hold">
                                          <p:stCondLst>
                                            <p:cond delay="0"/>
                                          </p:stCondLst>
                                        </p:cTn>
                                        <p:tgtEl>
                                          <p:spTgt spid="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65" grpId="0" animBg="1"/>
      <p:bldP spid="166" grpId="0" animBg="1"/>
      <p:bldP spid="167" grpId="0" animBg="1"/>
      <p:bldP spid="167" grpId="1" animBg="1"/>
      <p:bldP spid="167" grpId="2" animBg="1"/>
      <p:bldP spid="168" grpId="0" animBg="1"/>
      <p:bldP spid="168" grpId="1" animBg="1"/>
      <p:bldP spid="168" grpId="2" animBg="1"/>
      <p:bldP spid="169" grpId="0" animBg="1"/>
      <p:bldP spid="169" grpId="1" animBg="1"/>
      <p:bldP spid="169" grpId="2" animBg="1"/>
      <p:bldP spid="170" grpId="0" animBg="1"/>
      <p:bldP spid="170" grpId="1" animBg="1"/>
      <p:bldP spid="170" grpId="2" animBg="1"/>
      <p:bldP spid="171" grpId="0" animBg="1"/>
      <p:bldP spid="171" grpId="1" animBg="1"/>
      <p:bldP spid="171" grpId="2" animBg="1"/>
      <p:bldP spid="173" grpId="0" animBg="1"/>
      <p:bldP spid="173" grpId="1" animBg="1"/>
      <p:bldP spid="173" grpId="2" animBg="1"/>
      <p:bldP spid="174" grpId="0" animBg="1"/>
      <p:bldP spid="174" grpId="1" animBg="1"/>
      <p:bldP spid="174" grpId="2" animBg="1"/>
      <p:bldP spid="175" grpId="0" animBg="1"/>
      <p:bldP spid="175" grpId="1" animBg="1"/>
      <p:bldP spid="175" grpId="2" animBg="1"/>
      <p:bldP spid="176" grpId="0" animBg="1"/>
      <p:bldP spid="176" grpId="1" animBg="1"/>
      <p:bldP spid="176" grpId="2" animBg="1"/>
      <p:bldP spid="177" grpId="0" animBg="1"/>
      <p:bldP spid="177" grpId="1" animBg="1"/>
      <p:bldP spid="177" grpId="2" animBg="1"/>
      <p:bldP spid="178" grpId="0" animBg="1"/>
      <p:bldP spid="178" grpId="1" animBg="1"/>
      <p:bldP spid="178" grpId="2" animBg="1"/>
      <p:bldP spid="179" grpId="0" animBg="1"/>
      <p:bldP spid="179" grpId="1" animBg="1"/>
      <p:bldP spid="179" grpId="2" animBg="1"/>
      <p:bldP spid="180" grpId="0" animBg="1"/>
      <p:bldP spid="180" grpId="1" animBg="1"/>
      <p:bldP spid="180" grpId="2" animBg="1"/>
      <p:bldP spid="181" grpId="0" animBg="1"/>
      <p:bldP spid="181" grpId="1" animBg="1"/>
      <p:bldP spid="181" grpId="2" animBg="1"/>
      <p:bldP spid="182" grpId="0" animBg="1"/>
      <p:bldP spid="182" grpId="1" animBg="1"/>
      <p:bldP spid="182" grpId="2" animBg="1"/>
      <p:bldP spid="183" grpId="0" animBg="1"/>
      <p:bldP spid="183" grpId="1" animBg="1"/>
      <p:bldP spid="183" grpId="2" animBg="1"/>
      <p:bldP spid="185" grpId="0" animBg="1"/>
      <p:bldP spid="185" grpId="1" animBg="1"/>
      <p:bldP spid="185" grpId="2" animBg="1"/>
      <p:bldP spid="185" grpId="3" animBg="1"/>
      <p:bldP spid="186" grpId="0" animBg="1"/>
      <p:bldP spid="186" grpId="1" animBg="1"/>
      <p:bldP spid="186" grpId="2" animBg="1"/>
      <p:bldP spid="187" grpId="0" animBg="1"/>
      <p:bldP spid="187" grpId="1" animBg="1"/>
      <p:bldP spid="187" grpId="2" animBg="1"/>
      <p:bldP spid="188" grpId="0" animBg="1"/>
      <p:bldP spid="188" grpId="1" animBg="1"/>
      <p:bldP spid="188" grpId="2" animBg="1"/>
      <p:bldP spid="190" grpId="0" animBg="1"/>
      <p:bldP spid="190" grpId="1" animBg="1"/>
      <p:bldP spid="190" grpId="2" animBg="1"/>
      <p:bldP spid="191" grpId="0" animBg="1"/>
      <p:bldP spid="191" grpId="1" animBg="1"/>
      <p:bldP spid="191" grpId="2" animBg="1"/>
      <p:bldP spid="192" grpId="0" animBg="1"/>
      <p:bldP spid="192" grpId="1" animBg="1"/>
      <p:bldP spid="192" grpId="2" animBg="1"/>
      <p:bldP spid="193" grpId="0" animBg="1"/>
      <p:bldP spid="193" grpId="1" animBg="1"/>
      <p:bldP spid="193" grpId="2" animBg="1"/>
      <p:bldP spid="194" grpId="0" animBg="1"/>
      <p:bldP spid="194" grpId="1" animBg="1"/>
      <p:bldP spid="194" grpId="2" animBg="1"/>
      <p:bldP spid="195" grpId="0" animBg="1"/>
      <p:bldP spid="195" grpId="1" animBg="1"/>
      <p:bldP spid="195" grpId="2" animBg="1"/>
      <p:bldP spid="196" grpId="0" animBg="1"/>
      <p:bldP spid="196" grpId="1" animBg="1"/>
      <p:bldP spid="196" grpId="2" animBg="1"/>
      <p:bldP spid="197" grpId="0" animBg="1"/>
      <p:bldP spid="197" grpId="1" animBg="1"/>
      <p:bldP spid="197" grpId="2" animBg="1"/>
      <p:bldP spid="199" grpId="0" animBg="1"/>
      <p:bldP spid="199" grpId="1" animBg="1"/>
      <p:bldP spid="199" grpId="2" animBg="1"/>
      <p:bldP spid="200" grpId="0" animBg="1"/>
      <p:bldP spid="200" grpId="1" animBg="1"/>
      <p:bldP spid="200" grpId="2" animBg="1"/>
      <p:bldP spid="201" grpId="0" animBg="1"/>
      <p:bldP spid="201" grpId="1" animBg="1"/>
      <p:bldP spid="201" grpId="2" animBg="1"/>
      <p:bldP spid="203" grpId="0" animBg="1"/>
      <p:bldP spid="203" grpId="1" animBg="1"/>
      <p:bldP spid="203" grpId="2" animBg="1"/>
      <p:bldP spid="204" grpId="0" animBg="1"/>
      <p:bldP spid="204" grpId="1" animBg="1"/>
      <p:bldP spid="204" grpId="2" animBg="1"/>
      <p:bldP spid="205" grpId="0" animBg="1"/>
      <p:bldP spid="205" grpId="1" animBg="1"/>
      <p:bldP spid="205" grpId="2" animBg="1"/>
      <p:bldP spid="206" grpId="0" animBg="1"/>
      <p:bldP spid="206" grpId="1" animBg="1"/>
      <p:bldP spid="206" grpId="2" animBg="1"/>
      <p:bldP spid="207" grpId="0" animBg="1"/>
      <p:bldP spid="207" grpId="1" animBg="1"/>
      <p:bldP spid="207" grpId="2" animBg="1"/>
      <p:bldP spid="212" grpId="0" animBg="1"/>
      <p:bldP spid="213" grpId="0" animBg="1"/>
      <p:bldP spid="214" grpId="0"/>
      <p:bldP spid="220" grpId="0"/>
      <p:bldP spid="2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30 Rectángulo"/>
          <p:cNvSpPr/>
          <p:nvPr/>
        </p:nvSpPr>
        <p:spPr>
          <a:xfrm>
            <a:off x="-32" y="714356"/>
            <a:ext cx="2286016" cy="28575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S"/>
          </a:p>
        </p:txBody>
      </p:sp>
      <p:pic>
        <p:nvPicPr>
          <p:cNvPr id="26" name="25 Imagen" descr="cabecera diapo.jpg"/>
          <p:cNvPicPr>
            <a:picLocks noChangeAspect="1"/>
          </p:cNvPicPr>
          <p:nvPr/>
        </p:nvPicPr>
        <p:blipFill>
          <a:blip r:embed="rId3" cstate="print"/>
          <a:stretch>
            <a:fillRect/>
          </a:stretch>
        </p:blipFill>
        <p:spPr>
          <a:xfrm>
            <a:off x="0" y="0"/>
            <a:ext cx="9144000" cy="737048"/>
          </a:xfrm>
          <a:prstGeom prst="rect">
            <a:avLst/>
          </a:prstGeom>
        </p:spPr>
      </p:pic>
      <p:sp>
        <p:nvSpPr>
          <p:cNvPr id="18" name="17 CuadroTexto"/>
          <p:cNvSpPr txBox="1"/>
          <p:nvPr/>
        </p:nvSpPr>
        <p:spPr>
          <a:xfrm>
            <a:off x="4714876" y="116632"/>
            <a:ext cx="4143404" cy="646331"/>
          </a:xfrm>
          <a:prstGeom prst="rect">
            <a:avLst/>
          </a:prstGeom>
          <a:noFill/>
        </p:spPr>
        <p:txBody>
          <a:bodyPr wrap="square" rtlCol="0">
            <a:spAutoFit/>
          </a:bodyPr>
          <a:lstStyle/>
          <a:p>
            <a:pPr algn="ctr"/>
            <a:r>
              <a:rPr lang="es-ES" b="1" dirty="0" err="1" smtClean="0">
                <a:latin typeface="Humnst777 BT" pitchFamily="34" charset="0"/>
              </a:rPr>
              <a:t>Probability-based</a:t>
            </a:r>
            <a:r>
              <a:rPr lang="es-ES" b="1" dirty="0" smtClean="0">
                <a:latin typeface="Humnst777 BT" pitchFamily="34" charset="0"/>
              </a:rPr>
              <a:t> DTW </a:t>
            </a:r>
            <a:r>
              <a:rPr lang="es-ES" b="1" dirty="0" err="1" smtClean="0">
                <a:latin typeface="Humnst777 BT" pitchFamily="34" charset="0"/>
              </a:rPr>
              <a:t>for</a:t>
            </a:r>
            <a:r>
              <a:rPr lang="es-ES" b="1" dirty="0" smtClean="0">
                <a:latin typeface="Humnst777 BT" pitchFamily="34" charset="0"/>
              </a:rPr>
              <a:t> </a:t>
            </a:r>
            <a:r>
              <a:rPr lang="es-ES" b="1" dirty="0" err="1" smtClean="0">
                <a:latin typeface="Humnst777 BT" pitchFamily="34" charset="0"/>
              </a:rPr>
              <a:t>gesture</a:t>
            </a:r>
            <a:r>
              <a:rPr lang="es-ES" b="1" dirty="0" smtClean="0">
                <a:latin typeface="Humnst777 BT" pitchFamily="34" charset="0"/>
              </a:rPr>
              <a:t> </a:t>
            </a:r>
            <a:r>
              <a:rPr lang="es-ES" b="1" dirty="0" err="1" smtClean="0">
                <a:latin typeface="Humnst777 BT" pitchFamily="34" charset="0"/>
              </a:rPr>
              <a:t>recognition</a:t>
            </a:r>
            <a:r>
              <a:rPr lang="es-ES" b="1" dirty="0" smtClean="0">
                <a:latin typeface="Humnst777 BT" pitchFamily="34" charset="0"/>
              </a:rPr>
              <a:t> </a:t>
            </a:r>
            <a:r>
              <a:rPr lang="es-ES" b="1" dirty="0" err="1" smtClean="0">
                <a:latin typeface="Humnst777 BT" pitchFamily="34" charset="0"/>
              </a:rPr>
              <a:t>on</a:t>
            </a:r>
            <a:r>
              <a:rPr lang="es-ES" b="1" dirty="0" smtClean="0">
                <a:latin typeface="Humnst777 BT" pitchFamily="34" charset="0"/>
              </a:rPr>
              <a:t> RGB-D data</a:t>
            </a:r>
            <a:endParaRPr lang="es-ES" b="1" dirty="0">
              <a:latin typeface="Humnst777 BT" pitchFamily="34" charset="0"/>
            </a:endParaRPr>
          </a:p>
        </p:txBody>
      </p:sp>
      <p:pic>
        <p:nvPicPr>
          <p:cNvPr id="29" name="28 Imagen" descr="degradado diapo.jpg"/>
          <p:cNvPicPr>
            <a:picLocks noChangeAspect="1"/>
          </p:cNvPicPr>
          <p:nvPr/>
        </p:nvPicPr>
        <p:blipFill>
          <a:blip r:embed="rId4" cstate="print"/>
          <a:stretch>
            <a:fillRect/>
          </a:stretch>
        </p:blipFill>
        <p:spPr>
          <a:xfrm>
            <a:off x="0" y="5879108"/>
            <a:ext cx="9144000" cy="978892"/>
          </a:xfrm>
          <a:prstGeom prst="rect">
            <a:avLst/>
          </a:prstGeom>
        </p:spPr>
      </p:pic>
      <p:pic>
        <p:nvPicPr>
          <p:cNvPr id="32" name="31 Imagen" descr="logo-pequeño.png"/>
          <p:cNvPicPr>
            <a:picLocks noChangeAspect="1"/>
          </p:cNvPicPr>
          <p:nvPr/>
        </p:nvPicPr>
        <p:blipFill>
          <a:blip r:embed="rId5" cstate="print"/>
          <a:stretch>
            <a:fillRect/>
          </a:stretch>
        </p:blipFill>
        <p:spPr>
          <a:xfrm>
            <a:off x="642910" y="0"/>
            <a:ext cx="981075" cy="609600"/>
          </a:xfrm>
          <a:prstGeom prst="rect">
            <a:avLst/>
          </a:prstGeom>
        </p:spPr>
      </p:pic>
      <p:sp>
        <p:nvSpPr>
          <p:cNvPr id="9" name="8 Rectángulo"/>
          <p:cNvSpPr/>
          <p:nvPr/>
        </p:nvSpPr>
        <p:spPr>
          <a:xfrm>
            <a:off x="7097232" y="6608385"/>
            <a:ext cx="2731352" cy="276999"/>
          </a:xfrm>
          <a:prstGeom prst="rect">
            <a:avLst/>
          </a:prstGeom>
        </p:spPr>
        <p:txBody>
          <a:bodyPr wrap="square">
            <a:spAutoFit/>
          </a:bodyPr>
          <a:lstStyle/>
          <a:p>
            <a:r>
              <a:rPr lang="es-ES" sz="1200" dirty="0" err="1" smtClean="0">
                <a:latin typeface="Humnst777 BT" pitchFamily="34" charset="0"/>
              </a:rPr>
              <a:t>All</a:t>
            </a:r>
            <a:r>
              <a:rPr lang="es-ES" sz="1200" dirty="0" smtClean="0">
                <a:latin typeface="Humnst777 BT" pitchFamily="34" charset="0"/>
              </a:rPr>
              <a:t> </a:t>
            </a:r>
            <a:r>
              <a:rPr lang="es-ES" sz="1200" dirty="0" err="1" smtClean="0">
                <a:latin typeface="Humnst777 BT" pitchFamily="34" charset="0"/>
              </a:rPr>
              <a:t>rights</a:t>
            </a:r>
            <a:r>
              <a:rPr lang="es-ES" sz="1200" dirty="0" smtClean="0">
                <a:latin typeface="Humnst777 BT" pitchFamily="34" charset="0"/>
              </a:rPr>
              <a:t> </a:t>
            </a:r>
            <a:r>
              <a:rPr lang="es-ES" sz="1200" dirty="0" err="1" smtClean="0">
                <a:latin typeface="Humnst777 BT" pitchFamily="34" charset="0"/>
              </a:rPr>
              <a:t>reserved</a:t>
            </a:r>
            <a:r>
              <a:rPr lang="es-ES" sz="1200" dirty="0" smtClean="0">
                <a:latin typeface="Humnst777 BT" pitchFamily="34" charset="0"/>
              </a:rPr>
              <a:t> </a:t>
            </a:r>
            <a:r>
              <a:rPr lang="es-ES" sz="1200" dirty="0" err="1" smtClean="0">
                <a:latin typeface="Humnst777 BT" pitchFamily="34" charset="0"/>
              </a:rPr>
              <a:t>HuBPA</a:t>
            </a:r>
            <a:r>
              <a:rPr lang="es-ES" sz="1200" dirty="0" smtClean="0">
                <a:latin typeface="Humnst777 BT" pitchFamily="34" charset="0"/>
              </a:rPr>
              <a:t>©</a:t>
            </a:r>
            <a:endParaRPr lang="es-ES" sz="1200" dirty="0">
              <a:latin typeface="Humnst777 BT" pitchFamily="34" charset="0"/>
            </a:endParaRPr>
          </a:p>
        </p:txBody>
      </p:sp>
      <p:sp>
        <p:nvSpPr>
          <p:cNvPr id="17" name="16 CuadroTexto"/>
          <p:cNvSpPr txBox="1"/>
          <p:nvPr/>
        </p:nvSpPr>
        <p:spPr>
          <a:xfrm>
            <a:off x="549216" y="714356"/>
            <a:ext cx="1115370" cy="307777"/>
          </a:xfrm>
          <a:prstGeom prst="rect">
            <a:avLst/>
          </a:prstGeom>
          <a:noFill/>
        </p:spPr>
        <p:txBody>
          <a:bodyPr wrap="none" rtlCol="0">
            <a:spAutoFit/>
          </a:bodyPr>
          <a:lstStyle/>
          <a:p>
            <a:r>
              <a:rPr lang="es-ES" sz="1400" b="1" dirty="0" err="1" smtClean="0"/>
              <a:t>Introduction</a:t>
            </a:r>
            <a:endParaRPr lang="es-ES" sz="1400" b="1" dirty="0"/>
          </a:p>
        </p:txBody>
      </p:sp>
      <p:cxnSp>
        <p:nvCxnSpPr>
          <p:cNvPr id="20" name="19 Conector recto"/>
          <p:cNvCxnSpPr/>
          <p:nvPr/>
        </p:nvCxnSpPr>
        <p:spPr>
          <a:xfrm>
            <a:off x="0" y="1008059"/>
            <a:ext cx="9144000" cy="0"/>
          </a:xfrm>
          <a:prstGeom prst="line">
            <a:avLst/>
          </a:prstGeom>
        </p:spPr>
        <p:style>
          <a:lnRef idx="1">
            <a:schemeClr val="dk1"/>
          </a:lnRef>
          <a:fillRef idx="0">
            <a:schemeClr val="dk1"/>
          </a:fillRef>
          <a:effectRef idx="0">
            <a:schemeClr val="dk1"/>
          </a:effectRef>
          <a:fontRef idx="minor">
            <a:schemeClr val="tx1"/>
          </a:fontRef>
        </p:style>
      </p:cxnSp>
      <p:sp>
        <p:nvSpPr>
          <p:cNvPr id="23" name="22 CuadroTexto"/>
          <p:cNvSpPr txBox="1"/>
          <p:nvPr/>
        </p:nvSpPr>
        <p:spPr>
          <a:xfrm>
            <a:off x="2902383" y="714356"/>
            <a:ext cx="1169551" cy="307777"/>
          </a:xfrm>
          <a:prstGeom prst="rect">
            <a:avLst/>
          </a:prstGeom>
          <a:noFill/>
        </p:spPr>
        <p:txBody>
          <a:bodyPr wrap="none" rtlCol="0">
            <a:spAutoFit/>
          </a:bodyPr>
          <a:lstStyle/>
          <a:p>
            <a:r>
              <a:rPr lang="es-ES" sz="1400" dirty="0" err="1" smtClean="0"/>
              <a:t>Methodology</a:t>
            </a:r>
            <a:endParaRPr lang="es-ES" sz="1400" dirty="0"/>
          </a:p>
        </p:txBody>
      </p:sp>
      <p:sp>
        <p:nvSpPr>
          <p:cNvPr id="24" name="23 CuadroTexto"/>
          <p:cNvSpPr txBox="1"/>
          <p:nvPr/>
        </p:nvSpPr>
        <p:spPr>
          <a:xfrm>
            <a:off x="5429256" y="714356"/>
            <a:ext cx="707310" cy="307777"/>
          </a:xfrm>
          <a:prstGeom prst="rect">
            <a:avLst/>
          </a:prstGeom>
          <a:noFill/>
        </p:spPr>
        <p:txBody>
          <a:bodyPr wrap="none" rtlCol="0">
            <a:spAutoFit/>
          </a:bodyPr>
          <a:lstStyle/>
          <a:p>
            <a:r>
              <a:rPr lang="es-ES" sz="1400" dirty="0" err="1" smtClean="0"/>
              <a:t>Results</a:t>
            </a:r>
            <a:endParaRPr lang="es-ES" sz="1400" dirty="0"/>
          </a:p>
        </p:txBody>
      </p:sp>
      <p:sp>
        <p:nvSpPr>
          <p:cNvPr id="25" name="24 CuadroTexto"/>
          <p:cNvSpPr txBox="1"/>
          <p:nvPr/>
        </p:nvSpPr>
        <p:spPr>
          <a:xfrm>
            <a:off x="7446691" y="714356"/>
            <a:ext cx="982961" cy="307777"/>
          </a:xfrm>
          <a:prstGeom prst="rect">
            <a:avLst/>
          </a:prstGeom>
          <a:noFill/>
        </p:spPr>
        <p:txBody>
          <a:bodyPr wrap="none" rtlCol="0">
            <a:spAutoFit/>
          </a:bodyPr>
          <a:lstStyle/>
          <a:p>
            <a:r>
              <a:rPr lang="es-ES" sz="1400" dirty="0" err="1" smtClean="0"/>
              <a:t>Conclusion</a:t>
            </a:r>
            <a:endParaRPr lang="es-ES" sz="1400" dirty="0"/>
          </a:p>
        </p:txBody>
      </p:sp>
      <p:cxnSp>
        <p:nvCxnSpPr>
          <p:cNvPr id="27" name="26 Conector recto"/>
          <p:cNvCxnSpPr/>
          <p:nvPr/>
        </p:nvCxnSpPr>
        <p:spPr>
          <a:xfrm>
            <a:off x="-32" y="729346"/>
            <a:ext cx="9144000" cy="0"/>
          </a:xfrm>
          <a:prstGeom prst="line">
            <a:avLst/>
          </a:prstGeom>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395536" y="984210"/>
            <a:ext cx="7776864" cy="1292662"/>
          </a:xfrm>
          <a:prstGeom prst="rect">
            <a:avLst/>
          </a:prstGeom>
          <a:noFill/>
        </p:spPr>
        <p:txBody>
          <a:bodyPr wrap="square" rtlCol="0">
            <a:spAutoFit/>
          </a:bodyPr>
          <a:lstStyle/>
          <a:p>
            <a:r>
              <a:rPr lang="en-US" sz="2000" dirty="0" smtClean="0"/>
              <a:t>Our</a:t>
            </a:r>
            <a:r>
              <a:rPr lang="en-US" sz="2000" b="1" dirty="0" smtClean="0"/>
              <a:t> goal</a:t>
            </a:r>
            <a:r>
              <a:rPr lang="en-US" sz="2000" dirty="0" smtClean="0"/>
              <a:t>:</a:t>
            </a:r>
          </a:p>
          <a:p>
            <a:pPr marL="742950" lvl="1" indent="-285750">
              <a:buFont typeface="Arial"/>
              <a:buChar char="•"/>
            </a:pPr>
            <a:r>
              <a:rPr lang="en-US" sz="2000" b="1" dirty="0" smtClean="0"/>
              <a:t>Improve the detection </a:t>
            </a:r>
            <a:r>
              <a:rPr lang="en-US" sz="2000" dirty="0" smtClean="0"/>
              <a:t>by </a:t>
            </a:r>
            <a:r>
              <a:rPr lang="en-US" sz="2000" b="1" dirty="0" smtClean="0"/>
              <a:t>encoding the variability</a:t>
            </a:r>
            <a:r>
              <a:rPr lang="en-US" sz="2000" dirty="0" smtClean="0"/>
              <a:t> of a certain </a:t>
            </a:r>
            <a:r>
              <a:rPr lang="en-US" sz="2000" b="1" dirty="0" smtClean="0"/>
              <a:t>gesture category </a:t>
            </a:r>
            <a:r>
              <a:rPr lang="en-US" sz="2000" dirty="0" smtClean="0"/>
              <a:t>using RGB-D data.</a:t>
            </a:r>
          </a:p>
          <a:p>
            <a:pPr lvl="1"/>
            <a:r>
              <a:rPr lang="en-US" dirty="0" smtClean="0"/>
              <a:t> </a:t>
            </a:r>
            <a:endParaRPr lang="en-US" dirty="0"/>
          </a:p>
        </p:txBody>
      </p:sp>
      <p:pic>
        <p:nvPicPr>
          <p:cNvPr id="22" name="Picture 21"/>
          <p:cNvPicPr>
            <a:picLocks noChangeAspect="1"/>
          </p:cNvPicPr>
          <p:nvPr/>
        </p:nvPicPr>
        <p:blipFill>
          <a:blip r:embed="rId6"/>
          <a:stretch>
            <a:fillRect/>
          </a:stretch>
        </p:blipFill>
        <p:spPr>
          <a:xfrm rot="16200000">
            <a:off x="3983686" y="4136830"/>
            <a:ext cx="1824699" cy="3240361"/>
          </a:xfrm>
          <a:prstGeom prst="rect">
            <a:avLst/>
          </a:prstGeom>
        </p:spPr>
      </p:pic>
      <p:sp>
        <p:nvSpPr>
          <p:cNvPr id="28" name="Freeform 27"/>
          <p:cNvSpPr/>
          <p:nvPr/>
        </p:nvSpPr>
        <p:spPr>
          <a:xfrm>
            <a:off x="3397572" y="4000624"/>
            <a:ext cx="3046636" cy="762000"/>
          </a:xfrm>
          <a:custGeom>
            <a:avLst/>
            <a:gdLst>
              <a:gd name="connsiteX0" fmla="*/ 0 w 5575300"/>
              <a:gd name="connsiteY0" fmla="*/ 762000 h 762000"/>
              <a:gd name="connsiteX1" fmla="*/ 76200 w 5575300"/>
              <a:gd name="connsiteY1" fmla="*/ 749300 h 762000"/>
              <a:gd name="connsiteX2" fmla="*/ 127000 w 5575300"/>
              <a:gd name="connsiteY2" fmla="*/ 736600 h 762000"/>
              <a:gd name="connsiteX3" fmla="*/ 304800 w 5575300"/>
              <a:gd name="connsiteY3" fmla="*/ 698500 h 762000"/>
              <a:gd name="connsiteX4" fmla="*/ 482600 w 5575300"/>
              <a:gd name="connsiteY4" fmla="*/ 673100 h 762000"/>
              <a:gd name="connsiteX5" fmla="*/ 571500 w 5575300"/>
              <a:gd name="connsiteY5" fmla="*/ 660400 h 762000"/>
              <a:gd name="connsiteX6" fmla="*/ 749300 w 5575300"/>
              <a:gd name="connsiteY6" fmla="*/ 609600 h 762000"/>
              <a:gd name="connsiteX7" fmla="*/ 876300 w 5575300"/>
              <a:gd name="connsiteY7" fmla="*/ 584200 h 762000"/>
              <a:gd name="connsiteX8" fmla="*/ 939800 w 5575300"/>
              <a:gd name="connsiteY8" fmla="*/ 571500 h 762000"/>
              <a:gd name="connsiteX9" fmla="*/ 1054100 w 5575300"/>
              <a:gd name="connsiteY9" fmla="*/ 546100 h 762000"/>
              <a:gd name="connsiteX10" fmla="*/ 1092200 w 5575300"/>
              <a:gd name="connsiteY10" fmla="*/ 520700 h 762000"/>
              <a:gd name="connsiteX11" fmla="*/ 1130300 w 5575300"/>
              <a:gd name="connsiteY11" fmla="*/ 508000 h 762000"/>
              <a:gd name="connsiteX12" fmla="*/ 1257300 w 5575300"/>
              <a:gd name="connsiteY12" fmla="*/ 444500 h 762000"/>
              <a:gd name="connsiteX13" fmla="*/ 1384300 w 5575300"/>
              <a:gd name="connsiteY13" fmla="*/ 368300 h 762000"/>
              <a:gd name="connsiteX14" fmla="*/ 1422400 w 5575300"/>
              <a:gd name="connsiteY14" fmla="*/ 330200 h 762000"/>
              <a:gd name="connsiteX15" fmla="*/ 1485900 w 5575300"/>
              <a:gd name="connsiteY15" fmla="*/ 304800 h 762000"/>
              <a:gd name="connsiteX16" fmla="*/ 1562100 w 5575300"/>
              <a:gd name="connsiteY16" fmla="*/ 254000 h 762000"/>
              <a:gd name="connsiteX17" fmla="*/ 1612900 w 5575300"/>
              <a:gd name="connsiteY17" fmla="*/ 228600 h 762000"/>
              <a:gd name="connsiteX18" fmla="*/ 1689100 w 5575300"/>
              <a:gd name="connsiteY18" fmla="*/ 165100 h 762000"/>
              <a:gd name="connsiteX19" fmla="*/ 1727200 w 5575300"/>
              <a:gd name="connsiteY19" fmla="*/ 114300 h 762000"/>
              <a:gd name="connsiteX20" fmla="*/ 1816100 w 5575300"/>
              <a:gd name="connsiteY20" fmla="*/ 50800 h 762000"/>
              <a:gd name="connsiteX21" fmla="*/ 1905000 w 5575300"/>
              <a:gd name="connsiteY21" fmla="*/ 25400 h 762000"/>
              <a:gd name="connsiteX22" fmla="*/ 1955800 w 5575300"/>
              <a:gd name="connsiteY22" fmla="*/ 38100 h 762000"/>
              <a:gd name="connsiteX23" fmla="*/ 1981200 w 5575300"/>
              <a:gd name="connsiteY23" fmla="*/ 88900 h 762000"/>
              <a:gd name="connsiteX24" fmla="*/ 2006600 w 5575300"/>
              <a:gd name="connsiteY24" fmla="*/ 127000 h 762000"/>
              <a:gd name="connsiteX25" fmla="*/ 2095500 w 5575300"/>
              <a:gd name="connsiteY25" fmla="*/ 190500 h 762000"/>
              <a:gd name="connsiteX26" fmla="*/ 2197100 w 5575300"/>
              <a:gd name="connsiteY26" fmla="*/ 266700 h 762000"/>
              <a:gd name="connsiteX27" fmla="*/ 2222500 w 5575300"/>
              <a:gd name="connsiteY27" fmla="*/ 304800 h 762000"/>
              <a:gd name="connsiteX28" fmla="*/ 2311400 w 5575300"/>
              <a:gd name="connsiteY28" fmla="*/ 355600 h 762000"/>
              <a:gd name="connsiteX29" fmla="*/ 2349500 w 5575300"/>
              <a:gd name="connsiteY29" fmla="*/ 393700 h 762000"/>
              <a:gd name="connsiteX30" fmla="*/ 2590800 w 5575300"/>
              <a:gd name="connsiteY30" fmla="*/ 431800 h 762000"/>
              <a:gd name="connsiteX31" fmla="*/ 2628900 w 5575300"/>
              <a:gd name="connsiteY31" fmla="*/ 444500 h 762000"/>
              <a:gd name="connsiteX32" fmla="*/ 2971800 w 5575300"/>
              <a:gd name="connsiteY32" fmla="*/ 444500 h 762000"/>
              <a:gd name="connsiteX33" fmla="*/ 3073400 w 5575300"/>
              <a:gd name="connsiteY33" fmla="*/ 406400 h 762000"/>
              <a:gd name="connsiteX34" fmla="*/ 3149600 w 5575300"/>
              <a:gd name="connsiteY34" fmla="*/ 381000 h 762000"/>
              <a:gd name="connsiteX35" fmla="*/ 3225800 w 5575300"/>
              <a:gd name="connsiteY35" fmla="*/ 330200 h 762000"/>
              <a:gd name="connsiteX36" fmla="*/ 3327400 w 5575300"/>
              <a:gd name="connsiteY36" fmla="*/ 254000 h 762000"/>
              <a:gd name="connsiteX37" fmla="*/ 3429000 w 5575300"/>
              <a:gd name="connsiteY37" fmla="*/ 190500 h 762000"/>
              <a:gd name="connsiteX38" fmla="*/ 3467100 w 5575300"/>
              <a:gd name="connsiteY38" fmla="*/ 165100 h 762000"/>
              <a:gd name="connsiteX39" fmla="*/ 3568700 w 5575300"/>
              <a:gd name="connsiteY39" fmla="*/ 63500 h 762000"/>
              <a:gd name="connsiteX40" fmla="*/ 3619500 w 5575300"/>
              <a:gd name="connsiteY40" fmla="*/ 38100 h 762000"/>
              <a:gd name="connsiteX41" fmla="*/ 3657600 w 5575300"/>
              <a:gd name="connsiteY41" fmla="*/ 12700 h 762000"/>
              <a:gd name="connsiteX42" fmla="*/ 3695700 w 5575300"/>
              <a:gd name="connsiteY42" fmla="*/ 0 h 762000"/>
              <a:gd name="connsiteX43" fmla="*/ 3771900 w 5575300"/>
              <a:gd name="connsiteY43" fmla="*/ 50800 h 762000"/>
              <a:gd name="connsiteX44" fmla="*/ 3848100 w 5575300"/>
              <a:gd name="connsiteY44" fmla="*/ 101600 h 762000"/>
              <a:gd name="connsiteX45" fmla="*/ 3911600 w 5575300"/>
              <a:gd name="connsiteY45" fmla="*/ 152400 h 762000"/>
              <a:gd name="connsiteX46" fmla="*/ 4000500 w 5575300"/>
              <a:gd name="connsiteY46" fmla="*/ 203200 h 762000"/>
              <a:gd name="connsiteX47" fmla="*/ 4102100 w 5575300"/>
              <a:gd name="connsiteY47" fmla="*/ 279400 h 762000"/>
              <a:gd name="connsiteX48" fmla="*/ 4381500 w 5575300"/>
              <a:gd name="connsiteY48" fmla="*/ 431800 h 762000"/>
              <a:gd name="connsiteX49" fmla="*/ 4445000 w 5575300"/>
              <a:gd name="connsiteY49" fmla="*/ 469900 h 762000"/>
              <a:gd name="connsiteX50" fmla="*/ 4483100 w 5575300"/>
              <a:gd name="connsiteY50" fmla="*/ 495300 h 762000"/>
              <a:gd name="connsiteX51" fmla="*/ 4521200 w 5575300"/>
              <a:gd name="connsiteY51" fmla="*/ 508000 h 762000"/>
              <a:gd name="connsiteX52" fmla="*/ 4686300 w 5575300"/>
              <a:gd name="connsiteY52" fmla="*/ 381000 h 762000"/>
              <a:gd name="connsiteX53" fmla="*/ 4889500 w 5575300"/>
              <a:gd name="connsiteY53" fmla="*/ 406400 h 762000"/>
              <a:gd name="connsiteX54" fmla="*/ 5105400 w 5575300"/>
              <a:gd name="connsiteY54" fmla="*/ 482600 h 762000"/>
              <a:gd name="connsiteX55" fmla="*/ 5156200 w 5575300"/>
              <a:gd name="connsiteY55" fmla="*/ 508000 h 762000"/>
              <a:gd name="connsiteX56" fmla="*/ 5232400 w 5575300"/>
              <a:gd name="connsiteY56" fmla="*/ 533400 h 762000"/>
              <a:gd name="connsiteX57" fmla="*/ 5270500 w 5575300"/>
              <a:gd name="connsiteY57" fmla="*/ 558800 h 762000"/>
              <a:gd name="connsiteX58" fmla="*/ 5334000 w 5575300"/>
              <a:gd name="connsiteY58" fmla="*/ 571500 h 762000"/>
              <a:gd name="connsiteX59" fmla="*/ 5372100 w 5575300"/>
              <a:gd name="connsiteY59" fmla="*/ 584200 h 762000"/>
              <a:gd name="connsiteX60" fmla="*/ 5435600 w 5575300"/>
              <a:gd name="connsiteY60" fmla="*/ 596900 h 762000"/>
              <a:gd name="connsiteX61" fmla="*/ 5486400 w 5575300"/>
              <a:gd name="connsiteY61" fmla="*/ 609600 h 762000"/>
              <a:gd name="connsiteX62" fmla="*/ 5511800 w 5575300"/>
              <a:gd name="connsiteY62" fmla="*/ 660400 h 762000"/>
              <a:gd name="connsiteX63" fmla="*/ 5549900 w 5575300"/>
              <a:gd name="connsiteY63" fmla="*/ 673100 h 762000"/>
              <a:gd name="connsiteX64" fmla="*/ 5575300 w 5575300"/>
              <a:gd name="connsiteY64" fmla="*/ 6858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575300" h="762000">
                <a:moveTo>
                  <a:pt x="0" y="762000"/>
                </a:moveTo>
                <a:cubicBezTo>
                  <a:pt x="25400" y="757767"/>
                  <a:pt x="50950" y="754350"/>
                  <a:pt x="76200" y="749300"/>
                </a:cubicBezTo>
                <a:cubicBezTo>
                  <a:pt x="93316" y="745877"/>
                  <a:pt x="109961" y="740386"/>
                  <a:pt x="127000" y="736600"/>
                </a:cubicBezTo>
                <a:lnTo>
                  <a:pt x="304800" y="698500"/>
                </a:lnTo>
                <a:cubicBezTo>
                  <a:pt x="371724" y="685115"/>
                  <a:pt x="412364" y="682465"/>
                  <a:pt x="482600" y="673100"/>
                </a:cubicBezTo>
                <a:cubicBezTo>
                  <a:pt x="512272" y="669144"/>
                  <a:pt x="542380" y="667333"/>
                  <a:pt x="571500" y="660400"/>
                </a:cubicBezTo>
                <a:cubicBezTo>
                  <a:pt x="631462" y="646123"/>
                  <a:pt x="688500" y="619733"/>
                  <a:pt x="749300" y="609600"/>
                </a:cubicBezTo>
                <a:cubicBezTo>
                  <a:pt x="898617" y="584714"/>
                  <a:pt x="762628" y="609461"/>
                  <a:pt x="876300" y="584200"/>
                </a:cubicBezTo>
                <a:cubicBezTo>
                  <a:pt x="897372" y="579517"/>
                  <a:pt x="918859" y="576735"/>
                  <a:pt x="939800" y="571500"/>
                </a:cubicBezTo>
                <a:cubicBezTo>
                  <a:pt x="1064858" y="540236"/>
                  <a:pt x="844418" y="581047"/>
                  <a:pt x="1054100" y="546100"/>
                </a:cubicBezTo>
                <a:cubicBezTo>
                  <a:pt x="1066800" y="537633"/>
                  <a:pt x="1078548" y="527526"/>
                  <a:pt x="1092200" y="520700"/>
                </a:cubicBezTo>
                <a:cubicBezTo>
                  <a:pt x="1104174" y="514713"/>
                  <a:pt x="1118145" y="513610"/>
                  <a:pt x="1130300" y="508000"/>
                </a:cubicBezTo>
                <a:cubicBezTo>
                  <a:pt x="1173274" y="488166"/>
                  <a:pt x="1216715" y="468851"/>
                  <a:pt x="1257300" y="444500"/>
                </a:cubicBezTo>
                <a:cubicBezTo>
                  <a:pt x="1299633" y="419100"/>
                  <a:pt x="1349391" y="403209"/>
                  <a:pt x="1384300" y="368300"/>
                </a:cubicBezTo>
                <a:cubicBezTo>
                  <a:pt x="1397000" y="355600"/>
                  <a:pt x="1407170" y="339719"/>
                  <a:pt x="1422400" y="330200"/>
                </a:cubicBezTo>
                <a:cubicBezTo>
                  <a:pt x="1441732" y="318118"/>
                  <a:pt x="1465886" y="315716"/>
                  <a:pt x="1485900" y="304800"/>
                </a:cubicBezTo>
                <a:cubicBezTo>
                  <a:pt x="1512700" y="290182"/>
                  <a:pt x="1534796" y="267652"/>
                  <a:pt x="1562100" y="254000"/>
                </a:cubicBezTo>
                <a:cubicBezTo>
                  <a:pt x="1579033" y="245533"/>
                  <a:pt x="1596462" y="237993"/>
                  <a:pt x="1612900" y="228600"/>
                </a:cubicBezTo>
                <a:cubicBezTo>
                  <a:pt x="1645823" y="209787"/>
                  <a:pt x="1663884" y="194519"/>
                  <a:pt x="1689100" y="165100"/>
                </a:cubicBezTo>
                <a:cubicBezTo>
                  <a:pt x="1702875" y="149029"/>
                  <a:pt x="1712233" y="129267"/>
                  <a:pt x="1727200" y="114300"/>
                </a:cubicBezTo>
                <a:cubicBezTo>
                  <a:pt x="1732953" y="108547"/>
                  <a:pt x="1801678" y="58011"/>
                  <a:pt x="1816100" y="50800"/>
                </a:cubicBezTo>
                <a:cubicBezTo>
                  <a:pt x="1834320" y="41690"/>
                  <a:pt x="1888724" y="29469"/>
                  <a:pt x="1905000" y="25400"/>
                </a:cubicBezTo>
                <a:cubicBezTo>
                  <a:pt x="1921933" y="29633"/>
                  <a:pt x="1942391" y="26926"/>
                  <a:pt x="1955800" y="38100"/>
                </a:cubicBezTo>
                <a:cubicBezTo>
                  <a:pt x="1970344" y="50220"/>
                  <a:pt x="1971807" y="72462"/>
                  <a:pt x="1981200" y="88900"/>
                </a:cubicBezTo>
                <a:cubicBezTo>
                  <a:pt x="1988773" y="102152"/>
                  <a:pt x="1995807" y="116207"/>
                  <a:pt x="2006600" y="127000"/>
                </a:cubicBezTo>
                <a:cubicBezTo>
                  <a:pt x="2029019" y="149419"/>
                  <a:pt x="2069059" y="171270"/>
                  <a:pt x="2095500" y="190500"/>
                </a:cubicBezTo>
                <a:cubicBezTo>
                  <a:pt x="2129736" y="215399"/>
                  <a:pt x="2173618" y="231477"/>
                  <a:pt x="2197100" y="266700"/>
                </a:cubicBezTo>
                <a:cubicBezTo>
                  <a:pt x="2205567" y="279400"/>
                  <a:pt x="2211707" y="294007"/>
                  <a:pt x="2222500" y="304800"/>
                </a:cubicBezTo>
                <a:cubicBezTo>
                  <a:pt x="2260943" y="343243"/>
                  <a:pt x="2267808" y="341069"/>
                  <a:pt x="2311400" y="355600"/>
                </a:cubicBezTo>
                <a:cubicBezTo>
                  <a:pt x="2324100" y="368300"/>
                  <a:pt x="2335702" y="382202"/>
                  <a:pt x="2349500" y="393700"/>
                </a:cubicBezTo>
                <a:cubicBezTo>
                  <a:pt x="2423620" y="455467"/>
                  <a:pt x="2463279" y="423830"/>
                  <a:pt x="2590800" y="431800"/>
                </a:cubicBezTo>
                <a:cubicBezTo>
                  <a:pt x="2603500" y="436033"/>
                  <a:pt x="2615729" y="442105"/>
                  <a:pt x="2628900" y="444500"/>
                </a:cubicBezTo>
                <a:cubicBezTo>
                  <a:pt x="2766431" y="469506"/>
                  <a:pt x="2800233" y="453530"/>
                  <a:pt x="2971800" y="444500"/>
                </a:cubicBezTo>
                <a:cubicBezTo>
                  <a:pt x="3081786" y="417004"/>
                  <a:pt x="2962714" y="450675"/>
                  <a:pt x="3073400" y="406400"/>
                </a:cubicBezTo>
                <a:cubicBezTo>
                  <a:pt x="3098259" y="396456"/>
                  <a:pt x="3125653" y="392974"/>
                  <a:pt x="3149600" y="381000"/>
                </a:cubicBezTo>
                <a:cubicBezTo>
                  <a:pt x="3176904" y="367348"/>
                  <a:pt x="3201378" y="348516"/>
                  <a:pt x="3225800" y="330200"/>
                </a:cubicBezTo>
                <a:cubicBezTo>
                  <a:pt x="3259667" y="304800"/>
                  <a:pt x="3289536" y="272932"/>
                  <a:pt x="3327400" y="254000"/>
                </a:cubicBezTo>
                <a:cubicBezTo>
                  <a:pt x="3406963" y="214219"/>
                  <a:pt x="3352063" y="245455"/>
                  <a:pt x="3429000" y="190500"/>
                </a:cubicBezTo>
                <a:cubicBezTo>
                  <a:pt x="3441420" y="181628"/>
                  <a:pt x="3455806" y="175367"/>
                  <a:pt x="3467100" y="165100"/>
                </a:cubicBezTo>
                <a:cubicBezTo>
                  <a:pt x="3502539" y="132883"/>
                  <a:pt x="3525862" y="84919"/>
                  <a:pt x="3568700" y="63500"/>
                </a:cubicBezTo>
                <a:cubicBezTo>
                  <a:pt x="3585633" y="55033"/>
                  <a:pt x="3603062" y="47493"/>
                  <a:pt x="3619500" y="38100"/>
                </a:cubicBezTo>
                <a:cubicBezTo>
                  <a:pt x="3632752" y="30527"/>
                  <a:pt x="3643948" y="19526"/>
                  <a:pt x="3657600" y="12700"/>
                </a:cubicBezTo>
                <a:cubicBezTo>
                  <a:pt x="3669574" y="6713"/>
                  <a:pt x="3683000" y="4233"/>
                  <a:pt x="3695700" y="0"/>
                </a:cubicBezTo>
                <a:cubicBezTo>
                  <a:pt x="3801426" y="26431"/>
                  <a:pt x="3701736" y="-10594"/>
                  <a:pt x="3771900" y="50800"/>
                </a:cubicBezTo>
                <a:cubicBezTo>
                  <a:pt x="3794874" y="70902"/>
                  <a:pt x="3823412" y="83645"/>
                  <a:pt x="3848100" y="101600"/>
                </a:cubicBezTo>
                <a:cubicBezTo>
                  <a:pt x="3870022" y="117543"/>
                  <a:pt x="3889046" y="137364"/>
                  <a:pt x="3911600" y="152400"/>
                </a:cubicBezTo>
                <a:cubicBezTo>
                  <a:pt x="3939998" y="171332"/>
                  <a:pt x="3972102" y="184268"/>
                  <a:pt x="4000500" y="203200"/>
                </a:cubicBezTo>
                <a:cubicBezTo>
                  <a:pt x="4035723" y="226682"/>
                  <a:pt x="4066385" y="256672"/>
                  <a:pt x="4102100" y="279400"/>
                </a:cubicBezTo>
                <a:cubicBezTo>
                  <a:pt x="4288239" y="397852"/>
                  <a:pt x="4232456" y="351546"/>
                  <a:pt x="4381500" y="431800"/>
                </a:cubicBezTo>
                <a:cubicBezTo>
                  <a:pt x="4403234" y="443503"/>
                  <a:pt x="4424068" y="456817"/>
                  <a:pt x="4445000" y="469900"/>
                </a:cubicBezTo>
                <a:cubicBezTo>
                  <a:pt x="4457943" y="477990"/>
                  <a:pt x="4469448" y="488474"/>
                  <a:pt x="4483100" y="495300"/>
                </a:cubicBezTo>
                <a:cubicBezTo>
                  <a:pt x="4495074" y="501287"/>
                  <a:pt x="4508500" y="503767"/>
                  <a:pt x="4521200" y="508000"/>
                </a:cubicBezTo>
                <a:cubicBezTo>
                  <a:pt x="4576233" y="465667"/>
                  <a:pt x="4619368" y="399464"/>
                  <a:pt x="4686300" y="381000"/>
                </a:cubicBezTo>
                <a:cubicBezTo>
                  <a:pt x="4752103" y="362848"/>
                  <a:pt x="4822755" y="392097"/>
                  <a:pt x="4889500" y="406400"/>
                </a:cubicBezTo>
                <a:cubicBezTo>
                  <a:pt x="4922160" y="413399"/>
                  <a:pt x="5052367" y="459030"/>
                  <a:pt x="5105400" y="482600"/>
                </a:cubicBezTo>
                <a:cubicBezTo>
                  <a:pt x="5122700" y="490289"/>
                  <a:pt x="5138622" y="500969"/>
                  <a:pt x="5156200" y="508000"/>
                </a:cubicBezTo>
                <a:cubicBezTo>
                  <a:pt x="5181059" y="517944"/>
                  <a:pt x="5210123" y="518548"/>
                  <a:pt x="5232400" y="533400"/>
                </a:cubicBezTo>
                <a:cubicBezTo>
                  <a:pt x="5245100" y="541867"/>
                  <a:pt x="5256208" y="553441"/>
                  <a:pt x="5270500" y="558800"/>
                </a:cubicBezTo>
                <a:cubicBezTo>
                  <a:pt x="5290711" y="566379"/>
                  <a:pt x="5313059" y="566265"/>
                  <a:pt x="5334000" y="571500"/>
                </a:cubicBezTo>
                <a:cubicBezTo>
                  <a:pt x="5346987" y="574747"/>
                  <a:pt x="5359113" y="580953"/>
                  <a:pt x="5372100" y="584200"/>
                </a:cubicBezTo>
                <a:cubicBezTo>
                  <a:pt x="5393041" y="589435"/>
                  <a:pt x="5414528" y="592217"/>
                  <a:pt x="5435600" y="596900"/>
                </a:cubicBezTo>
                <a:cubicBezTo>
                  <a:pt x="5452639" y="600686"/>
                  <a:pt x="5469467" y="605367"/>
                  <a:pt x="5486400" y="609600"/>
                </a:cubicBezTo>
                <a:cubicBezTo>
                  <a:pt x="5494867" y="626533"/>
                  <a:pt x="5498413" y="647013"/>
                  <a:pt x="5511800" y="660400"/>
                </a:cubicBezTo>
                <a:cubicBezTo>
                  <a:pt x="5521266" y="669866"/>
                  <a:pt x="5537471" y="668128"/>
                  <a:pt x="5549900" y="673100"/>
                </a:cubicBezTo>
                <a:cubicBezTo>
                  <a:pt x="5558689" y="676616"/>
                  <a:pt x="5566833" y="681567"/>
                  <a:pt x="5575300" y="685800"/>
                </a:cubicBezTo>
              </a:path>
            </a:pathLst>
          </a:custGeom>
          <a:ln w="57150" cmpd="sng">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Freeform 29"/>
          <p:cNvSpPr/>
          <p:nvPr/>
        </p:nvSpPr>
        <p:spPr>
          <a:xfrm rot="16200000" flipH="1">
            <a:off x="1956098" y="5324823"/>
            <a:ext cx="1804640" cy="749300"/>
          </a:xfrm>
          <a:custGeom>
            <a:avLst/>
            <a:gdLst>
              <a:gd name="connsiteX0" fmla="*/ 0 w 5270500"/>
              <a:gd name="connsiteY0" fmla="*/ 749300 h 749300"/>
              <a:gd name="connsiteX1" fmla="*/ 165100 w 5270500"/>
              <a:gd name="connsiteY1" fmla="*/ 736600 h 749300"/>
              <a:gd name="connsiteX2" fmla="*/ 393700 w 5270500"/>
              <a:gd name="connsiteY2" fmla="*/ 685800 h 749300"/>
              <a:gd name="connsiteX3" fmla="*/ 495300 w 5270500"/>
              <a:gd name="connsiteY3" fmla="*/ 673100 h 749300"/>
              <a:gd name="connsiteX4" fmla="*/ 584200 w 5270500"/>
              <a:gd name="connsiteY4" fmla="*/ 647700 h 749300"/>
              <a:gd name="connsiteX5" fmla="*/ 749300 w 5270500"/>
              <a:gd name="connsiteY5" fmla="*/ 584200 h 749300"/>
              <a:gd name="connsiteX6" fmla="*/ 914400 w 5270500"/>
              <a:gd name="connsiteY6" fmla="*/ 533400 h 749300"/>
              <a:gd name="connsiteX7" fmla="*/ 1066800 w 5270500"/>
              <a:gd name="connsiteY7" fmla="*/ 457200 h 749300"/>
              <a:gd name="connsiteX8" fmla="*/ 1104900 w 5270500"/>
              <a:gd name="connsiteY8" fmla="*/ 419100 h 749300"/>
              <a:gd name="connsiteX9" fmla="*/ 1181100 w 5270500"/>
              <a:gd name="connsiteY9" fmla="*/ 381000 h 749300"/>
              <a:gd name="connsiteX10" fmla="*/ 1244600 w 5270500"/>
              <a:gd name="connsiteY10" fmla="*/ 304800 h 749300"/>
              <a:gd name="connsiteX11" fmla="*/ 1333500 w 5270500"/>
              <a:gd name="connsiteY11" fmla="*/ 241300 h 749300"/>
              <a:gd name="connsiteX12" fmla="*/ 1409700 w 5270500"/>
              <a:gd name="connsiteY12" fmla="*/ 139700 h 749300"/>
              <a:gd name="connsiteX13" fmla="*/ 1435100 w 5270500"/>
              <a:gd name="connsiteY13" fmla="*/ 101600 h 749300"/>
              <a:gd name="connsiteX14" fmla="*/ 1473200 w 5270500"/>
              <a:gd name="connsiteY14" fmla="*/ 76200 h 749300"/>
              <a:gd name="connsiteX15" fmla="*/ 1536700 w 5270500"/>
              <a:gd name="connsiteY15" fmla="*/ 0 h 749300"/>
              <a:gd name="connsiteX16" fmla="*/ 1651000 w 5270500"/>
              <a:gd name="connsiteY16" fmla="*/ 76200 h 749300"/>
              <a:gd name="connsiteX17" fmla="*/ 1866900 w 5270500"/>
              <a:gd name="connsiteY17" fmla="*/ 241300 h 749300"/>
              <a:gd name="connsiteX18" fmla="*/ 1993900 w 5270500"/>
              <a:gd name="connsiteY18" fmla="*/ 279400 h 749300"/>
              <a:gd name="connsiteX19" fmla="*/ 2095500 w 5270500"/>
              <a:gd name="connsiteY19" fmla="*/ 292100 h 749300"/>
              <a:gd name="connsiteX20" fmla="*/ 2146300 w 5270500"/>
              <a:gd name="connsiteY20" fmla="*/ 304800 h 749300"/>
              <a:gd name="connsiteX21" fmla="*/ 2387600 w 5270500"/>
              <a:gd name="connsiteY21" fmla="*/ 317500 h 749300"/>
              <a:gd name="connsiteX22" fmla="*/ 2921000 w 5270500"/>
              <a:gd name="connsiteY22" fmla="*/ 304800 h 749300"/>
              <a:gd name="connsiteX23" fmla="*/ 3086100 w 5270500"/>
              <a:gd name="connsiteY23" fmla="*/ 279400 h 749300"/>
              <a:gd name="connsiteX24" fmla="*/ 3225800 w 5270500"/>
              <a:gd name="connsiteY24" fmla="*/ 241300 h 749300"/>
              <a:gd name="connsiteX25" fmla="*/ 3314700 w 5270500"/>
              <a:gd name="connsiteY25" fmla="*/ 203200 h 749300"/>
              <a:gd name="connsiteX26" fmla="*/ 3352800 w 5270500"/>
              <a:gd name="connsiteY26" fmla="*/ 190500 h 749300"/>
              <a:gd name="connsiteX27" fmla="*/ 3441700 w 5270500"/>
              <a:gd name="connsiteY27" fmla="*/ 127000 h 749300"/>
              <a:gd name="connsiteX28" fmla="*/ 3530600 w 5270500"/>
              <a:gd name="connsiteY28" fmla="*/ 165100 h 749300"/>
              <a:gd name="connsiteX29" fmla="*/ 3644900 w 5270500"/>
              <a:gd name="connsiteY29" fmla="*/ 203200 h 749300"/>
              <a:gd name="connsiteX30" fmla="*/ 3683000 w 5270500"/>
              <a:gd name="connsiteY30" fmla="*/ 215900 h 749300"/>
              <a:gd name="connsiteX31" fmla="*/ 3810000 w 5270500"/>
              <a:gd name="connsiteY31" fmla="*/ 228600 h 749300"/>
              <a:gd name="connsiteX32" fmla="*/ 3848100 w 5270500"/>
              <a:gd name="connsiteY32" fmla="*/ 241300 h 749300"/>
              <a:gd name="connsiteX33" fmla="*/ 3911600 w 5270500"/>
              <a:gd name="connsiteY33" fmla="*/ 266700 h 749300"/>
              <a:gd name="connsiteX34" fmla="*/ 3962400 w 5270500"/>
              <a:gd name="connsiteY34" fmla="*/ 279400 h 749300"/>
              <a:gd name="connsiteX35" fmla="*/ 4064000 w 5270500"/>
              <a:gd name="connsiteY35" fmla="*/ 317500 h 749300"/>
              <a:gd name="connsiteX36" fmla="*/ 4140200 w 5270500"/>
              <a:gd name="connsiteY36" fmla="*/ 368300 h 749300"/>
              <a:gd name="connsiteX37" fmla="*/ 4178300 w 5270500"/>
              <a:gd name="connsiteY37" fmla="*/ 393700 h 749300"/>
              <a:gd name="connsiteX38" fmla="*/ 4241800 w 5270500"/>
              <a:gd name="connsiteY38" fmla="*/ 406400 h 749300"/>
              <a:gd name="connsiteX39" fmla="*/ 4292600 w 5270500"/>
              <a:gd name="connsiteY39" fmla="*/ 469900 h 749300"/>
              <a:gd name="connsiteX40" fmla="*/ 4356100 w 5270500"/>
              <a:gd name="connsiteY40" fmla="*/ 520700 h 749300"/>
              <a:gd name="connsiteX41" fmla="*/ 4495800 w 5270500"/>
              <a:gd name="connsiteY41" fmla="*/ 495300 h 749300"/>
              <a:gd name="connsiteX42" fmla="*/ 4584700 w 5270500"/>
              <a:gd name="connsiteY42" fmla="*/ 444500 h 749300"/>
              <a:gd name="connsiteX43" fmla="*/ 4635500 w 5270500"/>
              <a:gd name="connsiteY43" fmla="*/ 431800 h 749300"/>
              <a:gd name="connsiteX44" fmla="*/ 4711700 w 5270500"/>
              <a:gd name="connsiteY44" fmla="*/ 406400 h 749300"/>
              <a:gd name="connsiteX45" fmla="*/ 5080000 w 5270500"/>
              <a:gd name="connsiteY45" fmla="*/ 444500 h 749300"/>
              <a:gd name="connsiteX46" fmla="*/ 5130800 w 5270500"/>
              <a:gd name="connsiteY46" fmla="*/ 469900 h 749300"/>
              <a:gd name="connsiteX47" fmla="*/ 5168900 w 5270500"/>
              <a:gd name="connsiteY47" fmla="*/ 482600 h 749300"/>
              <a:gd name="connsiteX48" fmla="*/ 5245100 w 5270500"/>
              <a:gd name="connsiteY48" fmla="*/ 533400 h 749300"/>
              <a:gd name="connsiteX49" fmla="*/ 5270500 w 5270500"/>
              <a:gd name="connsiteY49" fmla="*/ 571500 h 74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270500" h="749300">
                <a:moveTo>
                  <a:pt x="0" y="749300"/>
                </a:moveTo>
                <a:cubicBezTo>
                  <a:pt x="55033" y="745067"/>
                  <a:pt x="110330" y="743446"/>
                  <a:pt x="165100" y="736600"/>
                </a:cubicBezTo>
                <a:cubicBezTo>
                  <a:pt x="442223" y="701960"/>
                  <a:pt x="189552" y="726630"/>
                  <a:pt x="393700" y="685800"/>
                </a:cubicBezTo>
                <a:cubicBezTo>
                  <a:pt x="427167" y="679107"/>
                  <a:pt x="461433" y="677333"/>
                  <a:pt x="495300" y="673100"/>
                </a:cubicBezTo>
                <a:cubicBezTo>
                  <a:pt x="524933" y="664633"/>
                  <a:pt x="555176" y="658066"/>
                  <a:pt x="584200" y="647700"/>
                </a:cubicBezTo>
                <a:cubicBezTo>
                  <a:pt x="794992" y="572417"/>
                  <a:pt x="561725" y="641915"/>
                  <a:pt x="749300" y="584200"/>
                </a:cubicBezTo>
                <a:cubicBezTo>
                  <a:pt x="783757" y="573598"/>
                  <a:pt x="878624" y="549300"/>
                  <a:pt x="914400" y="533400"/>
                </a:cubicBezTo>
                <a:cubicBezTo>
                  <a:pt x="966301" y="510333"/>
                  <a:pt x="1026639" y="497361"/>
                  <a:pt x="1066800" y="457200"/>
                </a:cubicBezTo>
                <a:cubicBezTo>
                  <a:pt x="1079500" y="444500"/>
                  <a:pt x="1089956" y="429063"/>
                  <a:pt x="1104900" y="419100"/>
                </a:cubicBezTo>
                <a:cubicBezTo>
                  <a:pt x="1219456" y="342730"/>
                  <a:pt x="1061199" y="480918"/>
                  <a:pt x="1181100" y="381000"/>
                </a:cubicBezTo>
                <a:cubicBezTo>
                  <a:pt x="1305934" y="276972"/>
                  <a:pt x="1144700" y="404700"/>
                  <a:pt x="1244600" y="304800"/>
                </a:cubicBezTo>
                <a:cubicBezTo>
                  <a:pt x="1326985" y="222415"/>
                  <a:pt x="1233499" y="351301"/>
                  <a:pt x="1333500" y="241300"/>
                </a:cubicBezTo>
                <a:cubicBezTo>
                  <a:pt x="1361976" y="209976"/>
                  <a:pt x="1386218" y="174923"/>
                  <a:pt x="1409700" y="139700"/>
                </a:cubicBezTo>
                <a:cubicBezTo>
                  <a:pt x="1418167" y="127000"/>
                  <a:pt x="1424307" y="112393"/>
                  <a:pt x="1435100" y="101600"/>
                </a:cubicBezTo>
                <a:cubicBezTo>
                  <a:pt x="1445893" y="90807"/>
                  <a:pt x="1461474" y="85971"/>
                  <a:pt x="1473200" y="76200"/>
                </a:cubicBezTo>
                <a:cubicBezTo>
                  <a:pt x="1509870" y="45642"/>
                  <a:pt x="1511725" y="37462"/>
                  <a:pt x="1536700" y="0"/>
                </a:cubicBezTo>
                <a:cubicBezTo>
                  <a:pt x="1574800" y="25400"/>
                  <a:pt x="1614368" y="48726"/>
                  <a:pt x="1651000" y="76200"/>
                </a:cubicBezTo>
                <a:cubicBezTo>
                  <a:pt x="1692967" y="107675"/>
                  <a:pt x="1802213" y="208956"/>
                  <a:pt x="1866900" y="241300"/>
                </a:cubicBezTo>
                <a:cubicBezTo>
                  <a:pt x="1883838" y="249769"/>
                  <a:pt x="1966555" y="274842"/>
                  <a:pt x="1993900" y="279400"/>
                </a:cubicBezTo>
                <a:cubicBezTo>
                  <a:pt x="2027566" y="285011"/>
                  <a:pt x="2061834" y="286489"/>
                  <a:pt x="2095500" y="292100"/>
                </a:cubicBezTo>
                <a:cubicBezTo>
                  <a:pt x="2112717" y="294969"/>
                  <a:pt x="2128911" y="303288"/>
                  <a:pt x="2146300" y="304800"/>
                </a:cubicBezTo>
                <a:cubicBezTo>
                  <a:pt x="2226542" y="311778"/>
                  <a:pt x="2307167" y="313267"/>
                  <a:pt x="2387600" y="317500"/>
                </a:cubicBezTo>
                <a:lnTo>
                  <a:pt x="2921000" y="304800"/>
                </a:lnTo>
                <a:cubicBezTo>
                  <a:pt x="3007745" y="301398"/>
                  <a:pt x="3018555" y="296286"/>
                  <a:pt x="3086100" y="279400"/>
                </a:cubicBezTo>
                <a:cubicBezTo>
                  <a:pt x="3158716" y="230989"/>
                  <a:pt x="3095373" y="265014"/>
                  <a:pt x="3225800" y="241300"/>
                </a:cubicBezTo>
                <a:cubicBezTo>
                  <a:pt x="3260286" y="235030"/>
                  <a:pt x="3282437" y="217027"/>
                  <a:pt x="3314700" y="203200"/>
                </a:cubicBezTo>
                <a:cubicBezTo>
                  <a:pt x="3327005" y="197927"/>
                  <a:pt x="3340100" y="194733"/>
                  <a:pt x="3352800" y="190500"/>
                </a:cubicBezTo>
                <a:cubicBezTo>
                  <a:pt x="3376801" y="166499"/>
                  <a:pt x="3401154" y="127000"/>
                  <a:pt x="3441700" y="127000"/>
                </a:cubicBezTo>
                <a:cubicBezTo>
                  <a:pt x="3462491" y="127000"/>
                  <a:pt x="3517705" y="160140"/>
                  <a:pt x="3530600" y="165100"/>
                </a:cubicBezTo>
                <a:cubicBezTo>
                  <a:pt x="3568084" y="179517"/>
                  <a:pt x="3606800" y="190500"/>
                  <a:pt x="3644900" y="203200"/>
                </a:cubicBezTo>
                <a:cubicBezTo>
                  <a:pt x="3657600" y="207433"/>
                  <a:pt x="3669679" y="214568"/>
                  <a:pt x="3683000" y="215900"/>
                </a:cubicBezTo>
                <a:lnTo>
                  <a:pt x="3810000" y="228600"/>
                </a:lnTo>
                <a:cubicBezTo>
                  <a:pt x="3822700" y="232833"/>
                  <a:pt x="3835565" y="236600"/>
                  <a:pt x="3848100" y="241300"/>
                </a:cubicBezTo>
                <a:cubicBezTo>
                  <a:pt x="3869446" y="249305"/>
                  <a:pt x="3889973" y="259491"/>
                  <a:pt x="3911600" y="266700"/>
                </a:cubicBezTo>
                <a:cubicBezTo>
                  <a:pt x="3928159" y="272220"/>
                  <a:pt x="3945617" y="274605"/>
                  <a:pt x="3962400" y="279400"/>
                </a:cubicBezTo>
                <a:cubicBezTo>
                  <a:pt x="3986208" y="286202"/>
                  <a:pt x="4049238" y="309448"/>
                  <a:pt x="4064000" y="317500"/>
                </a:cubicBezTo>
                <a:cubicBezTo>
                  <a:pt x="4090800" y="332118"/>
                  <a:pt x="4114800" y="351367"/>
                  <a:pt x="4140200" y="368300"/>
                </a:cubicBezTo>
                <a:cubicBezTo>
                  <a:pt x="4152900" y="376767"/>
                  <a:pt x="4163333" y="390707"/>
                  <a:pt x="4178300" y="393700"/>
                </a:cubicBezTo>
                <a:lnTo>
                  <a:pt x="4241800" y="406400"/>
                </a:lnTo>
                <a:cubicBezTo>
                  <a:pt x="4266524" y="480573"/>
                  <a:pt x="4235155" y="412455"/>
                  <a:pt x="4292600" y="469900"/>
                </a:cubicBezTo>
                <a:cubicBezTo>
                  <a:pt x="4350045" y="527345"/>
                  <a:pt x="4281927" y="495976"/>
                  <a:pt x="4356100" y="520700"/>
                </a:cubicBezTo>
                <a:cubicBezTo>
                  <a:pt x="4402667" y="512233"/>
                  <a:pt x="4450068" y="507495"/>
                  <a:pt x="4495800" y="495300"/>
                </a:cubicBezTo>
                <a:cubicBezTo>
                  <a:pt x="4565594" y="476688"/>
                  <a:pt x="4526541" y="469425"/>
                  <a:pt x="4584700" y="444500"/>
                </a:cubicBezTo>
                <a:cubicBezTo>
                  <a:pt x="4600743" y="437624"/>
                  <a:pt x="4618782" y="436816"/>
                  <a:pt x="4635500" y="431800"/>
                </a:cubicBezTo>
                <a:cubicBezTo>
                  <a:pt x="4661145" y="424107"/>
                  <a:pt x="4711700" y="406400"/>
                  <a:pt x="4711700" y="406400"/>
                </a:cubicBezTo>
                <a:cubicBezTo>
                  <a:pt x="4915750" y="415272"/>
                  <a:pt x="4942880" y="389652"/>
                  <a:pt x="5080000" y="444500"/>
                </a:cubicBezTo>
                <a:cubicBezTo>
                  <a:pt x="5097578" y="451531"/>
                  <a:pt x="5113399" y="462442"/>
                  <a:pt x="5130800" y="469900"/>
                </a:cubicBezTo>
                <a:cubicBezTo>
                  <a:pt x="5143105" y="475173"/>
                  <a:pt x="5157198" y="476099"/>
                  <a:pt x="5168900" y="482600"/>
                </a:cubicBezTo>
                <a:cubicBezTo>
                  <a:pt x="5195585" y="497425"/>
                  <a:pt x="5245100" y="533400"/>
                  <a:pt x="5245100" y="533400"/>
                </a:cubicBezTo>
                <a:lnTo>
                  <a:pt x="5270500" y="571500"/>
                </a:lnTo>
              </a:path>
            </a:pathLst>
          </a:custGeom>
          <a:ln w="5715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8" name="TextBox 77"/>
          <p:cNvSpPr txBox="1"/>
          <p:nvPr/>
        </p:nvSpPr>
        <p:spPr>
          <a:xfrm>
            <a:off x="395536" y="1913344"/>
            <a:ext cx="8064896" cy="2215991"/>
          </a:xfrm>
          <a:prstGeom prst="rect">
            <a:avLst/>
          </a:prstGeom>
          <a:noFill/>
        </p:spPr>
        <p:txBody>
          <a:bodyPr wrap="square" rtlCol="0">
            <a:spAutoFit/>
          </a:bodyPr>
          <a:lstStyle/>
          <a:p>
            <a:r>
              <a:rPr lang="en-US" sz="2000" dirty="0" smtClean="0"/>
              <a:t>Our </a:t>
            </a:r>
            <a:r>
              <a:rPr lang="en-US" sz="2000" b="1" dirty="0" smtClean="0"/>
              <a:t>proposal</a:t>
            </a:r>
            <a:r>
              <a:rPr lang="en-US" sz="2000" dirty="0" smtClean="0"/>
              <a:t>:</a:t>
            </a:r>
          </a:p>
          <a:p>
            <a:pPr marL="742950" lvl="1" indent="-285750">
              <a:buFont typeface="Arial"/>
              <a:buChar char="•"/>
            </a:pPr>
            <a:r>
              <a:rPr lang="en-US" sz="2000" dirty="0" smtClean="0"/>
              <a:t>Use DTW to </a:t>
            </a:r>
            <a:r>
              <a:rPr lang="en-US" sz="2000" b="1" dirty="0" smtClean="0"/>
              <a:t>align gesture samples </a:t>
            </a:r>
            <a:r>
              <a:rPr lang="en-US" sz="2000" dirty="0" smtClean="0"/>
              <a:t>in order</a:t>
            </a:r>
            <a:r>
              <a:rPr lang="en-US" sz="2000" b="1" dirty="0" smtClean="0"/>
              <a:t> </a:t>
            </a:r>
            <a:r>
              <a:rPr lang="en-US" sz="2000" dirty="0" smtClean="0"/>
              <a:t>to deal with temporal deformations.</a:t>
            </a:r>
          </a:p>
          <a:p>
            <a:pPr marL="742950" lvl="1" indent="-285750">
              <a:buFont typeface="Arial"/>
              <a:buChar char="•"/>
            </a:pPr>
            <a:r>
              <a:rPr lang="en-US" sz="2000" dirty="0" smtClean="0"/>
              <a:t>Use </a:t>
            </a:r>
            <a:r>
              <a:rPr lang="en-US" sz="2000" b="1" dirty="0" smtClean="0"/>
              <a:t>Gaussian Mixture Models </a:t>
            </a:r>
            <a:r>
              <a:rPr lang="en-US" sz="2000" dirty="0" smtClean="0"/>
              <a:t>to deal with pose deformations.</a:t>
            </a:r>
          </a:p>
          <a:p>
            <a:pPr marL="742950" lvl="1" indent="-285750">
              <a:buFont typeface="Arial"/>
              <a:buChar char="•"/>
            </a:pPr>
            <a:r>
              <a:rPr lang="en-US" sz="2000" dirty="0" smtClean="0"/>
              <a:t>Include a </a:t>
            </a:r>
            <a:r>
              <a:rPr lang="en-US" sz="2000" b="1" dirty="0" smtClean="0"/>
              <a:t>soft-distance</a:t>
            </a:r>
            <a:r>
              <a:rPr lang="en-US" sz="2000" dirty="0" smtClean="0"/>
              <a:t> based on </a:t>
            </a:r>
            <a:r>
              <a:rPr lang="en-US" sz="2000" b="1" dirty="0" smtClean="0"/>
              <a:t>posterior probabilities</a:t>
            </a:r>
            <a:r>
              <a:rPr lang="en-US" sz="2000" dirty="0" smtClean="0"/>
              <a:t> in the DTW algorithm.</a:t>
            </a:r>
          </a:p>
          <a:p>
            <a:pPr lvl="1"/>
            <a:r>
              <a:rPr lang="en-US" dirty="0" smtClean="0"/>
              <a:t> </a:t>
            </a:r>
            <a:endParaRPr lang="en-US" dirty="0"/>
          </a:p>
        </p:txBody>
      </p:sp>
      <p:sp>
        <p:nvSpPr>
          <p:cNvPr id="3" name="Freeform 2"/>
          <p:cNvSpPr/>
          <p:nvPr/>
        </p:nvSpPr>
        <p:spPr>
          <a:xfrm>
            <a:off x="2123728" y="5085184"/>
            <a:ext cx="533400" cy="1435100"/>
          </a:xfrm>
          <a:custGeom>
            <a:avLst/>
            <a:gdLst>
              <a:gd name="connsiteX0" fmla="*/ 508000 w 533400"/>
              <a:gd name="connsiteY0" fmla="*/ 1435100 h 1435100"/>
              <a:gd name="connsiteX1" fmla="*/ 469900 w 533400"/>
              <a:gd name="connsiteY1" fmla="*/ 1358900 h 1435100"/>
              <a:gd name="connsiteX2" fmla="*/ 431800 w 533400"/>
              <a:gd name="connsiteY2" fmla="*/ 1346200 h 1435100"/>
              <a:gd name="connsiteX3" fmla="*/ 342900 w 533400"/>
              <a:gd name="connsiteY3" fmla="*/ 1282700 h 1435100"/>
              <a:gd name="connsiteX4" fmla="*/ 330200 w 533400"/>
              <a:gd name="connsiteY4" fmla="*/ 1244600 h 1435100"/>
              <a:gd name="connsiteX5" fmla="*/ 292100 w 533400"/>
              <a:gd name="connsiteY5" fmla="*/ 1219200 h 1435100"/>
              <a:gd name="connsiteX6" fmla="*/ 304800 w 533400"/>
              <a:gd name="connsiteY6" fmla="*/ 1143000 h 1435100"/>
              <a:gd name="connsiteX7" fmla="*/ 393700 w 533400"/>
              <a:gd name="connsiteY7" fmla="*/ 1155700 h 1435100"/>
              <a:gd name="connsiteX8" fmla="*/ 469900 w 533400"/>
              <a:gd name="connsiteY8" fmla="*/ 1130300 h 1435100"/>
              <a:gd name="connsiteX9" fmla="*/ 431800 w 533400"/>
              <a:gd name="connsiteY9" fmla="*/ 1054100 h 1435100"/>
              <a:gd name="connsiteX10" fmla="*/ 393700 w 533400"/>
              <a:gd name="connsiteY10" fmla="*/ 1028700 h 1435100"/>
              <a:gd name="connsiteX11" fmla="*/ 342900 w 533400"/>
              <a:gd name="connsiteY11" fmla="*/ 952500 h 1435100"/>
              <a:gd name="connsiteX12" fmla="*/ 330200 w 533400"/>
              <a:gd name="connsiteY12" fmla="*/ 914400 h 1435100"/>
              <a:gd name="connsiteX13" fmla="*/ 279400 w 533400"/>
              <a:gd name="connsiteY13" fmla="*/ 901700 h 1435100"/>
              <a:gd name="connsiteX14" fmla="*/ 203200 w 533400"/>
              <a:gd name="connsiteY14" fmla="*/ 825500 h 1435100"/>
              <a:gd name="connsiteX15" fmla="*/ 215900 w 533400"/>
              <a:gd name="connsiteY15" fmla="*/ 774700 h 1435100"/>
              <a:gd name="connsiteX16" fmla="*/ 368300 w 533400"/>
              <a:gd name="connsiteY16" fmla="*/ 736600 h 1435100"/>
              <a:gd name="connsiteX17" fmla="*/ 381000 w 533400"/>
              <a:gd name="connsiteY17" fmla="*/ 698500 h 1435100"/>
              <a:gd name="connsiteX18" fmla="*/ 342900 w 533400"/>
              <a:gd name="connsiteY18" fmla="*/ 673100 h 1435100"/>
              <a:gd name="connsiteX19" fmla="*/ 317500 w 533400"/>
              <a:gd name="connsiteY19" fmla="*/ 635000 h 1435100"/>
              <a:gd name="connsiteX20" fmla="*/ 279400 w 533400"/>
              <a:gd name="connsiteY20" fmla="*/ 584200 h 1435100"/>
              <a:gd name="connsiteX21" fmla="*/ 228600 w 533400"/>
              <a:gd name="connsiteY21" fmla="*/ 533400 h 1435100"/>
              <a:gd name="connsiteX22" fmla="*/ 139700 w 533400"/>
              <a:gd name="connsiteY22" fmla="*/ 431800 h 1435100"/>
              <a:gd name="connsiteX23" fmla="*/ 127000 w 533400"/>
              <a:gd name="connsiteY23" fmla="*/ 393700 h 1435100"/>
              <a:gd name="connsiteX24" fmla="*/ 101600 w 533400"/>
              <a:gd name="connsiteY24" fmla="*/ 355600 h 1435100"/>
              <a:gd name="connsiteX25" fmla="*/ 50800 w 533400"/>
              <a:gd name="connsiteY25" fmla="*/ 241300 h 1435100"/>
              <a:gd name="connsiteX26" fmla="*/ 0 w 533400"/>
              <a:gd name="connsiteY26" fmla="*/ 165100 h 1435100"/>
              <a:gd name="connsiteX27" fmla="*/ 203200 w 533400"/>
              <a:gd name="connsiteY27" fmla="*/ 127000 h 1435100"/>
              <a:gd name="connsiteX28" fmla="*/ 304800 w 533400"/>
              <a:gd name="connsiteY28" fmla="*/ 114300 h 1435100"/>
              <a:gd name="connsiteX29" fmla="*/ 419100 w 533400"/>
              <a:gd name="connsiteY29" fmla="*/ 50800 h 1435100"/>
              <a:gd name="connsiteX30" fmla="*/ 457200 w 533400"/>
              <a:gd name="connsiteY30" fmla="*/ 25400 h 1435100"/>
              <a:gd name="connsiteX31" fmla="*/ 533400 w 533400"/>
              <a:gd name="connsiteY31" fmla="*/ 0 h 143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33400" h="1435100">
                <a:moveTo>
                  <a:pt x="508000" y="1435100"/>
                </a:moveTo>
                <a:cubicBezTo>
                  <a:pt x="495300" y="1409700"/>
                  <a:pt x="488381" y="1380461"/>
                  <a:pt x="469900" y="1358900"/>
                </a:cubicBezTo>
                <a:cubicBezTo>
                  <a:pt x="461188" y="1348736"/>
                  <a:pt x="442939" y="1353626"/>
                  <a:pt x="431800" y="1346200"/>
                </a:cubicBezTo>
                <a:cubicBezTo>
                  <a:pt x="277339" y="1243226"/>
                  <a:pt x="518308" y="1370404"/>
                  <a:pt x="342900" y="1282700"/>
                </a:cubicBezTo>
                <a:cubicBezTo>
                  <a:pt x="338667" y="1270000"/>
                  <a:pt x="338563" y="1255053"/>
                  <a:pt x="330200" y="1244600"/>
                </a:cubicBezTo>
                <a:cubicBezTo>
                  <a:pt x="320665" y="1232681"/>
                  <a:pt x="295802" y="1234008"/>
                  <a:pt x="292100" y="1219200"/>
                </a:cubicBezTo>
                <a:cubicBezTo>
                  <a:pt x="285855" y="1194218"/>
                  <a:pt x="300567" y="1168400"/>
                  <a:pt x="304800" y="1143000"/>
                </a:cubicBezTo>
                <a:cubicBezTo>
                  <a:pt x="334433" y="1147233"/>
                  <a:pt x="363854" y="1157996"/>
                  <a:pt x="393700" y="1155700"/>
                </a:cubicBezTo>
                <a:cubicBezTo>
                  <a:pt x="420395" y="1153647"/>
                  <a:pt x="469900" y="1130300"/>
                  <a:pt x="469900" y="1130300"/>
                </a:cubicBezTo>
                <a:cubicBezTo>
                  <a:pt x="459571" y="1099312"/>
                  <a:pt x="456419" y="1078719"/>
                  <a:pt x="431800" y="1054100"/>
                </a:cubicBezTo>
                <a:cubicBezTo>
                  <a:pt x="421007" y="1043307"/>
                  <a:pt x="406400" y="1037167"/>
                  <a:pt x="393700" y="1028700"/>
                </a:cubicBezTo>
                <a:cubicBezTo>
                  <a:pt x="376767" y="1003300"/>
                  <a:pt x="352553" y="981460"/>
                  <a:pt x="342900" y="952500"/>
                </a:cubicBezTo>
                <a:cubicBezTo>
                  <a:pt x="338667" y="939800"/>
                  <a:pt x="340653" y="922763"/>
                  <a:pt x="330200" y="914400"/>
                </a:cubicBezTo>
                <a:cubicBezTo>
                  <a:pt x="316570" y="903496"/>
                  <a:pt x="296333" y="905933"/>
                  <a:pt x="279400" y="901700"/>
                </a:cubicBezTo>
                <a:cubicBezTo>
                  <a:pt x="254000" y="876300"/>
                  <a:pt x="194488" y="860349"/>
                  <a:pt x="203200" y="825500"/>
                </a:cubicBezTo>
                <a:cubicBezTo>
                  <a:pt x="207433" y="808567"/>
                  <a:pt x="202648" y="786059"/>
                  <a:pt x="215900" y="774700"/>
                </a:cubicBezTo>
                <a:cubicBezTo>
                  <a:pt x="240190" y="753880"/>
                  <a:pt x="339111" y="741465"/>
                  <a:pt x="368300" y="736600"/>
                </a:cubicBezTo>
                <a:cubicBezTo>
                  <a:pt x="372533" y="723900"/>
                  <a:pt x="385972" y="710929"/>
                  <a:pt x="381000" y="698500"/>
                </a:cubicBezTo>
                <a:cubicBezTo>
                  <a:pt x="375331" y="684328"/>
                  <a:pt x="353693" y="683893"/>
                  <a:pt x="342900" y="673100"/>
                </a:cubicBezTo>
                <a:cubicBezTo>
                  <a:pt x="332107" y="662307"/>
                  <a:pt x="326372" y="647420"/>
                  <a:pt x="317500" y="635000"/>
                </a:cubicBezTo>
                <a:cubicBezTo>
                  <a:pt x="305197" y="617776"/>
                  <a:pt x="293338" y="600130"/>
                  <a:pt x="279400" y="584200"/>
                </a:cubicBezTo>
                <a:cubicBezTo>
                  <a:pt x="263631" y="566178"/>
                  <a:pt x="244369" y="551422"/>
                  <a:pt x="228600" y="533400"/>
                </a:cubicBezTo>
                <a:cubicBezTo>
                  <a:pt x="106174" y="393484"/>
                  <a:pt x="284615" y="576715"/>
                  <a:pt x="139700" y="431800"/>
                </a:cubicBezTo>
                <a:cubicBezTo>
                  <a:pt x="135467" y="419100"/>
                  <a:pt x="132987" y="405674"/>
                  <a:pt x="127000" y="393700"/>
                </a:cubicBezTo>
                <a:cubicBezTo>
                  <a:pt x="120174" y="380048"/>
                  <a:pt x="106959" y="369892"/>
                  <a:pt x="101600" y="355600"/>
                </a:cubicBezTo>
                <a:cubicBezTo>
                  <a:pt x="48986" y="215296"/>
                  <a:pt x="136920" y="364328"/>
                  <a:pt x="50800" y="241300"/>
                </a:cubicBezTo>
                <a:cubicBezTo>
                  <a:pt x="33294" y="216291"/>
                  <a:pt x="0" y="165100"/>
                  <a:pt x="0" y="165100"/>
                </a:cubicBezTo>
                <a:cubicBezTo>
                  <a:pt x="85624" y="108017"/>
                  <a:pt x="17102" y="144724"/>
                  <a:pt x="203200" y="127000"/>
                </a:cubicBezTo>
                <a:cubicBezTo>
                  <a:pt x="237176" y="123764"/>
                  <a:pt x="270933" y="118533"/>
                  <a:pt x="304800" y="114300"/>
                </a:cubicBezTo>
                <a:cubicBezTo>
                  <a:pt x="371860" y="91947"/>
                  <a:pt x="331761" y="109026"/>
                  <a:pt x="419100" y="50800"/>
                </a:cubicBezTo>
                <a:cubicBezTo>
                  <a:pt x="431800" y="42333"/>
                  <a:pt x="442720" y="30227"/>
                  <a:pt x="457200" y="25400"/>
                </a:cubicBezTo>
                <a:lnTo>
                  <a:pt x="533400" y="0"/>
                </a:lnTo>
              </a:path>
            </a:pathLst>
          </a:custGeom>
          <a:ln w="5715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Freeform 3"/>
          <p:cNvSpPr/>
          <p:nvPr/>
        </p:nvSpPr>
        <p:spPr>
          <a:xfrm>
            <a:off x="1755676" y="4887044"/>
            <a:ext cx="800100" cy="1638300"/>
          </a:xfrm>
          <a:custGeom>
            <a:avLst/>
            <a:gdLst>
              <a:gd name="connsiteX0" fmla="*/ 406400 w 800100"/>
              <a:gd name="connsiteY0" fmla="*/ 1638300 h 1638300"/>
              <a:gd name="connsiteX1" fmla="*/ 355600 w 800100"/>
              <a:gd name="connsiteY1" fmla="*/ 1574800 h 1638300"/>
              <a:gd name="connsiteX2" fmla="*/ 304800 w 800100"/>
              <a:gd name="connsiteY2" fmla="*/ 1549400 h 1638300"/>
              <a:gd name="connsiteX3" fmla="*/ 266700 w 800100"/>
              <a:gd name="connsiteY3" fmla="*/ 1511300 h 1638300"/>
              <a:gd name="connsiteX4" fmla="*/ 342900 w 800100"/>
              <a:gd name="connsiteY4" fmla="*/ 1422400 h 1638300"/>
              <a:gd name="connsiteX5" fmla="*/ 406400 w 800100"/>
              <a:gd name="connsiteY5" fmla="*/ 1409700 h 1638300"/>
              <a:gd name="connsiteX6" fmla="*/ 368300 w 800100"/>
              <a:gd name="connsiteY6" fmla="*/ 1384300 h 1638300"/>
              <a:gd name="connsiteX7" fmla="*/ 317500 w 800100"/>
              <a:gd name="connsiteY7" fmla="*/ 1358900 h 1638300"/>
              <a:gd name="connsiteX8" fmla="*/ 215900 w 800100"/>
              <a:gd name="connsiteY8" fmla="*/ 1257300 h 1638300"/>
              <a:gd name="connsiteX9" fmla="*/ 177800 w 800100"/>
              <a:gd name="connsiteY9" fmla="*/ 1231900 h 1638300"/>
              <a:gd name="connsiteX10" fmla="*/ 101600 w 800100"/>
              <a:gd name="connsiteY10" fmla="*/ 1155700 h 1638300"/>
              <a:gd name="connsiteX11" fmla="*/ 38100 w 800100"/>
              <a:gd name="connsiteY11" fmla="*/ 1041400 h 1638300"/>
              <a:gd name="connsiteX12" fmla="*/ 12700 w 800100"/>
              <a:gd name="connsiteY12" fmla="*/ 1003300 h 1638300"/>
              <a:gd name="connsiteX13" fmla="*/ 0 w 800100"/>
              <a:gd name="connsiteY13" fmla="*/ 965200 h 1638300"/>
              <a:gd name="connsiteX14" fmla="*/ 76200 w 800100"/>
              <a:gd name="connsiteY14" fmla="*/ 927100 h 1638300"/>
              <a:gd name="connsiteX15" fmla="*/ 254000 w 800100"/>
              <a:gd name="connsiteY15" fmla="*/ 901700 h 1638300"/>
              <a:gd name="connsiteX16" fmla="*/ 368300 w 800100"/>
              <a:gd name="connsiteY16" fmla="*/ 850900 h 1638300"/>
              <a:gd name="connsiteX17" fmla="*/ 406400 w 800100"/>
              <a:gd name="connsiteY17" fmla="*/ 812800 h 1638300"/>
              <a:gd name="connsiteX18" fmla="*/ 381000 w 800100"/>
              <a:gd name="connsiteY18" fmla="*/ 685800 h 1638300"/>
              <a:gd name="connsiteX19" fmla="*/ 279400 w 800100"/>
              <a:gd name="connsiteY19" fmla="*/ 584200 h 1638300"/>
              <a:gd name="connsiteX20" fmla="*/ 241300 w 800100"/>
              <a:gd name="connsiteY20" fmla="*/ 546100 h 1638300"/>
              <a:gd name="connsiteX21" fmla="*/ 139700 w 800100"/>
              <a:gd name="connsiteY21" fmla="*/ 469900 h 1638300"/>
              <a:gd name="connsiteX22" fmla="*/ 139700 w 800100"/>
              <a:gd name="connsiteY22" fmla="*/ 317500 h 1638300"/>
              <a:gd name="connsiteX23" fmla="*/ 177800 w 800100"/>
              <a:gd name="connsiteY23" fmla="*/ 304800 h 1638300"/>
              <a:gd name="connsiteX24" fmla="*/ 228600 w 800100"/>
              <a:gd name="connsiteY24" fmla="*/ 292100 h 1638300"/>
              <a:gd name="connsiteX25" fmla="*/ 368300 w 800100"/>
              <a:gd name="connsiteY25" fmla="*/ 165100 h 1638300"/>
              <a:gd name="connsiteX26" fmla="*/ 469900 w 800100"/>
              <a:gd name="connsiteY26" fmla="*/ 127000 h 1638300"/>
              <a:gd name="connsiteX27" fmla="*/ 508000 w 800100"/>
              <a:gd name="connsiteY27" fmla="*/ 114300 h 1638300"/>
              <a:gd name="connsiteX28" fmla="*/ 558800 w 800100"/>
              <a:gd name="connsiteY28" fmla="*/ 101600 h 1638300"/>
              <a:gd name="connsiteX29" fmla="*/ 609600 w 800100"/>
              <a:gd name="connsiteY29" fmla="*/ 76200 h 1638300"/>
              <a:gd name="connsiteX30" fmla="*/ 685800 w 800100"/>
              <a:gd name="connsiteY30" fmla="*/ 50800 h 1638300"/>
              <a:gd name="connsiteX31" fmla="*/ 736600 w 800100"/>
              <a:gd name="connsiteY31" fmla="*/ 25400 h 1638300"/>
              <a:gd name="connsiteX32" fmla="*/ 800100 w 800100"/>
              <a:gd name="connsiteY32" fmla="*/ 0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100" h="1638300">
                <a:moveTo>
                  <a:pt x="406400" y="1638300"/>
                </a:moveTo>
                <a:cubicBezTo>
                  <a:pt x="389467" y="1617133"/>
                  <a:pt x="376000" y="1592650"/>
                  <a:pt x="355600" y="1574800"/>
                </a:cubicBezTo>
                <a:cubicBezTo>
                  <a:pt x="341352" y="1562333"/>
                  <a:pt x="320206" y="1560404"/>
                  <a:pt x="304800" y="1549400"/>
                </a:cubicBezTo>
                <a:cubicBezTo>
                  <a:pt x="290185" y="1538961"/>
                  <a:pt x="279400" y="1524000"/>
                  <a:pt x="266700" y="1511300"/>
                </a:cubicBezTo>
                <a:cubicBezTo>
                  <a:pt x="229587" y="1399962"/>
                  <a:pt x="215905" y="1441938"/>
                  <a:pt x="342900" y="1422400"/>
                </a:cubicBezTo>
                <a:cubicBezTo>
                  <a:pt x="364235" y="1419118"/>
                  <a:pt x="385233" y="1413933"/>
                  <a:pt x="406400" y="1409700"/>
                </a:cubicBezTo>
                <a:cubicBezTo>
                  <a:pt x="393700" y="1401233"/>
                  <a:pt x="381552" y="1391873"/>
                  <a:pt x="368300" y="1384300"/>
                </a:cubicBezTo>
                <a:cubicBezTo>
                  <a:pt x="351862" y="1374907"/>
                  <a:pt x="332044" y="1371020"/>
                  <a:pt x="317500" y="1358900"/>
                </a:cubicBezTo>
                <a:cubicBezTo>
                  <a:pt x="280706" y="1328239"/>
                  <a:pt x="255751" y="1283867"/>
                  <a:pt x="215900" y="1257300"/>
                </a:cubicBezTo>
                <a:cubicBezTo>
                  <a:pt x="203200" y="1248833"/>
                  <a:pt x="189208" y="1242041"/>
                  <a:pt x="177800" y="1231900"/>
                </a:cubicBezTo>
                <a:cubicBezTo>
                  <a:pt x="150952" y="1208035"/>
                  <a:pt x="101600" y="1155700"/>
                  <a:pt x="101600" y="1155700"/>
                </a:cubicBezTo>
                <a:cubicBezTo>
                  <a:pt x="79247" y="1088640"/>
                  <a:pt x="96326" y="1128739"/>
                  <a:pt x="38100" y="1041400"/>
                </a:cubicBezTo>
                <a:cubicBezTo>
                  <a:pt x="29633" y="1028700"/>
                  <a:pt x="17527" y="1017780"/>
                  <a:pt x="12700" y="1003300"/>
                </a:cubicBezTo>
                <a:lnTo>
                  <a:pt x="0" y="965200"/>
                </a:lnTo>
                <a:cubicBezTo>
                  <a:pt x="25400" y="952500"/>
                  <a:pt x="49259" y="936080"/>
                  <a:pt x="76200" y="927100"/>
                </a:cubicBezTo>
                <a:cubicBezTo>
                  <a:pt x="98173" y="919776"/>
                  <a:pt x="243344" y="903032"/>
                  <a:pt x="254000" y="901700"/>
                </a:cubicBezTo>
                <a:cubicBezTo>
                  <a:pt x="309377" y="883241"/>
                  <a:pt x="328048" y="884443"/>
                  <a:pt x="368300" y="850900"/>
                </a:cubicBezTo>
                <a:cubicBezTo>
                  <a:pt x="382098" y="839402"/>
                  <a:pt x="393700" y="825500"/>
                  <a:pt x="406400" y="812800"/>
                </a:cubicBezTo>
                <a:cubicBezTo>
                  <a:pt x="397933" y="770467"/>
                  <a:pt x="401966" y="723539"/>
                  <a:pt x="381000" y="685800"/>
                </a:cubicBezTo>
                <a:cubicBezTo>
                  <a:pt x="357740" y="643933"/>
                  <a:pt x="313267" y="618067"/>
                  <a:pt x="279400" y="584200"/>
                </a:cubicBezTo>
                <a:cubicBezTo>
                  <a:pt x="266700" y="571500"/>
                  <a:pt x="256244" y="556063"/>
                  <a:pt x="241300" y="546100"/>
                </a:cubicBezTo>
                <a:cubicBezTo>
                  <a:pt x="180646" y="505664"/>
                  <a:pt x="215119" y="530235"/>
                  <a:pt x="139700" y="469900"/>
                </a:cubicBezTo>
                <a:cubicBezTo>
                  <a:pt x="120729" y="412987"/>
                  <a:pt x="108765" y="394836"/>
                  <a:pt x="139700" y="317500"/>
                </a:cubicBezTo>
                <a:cubicBezTo>
                  <a:pt x="144672" y="305071"/>
                  <a:pt x="164928" y="308478"/>
                  <a:pt x="177800" y="304800"/>
                </a:cubicBezTo>
                <a:cubicBezTo>
                  <a:pt x="194583" y="300005"/>
                  <a:pt x="211667" y="296333"/>
                  <a:pt x="228600" y="292100"/>
                </a:cubicBezTo>
                <a:cubicBezTo>
                  <a:pt x="286638" y="234062"/>
                  <a:pt x="307672" y="199745"/>
                  <a:pt x="368300" y="165100"/>
                </a:cubicBezTo>
                <a:cubicBezTo>
                  <a:pt x="427487" y="131279"/>
                  <a:pt x="407395" y="144859"/>
                  <a:pt x="469900" y="127000"/>
                </a:cubicBezTo>
                <a:cubicBezTo>
                  <a:pt x="482772" y="123322"/>
                  <a:pt x="495128" y="117978"/>
                  <a:pt x="508000" y="114300"/>
                </a:cubicBezTo>
                <a:cubicBezTo>
                  <a:pt x="524783" y="109505"/>
                  <a:pt x="542457" y="107729"/>
                  <a:pt x="558800" y="101600"/>
                </a:cubicBezTo>
                <a:cubicBezTo>
                  <a:pt x="576527" y="94953"/>
                  <a:pt x="592022" y="83231"/>
                  <a:pt x="609600" y="76200"/>
                </a:cubicBezTo>
                <a:cubicBezTo>
                  <a:pt x="634459" y="66256"/>
                  <a:pt x="661853" y="62774"/>
                  <a:pt x="685800" y="50800"/>
                </a:cubicBezTo>
                <a:cubicBezTo>
                  <a:pt x="702733" y="42333"/>
                  <a:pt x="719199" y="32858"/>
                  <a:pt x="736600" y="25400"/>
                </a:cubicBezTo>
                <a:cubicBezTo>
                  <a:pt x="846454" y="-21680"/>
                  <a:pt x="718339" y="40881"/>
                  <a:pt x="800100" y="0"/>
                </a:cubicBezTo>
              </a:path>
            </a:pathLst>
          </a:custGeom>
          <a:ln w="5715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reeform 4"/>
          <p:cNvSpPr/>
          <p:nvPr/>
        </p:nvSpPr>
        <p:spPr>
          <a:xfrm>
            <a:off x="1162596" y="4725144"/>
            <a:ext cx="673100" cy="1842562"/>
          </a:xfrm>
          <a:custGeom>
            <a:avLst/>
            <a:gdLst>
              <a:gd name="connsiteX0" fmla="*/ 228600 w 673100"/>
              <a:gd name="connsiteY0" fmla="*/ 1842562 h 1842562"/>
              <a:gd name="connsiteX1" fmla="*/ 215900 w 673100"/>
              <a:gd name="connsiteY1" fmla="*/ 1652062 h 1842562"/>
              <a:gd name="connsiteX2" fmla="*/ 165100 w 673100"/>
              <a:gd name="connsiteY2" fmla="*/ 1525062 h 1842562"/>
              <a:gd name="connsiteX3" fmla="*/ 152400 w 673100"/>
              <a:gd name="connsiteY3" fmla="*/ 1461562 h 1842562"/>
              <a:gd name="connsiteX4" fmla="*/ 139700 w 673100"/>
              <a:gd name="connsiteY4" fmla="*/ 1372662 h 1842562"/>
              <a:gd name="connsiteX5" fmla="*/ 127000 w 673100"/>
              <a:gd name="connsiteY5" fmla="*/ 1334562 h 1842562"/>
              <a:gd name="connsiteX6" fmla="*/ 114300 w 673100"/>
              <a:gd name="connsiteY6" fmla="*/ 1271062 h 1842562"/>
              <a:gd name="connsiteX7" fmla="*/ 76200 w 673100"/>
              <a:gd name="connsiteY7" fmla="*/ 1245662 h 1842562"/>
              <a:gd name="connsiteX8" fmla="*/ 0 w 673100"/>
              <a:gd name="connsiteY8" fmla="*/ 1156762 h 1842562"/>
              <a:gd name="connsiteX9" fmla="*/ 12700 w 673100"/>
              <a:gd name="connsiteY9" fmla="*/ 991662 h 1842562"/>
              <a:gd name="connsiteX10" fmla="*/ 50800 w 673100"/>
              <a:gd name="connsiteY10" fmla="*/ 966262 h 1842562"/>
              <a:gd name="connsiteX11" fmla="*/ 203200 w 673100"/>
              <a:gd name="connsiteY11" fmla="*/ 928162 h 1842562"/>
              <a:gd name="connsiteX12" fmla="*/ 241300 w 673100"/>
              <a:gd name="connsiteY12" fmla="*/ 877362 h 1842562"/>
              <a:gd name="connsiteX13" fmla="*/ 203200 w 673100"/>
              <a:gd name="connsiteY13" fmla="*/ 750362 h 1842562"/>
              <a:gd name="connsiteX14" fmla="*/ 165100 w 673100"/>
              <a:gd name="connsiteY14" fmla="*/ 724962 h 1842562"/>
              <a:gd name="connsiteX15" fmla="*/ 266700 w 673100"/>
              <a:gd name="connsiteY15" fmla="*/ 648762 h 1842562"/>
              <a:gd name="connsiteX16" fmla="*/ 406400 w 673100"/>
              <a:gd name="connsiteY16" fmla="*/ 623362 h 1842562"/>
              <a:gd name="connsiteX17" fmla="*/ 546100 w 673100"/>
              <a:gd name="connsiteY17" fmla="*/ 597962 h 1842562"/>
              <a:gd name="connsiteX18" fmla="*/ 635000 w 673100"/>
              <a:gd name="connsiteY18" fmla="*/ 547162 h 1842562"/>
              <a:gd name="connsiteX19" fmla="*/ 673100 w 673100"/>
              <a:gd name="connsiteY19" fmla="*/ 496362 h 1842562"/>
              <a:gd name="connsiteX20" fmla="*/ 584200 w 673100"/>
              <a:gd name="connsiteY20" fmla="*/ 369362 h 1842562"/>
              <a:gd name="connsiteX21" fmla="*/ 508000 w 673100"/>
              <a:gd name="connsiteY21" fmla="*/ 280462 h 1842562"/>
              <a:gd name="connsiteX22" fmla="*/ 469900 w 673100"/>
              <a:gd name="connsiteY22" fmla="*/ 255062 h 1842562"/>
              <a:gd name="connsiteX23" fmla="*/ 381000 w 673100"/>
              <a:gd name="connsiteY23" fmla="*/ 153462 h 1842562"/>
              <a:gd name="connsiteX24" fmla="*/ 330200 w 673100"/>
              <a:gd name="connsiteY24" fmla="*/ 102662 h 1842562"/>
              <a:gd name="connsiteX25" fmla="*/ 304800 w 673100"/>
              <a:gd name="connsiteY25" fmla="*/ 64562 h 1842562"/>
              <a:gd name="connsiteX26" fmla="*/ 228600 w 673100"/>
              <a:gd name="connsiteY26" fmla="*/ 13762 h 1842562"/>
              <a:gd name="connsiteX27" fmla="*/ 330200 w 673100"/>
              <a:gd name="connsiteY27" fmla="*/ 13762 h 1842562"/>
              <a:gd name="connsiteX28" fmla="*/ 457200 w 673100"/>
              <a:gd name="connsiteY28" fmla="*/ 1062 h 1842562"/>
              <a:gd name="connsiteX29" fmla="*/ 622300 w 673100"/>
              <a:gd name="connsiteY29" fmla="*/ 1062 h 184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3100" h="1842562">
                <a:moveTo>
                  <a:pt x="228600" y="1842562"/>
                </a:moveTo>
                <a:cubicBezTo>
                  <a:pt x="224367" y="1779062"/>
                  <a:pt x="228381" y="1714467"/>
                  <a:pt x="215900" y="1652062"/>
                </a:cubicBezTo>
                <a:cubicBezTo>
                  <a:pt x="206958" y="1607353"/>
                  <a:pt x="174042" y="1569771"/>
                  <a:pt x="165100" y="1525062"/>
                </a:cubicBezTo>
                <a:cubicBezTo>
                  <a:pt x="160867" y="1503895"/>
                  <a:pt x="155949" y="1482854"/>
                  <a:pt x="152400" y="1461562"/>
                </a:cubicBezTo>
                <a:cubicBezTo>
                  <a:pt x="147479" y="1432035"/>
                  <a:pt x="145571" y="1402015"/>
                  <a:pt x="139700" y="1372662"/>
                </a:cubicBezTo>
                <a:cubicBezTo>
                  <a:pt x="137075" y="1359535"/>
                  <a:pt x="130247" y="1347549"/>
                  <a:pt x="127000" y="1334562"/>
                </a:cubicBezTo>
                <a:cubicBezTo>
                  <a:pt x="121765" y="1313621"/>
                  <a:pt x="125010" y="1289804"/>
                  <a:pt x="114300" y="1271062"/>
                </a:cubicBezTo>
                <a:cubicBezTo>
                  <a:pt x="106727" y="1257810"/>
                  <a:pt x="87789" y="1255595"/>
                  <a:pt x="76200" y="1245662"/>
                </a:cubicBezTo>
                <a:cubicBezTo>
                  <a:pt x="28294" y="1204600"/>
                  <a:pt x="29960" y="1201701"/>
                  <a:pt x="0" y="1156762"/>
                </a:cubicBezTo>
                <a:cubicBezTo>
                  <a:pt x="4233" y="1101729"/>
                  <a:pt x="-1522" y="1044994"/>
                  <a:pt x="12700" y="991662"/>
                </a:cubicBezTo>
                <a:cubicBezTo>
                  <a:pt x="16633" y="976914"/>
                  <a:pt x="36852" y="972461"/>
                  <a:pt x="50800" y="966262"/>
                </a:cubicBezTo>
                <a:cubicBezTo>
                  <a:pt x="111177" y="939428"/>
                  <a:pt x="139303" y="938811"/>
                  <a:pt x="203200" y="928162"/>
                </a:cubicBezTo>
                <a:cubicBezTo>
                  <a:pt x="215900" y="911229"/>
                  <a:pt x="237514" y="898187"/>
                  <a:pt x="241300" y="877362"/>
                </a:cubicBezTo>
                <a:cubicBezTo>
                  <a:pt x="248679" y="836778"/>
                  <a:pt x="233866" y="781028"/>
                  <a:pt x="203200" y="750362"/>
                </a:cubicBezTo>
                <a:cubicBezTo>
                  <a:pt x="192407" y="739569"/>
                  <a:pt x="177800" y="733429"/>
                  <a:pt x="165100" y="724962"/>
                </a:cubicBezTo>
                <a:cubicBezTo>
                  <a:pt x="186494" y="660779"/>
                  <a:pt x="169110" y="681292"/>
                  <a:pt x="266700" y="648762"/>
                </a:cubicBezTo>
                <a:cubicBezTo>
                  <a:pt x="285523" y="642488"/>
                  <a:pt x="392327" y="625921"/>
                  <a:pt x="406400" y="623362"/>
                </a:cubicBezTo>
                <a:cubicBezTo>
                  <a:pt x="601651" y="587862"/>
                  <a:pt x="321561" y="635385"/>
                  <a:pt x="546100" y="597962"/>
                </a:cubicBezTo>
                <a:cubicBezTo>
                  <a:pt x="566022" y="588001"/>
                  <a:pt x="617049" y="565113"/>
                  <a:pt x="635000" y="547162"/>
                </a:cubicBezTo>
                <a:cubicBezTo>
                  <a:pt x="649967" y="532195"/>
                  <a:pt x="660400" y="513295"/>
                  <a:pt x="673100" y="496362"/>
                </a:cubicBezTo>
                <a:cubicBezTo>
                  <a:pt x="646310" y="389202"/>
                  <a:pt x="683810" y="502175"/>
                  <a:pt x="584200" y="369362"/>
                </a:cubicBezTo>
                <a:cubicBezTo>
                  <a:pt x="556170" y="331989"/>
                  <a:pt x="543378" y="309944"/>
                  <a:pt x="508000" y="280462"/>
                </a:cubicBezTo>
                <a:cubicBezTo>
                  <a:pt x="496274" y="270691"/>
                  <a:pt x="481387" y="265113"/>
                  <a:pt x="469900" y="255062"/>
                </a:cubicBezTo>
                <a:cubicBezTo>
                  <a:pt x="333301" y="135538"/>
                  <a:pt x="454774" y="239532"/>
                  <a:pt x="381000" y="153462"/>
                </a:cubicBezTo>
                <a:cubicBezTo>
                  <a:pt x="365415" y="135280"/>
                  <a:pt x="345785" y="120844"/>
                  <a:pt x="330200" y="102662"/>
                </a:cubicBezTo>
                <a:cubicBezTo>
                  <a:pt x="320267" y="91073"/>
                  <a:pt x="316287" y="74613"/>
                  <a:pt x="304800" y="64562"/>
                </a:cubicBezTo>
                <a:cubicBezTo>
                  <a:pt x="281826" y="44460"/>
                  <a:pt x="228600" y="13762"/>
                  <a:pt x="228600" y="13762"/>
                </a:cubicBezTo>
                <a:cubicBezTo>
                  <a:pt x="315691" y="-15268"/>
                  <a:pt x="207597" y="13762"/>
                  <a:pt x="330200" y="13762"/>
                </a:cubicBezTo>
                <a:cubicBezTo>
                  <a:pt x="372744" y="13762"/>
                  <a:pt x="414696" y="2910"/>
                  <a:pt x="457200" y="1062"/>
                </a:cubicBezTo>
                <a:cubicBezTo>
                  <a:pt x="512181" y="-1328"/>
                  <a:pt x="567267" y="1062"/>
                  <a:pt x="622300" y="1062"/>
                </a:cubicBezTo>
              </a:path>
            </a:pathLst>
          </a:custGeom>
          <a:ln w="5715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12 Rectángulo"/>
          <p:cNvSpPr/>
          <p:nvPr/>
        </p:nvSpPr>
        <p:spPr>
          <a:xfrm>
            <a:off x="1928794" y="214290"/>
            <a:ext cx="2539089" cy="369332"/>
          </a:xfrm>
          <a:prstGeom prst="rect">
            <a:avLst/>
          </a:prstGeom>
        </p:spPr>
        <p:txBody>
          <a:bodyPr wrap="none">
            <a:spAutoFit/>
          </a:bodyPr>
          <a:lstStyle/>
          <a:p>
            <a:pPr algn="ctr"/>
            <a:r>
              <a:rPr lang="en-US" sz="900" dirty="0" smtClean="0">
                <a:solidFill>
                  <a:schemeClr val="bg1"/>
                </a:solidFill>
                <a:latin typeface="Humnst777 BT" pitchFamily="34" charset="0"/>
              </a:rPr>
              <a:t>Human Pose Recovery and Behavior Analysis</a:t>
            </a:r>
          </a:p>
          <a:p>
            <a:pPr algn="ctr"/>
            <a:r>
              <a:rPr lang="en-US" sz="900" dirty="0" smtClean="0">
                <a:solidFill>
                  <a:schemeClr val="bg1"/>
                </a:solidFill>
                <a:latin typeface="Humnst777 BT" pitchFamily="34" charset="0"/>
              </a:rPr>
              <a:t>Group</a:t>
            </a:r>
            <a:endParaRPr lang="es-ES" sz="900" dirty="0">
              <a:solidFill>
                <a:schemeClr val="bg1"/>
              </a:solidFill>
              <a:latin typeface="Humnst777 BT" pitchFamily="34" charset="0"/>
            </a:endParaRPr>
          </a:p>
        </p:txBody>
      </p:sp>
      <p:sp>
        <p:nvSpPr>
          <p:cNvPr id="7" name="Slide Number Placeholder 6"/>
          <p:cNvSpPr>
            <a:spLocks noGrp="1"/>
          </p:cNvSpPr>
          <p:nvPr>
            <p:ph type="sldNum" sz="quarter" idx="12"/>
          </p:nvPr>
        </p:nvSpPr>
        <p:spPr/>
        <p:txBody>
          <a:bodyPr/>
          <a:lstStyle/>
          <a:p>
            <a:fld id="{28E7870A-D833-4620-871D-52D8AB644C76}" type="slidenum">
              <a:rPr lang="es-ES" smtClean="0"/>
              <a:pPr/>
              <a:t>5</a:t>
            </a:fld>
            <a:endParaRPr lang="es-ES"/>
          </a:p>
        </p:txBody>
      </p:sp>
    </p:spTree>
  </p:cSld>
  <p:clrMapOvr>
    <a:masterClrMapping/>
  </p:clrMapOvr>
  <mc:AlternateContent xmlns:mc="http://schemas.openxmlformats.org/markup-compatibility/2006" xmlns:p14="http://schemas.microsoft.com/office/powerpoint/2010/main">
    <mc:Choice Requires="p14">
      <p:transition spd="slow" p14:dur="2000" advTm="572"/>
    </mc:Choice>
    <mc:Fallback xmlns="">
      <p:transition xmlns:p14="http://schemas.microsoft.com/office/powerpoint/2010/main" spd="slow" advTm="57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30 Rectángulo"/>
          <p:cNvSpPr/>
          <p:nvPr/>
        </p:nvSpPr>
        <p:spPr>
          <a:xfrm>
            <a:off x="2357422" y="714356"/>
            <a:ext cx="2286016" cy="28575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S"/>
          </a:p>
        </p:txBody>
      </p:sp>
      <p:pic>
        <p:nvPicPr>
          <p:cNvPr id="26" name="25 Imagen" descr="cabecera diapo.jpg"/>
          <p:cNvPicPr>
            <a:picLocks noChangeAspect="1"/>
          </p:cNvPicPr>
          <p:nvPr/>
        </p:nvPicPr>
        <p:blipFill>
          <a:blip r:embed="rId3" cstate="print"/>
          <a:stretch>
            <a:fillRect/>
          </a:stretch>
        </p:blipFill>
        <p:spPr>
          <a:xfrm>
            <a:off x="0" y="0"/>
            <a:ext cx="9144000" cy="737048"/>
          </a:xfrm>
          <a:prstGeom prst="rect">
            <a:avLst/>
          </a:prstGeom>
        </p:spPr>
      </p:pic>
      <p:sp>
        <p:nvSpPr>
          <p:cNvPr id="18" name="17 CuadroTexto"/>
          <p:cNvSpPr txBox="1"/>
          <p:nvPr/>
        </p:nvSpPr>
        <p:spPr>
          <a:xfrm>
            <a:off x="4714876" y="273586"/>
            <a:ext cx="4143404" cy="369332"/>
          </a:xfrm>
          <a:prstGeom prst="rect">
            <a:avLst/>
          </a:prstGeom>
          <a:noFill/>
        </p:spPr>
        <p:txBody>
          <a:bodyPr wrap="square" rtlCol="0">
            <a:spAutoFit/>
          </a:bodyPr>
          <a:lstStyle/>
          <a:p>
            <a:pPr algn="ctr"/>
            <a:r>
              <a:rPr lang="es-ES" b="1" dirty="0" err="1" smtClean="0">
                <a:latin typeface="Humnst777 BT" pitchFamily="34" charset="0"/>
              </a:rPr>
              <a:t>BoVDW</a:t>
            </a:r>
            <a:r>
              <a:rPr lang="es-ES" b="1" dirty="0" smtClean="0">
                <a:latin typeface="Humnst777 BT" pitchFamily="34" charset="0"/>
              </a:rPr>
              <a:t> </a:t>
            </a:r>
            <a:r>
              <a:rPr lang="es-ES" b="1" dirty="0" err="1" smtClean="0">
                <a:latin typeface="Humnst777 BT" pitchFamily="34" charset="0"/>
              </a:rPr>
              <a:t>for</a:t>
            </a:r>
            <a:r>
              <a:rPr lang="es-ES" b="1" dirty="0" smtClean="0">
                <a:latin typeface="Humnst777 BT" pitchFamily="34" charset="0"/>
              </a:rPr>
              <a:t> </a:t>
            </a:r>
            <a:r>
              <a:rPr lang="es-ES" b="1" dirty="0" err="1" smtClean="0">
                <a:latin typeface="Humnst777 BT" pitchFamily="34" charset="0"/>
              </a:rPr>
              <a:t>Gesture</a:t>
            </a:r>
            <a:r>
              <a:rPr lang="es-ES" b="1" dirty="0" smtClean="0">
                <a:latin typeface="Humnst777 BT" pitchFamily="34" charset="0"/>
              </a:rPr>
              <a:t> </a:t>
            </a:r>
            <a:r>
              <a:rPr lang="es-ES" b="1" dirty="0" err="1" smtClean="0">
                <a:latin typeface="Humnst777 BT" pitchFamily="34" charset="0"/>
              </a:rPr>
              <a:t>Recognition</a:t>
            </a:r>
            <a:endParaRPr lang="es-ES" b="1" dirty="0">
              <a:latin typeface="Humnst777 BT" pitchFamily="34" charset="0"/>
            </a:endParaRPr>
          </a:p>
        </p:txBody>
      </p:sp>
      <p:pic>
        <p:nvPicPr>
          <p:cNvPr id="29" name="28 Imagen" descr="degradado diapo.jpg"/>
          <p:cNvPicPr>
            <a:picLocks noChangeAspect="1"/>
          </p:cNvPicPr>
          <p:nvPr/>
        </p:nvPicPr>
        <p:blipFill>
          <a:blip r:embed="rId4" cstate="print"/>
          <a:stretch>
            <a:fillRect/>
          </a:stretch>
        </p:blipFill>
        <p:spPr>
          <a:xfrm>
            <a:off x="0" y="5879108"/>
            <a:ext cx="9144000" cy="978892"/>
          </a:xfrm>
          <a:prstGeom prst="rect">
            <a:avLst/>
          </a:prstGeom>
        </p:spPr>
      </p:pic>
      <p:pic>
        <p:nvPicPr>
          <p:cNvPr id="32" name="31 Imagen" descr="logo-pequeño.png"/>
          <p:cNvPicPr>
            <a:picLocks noChangeAspect="1"/>
          </p:cNvPicPr>
          <p:nvPr/>
        </p:nvPicPr>
        <p:blipFill>
          <a:blip r:embed="rId5" cstate="print"/>
          <a:stretch>
            <a:fillRect/>
          </a:stretch>
        </p:blipFill>
        <p:spPr>
          <a:xfrm>
            <a:off x="642910" y="0"/>
            <a:ext cx="981075" cy="609600"/>
          </a:xfrm>
          <a:prstGeom prst="rect">
            <a:avLst/>
          </a:prstGeom>
        </p:spPr>
      </p:pic>
      <p:sp>
        <p:nvSpPr>
          <p:cNvPr id="9" name="8 Rectángulo"/>
          <p:cNvSpPr/>
          <p:nvPr/>
        </p:nvSpPr>
        <p:spPr>
          <a:xfrm>
            <a:off x="7097232" y="6509587"/>
            <a:ext cx="2731352" cy="276999"/>
          </a:xfrm>
          <a:prstGeom prst="rect">
            <a:avLst/>
          </a:prstGeom>
        </p:spPr>
        <p:txBody>
          <a:bodyPr wrap="square">
            <a:spAutoFit/>
          </a:bodyPr>
          <a:lstStyle/>
          <a:p>
            <a:r>
              <a:rPr lang="es-ES" sz="1200" dirty="0" err="1" smtClean="0">
                <a:latin typeface="Humnst777 BT" pitchFamily="34" charset="0"/>
              </a:rPr>
              <a:t>All</a:t>
            </a:r>
            <a:r>
              <a:rPr lang="es-ES" sz="1200" dirty="0" smtClean="0">
                <a:latin typeface="Humnst777 BT" pitchFamily="34" charset="0"/>
              </a:rPr>
              <a:t> </a:t>
            </a:r>
            <a:r>
              <a:rPr lang="es-ES" sz="1200" dirty="0" err="1" smtClean="0">
                <a:latin typeface="Humnst777 BT" pitchFamily="34" charset="0"/>
              </a:rPr>
              <a:t>rights</a:t>
            </a:r>
            <a:r>
              <a:rPr lang="es-ES" sz="1200" dirty="0" smtClean="0">
                <a:latin typeface="Humnst777 BT" pitchFamily="34" charset="0"/>
              </a:rPr>
              <a:t> </a:t>
            </a:r>
            <a:r>
              <a:rPr lang="es-ES" sz="1200" dirty="0" err="1" smtClean="0">
                <a:latin typeface="Humnst777 BT" pitchFamily="34" charset="0"/>
              </a:rPr>
              <a:t>reserved</a:t>
            </a:r>
            <a:r>
              <a:rPr lang="es-ES" sz="1200" dirty="0" smtClean="0">
                <a:latin typeface="Humnst777 BT" pitchFamily="34" charset="0"/>
              </a:rPr>
              <a:t> </a:t>
            </a:r>
            <a:r>
              <a:rPr lang="es-ES" sz="1200" dirty="0" err="1" smtClean="0">
                <a:latin typeface="Humnst777 BT" pitchFamily="34" charset="0"/>
              </a:rPr>
              <a:t>HuBPA</a:t>
            </a:r>
            <a:r>
              <a:rPr lang="es-ES" sz="1200" dirty="0" smtClean="0">
                <a:latin typeface="Humnst777 BT" pitchFamily="34" charset="0"/>
              </a:rPr>
              <a:t>©</a:t>
            </a:r>
            <a:endParaRPr lang="es-ES" sz="1200" dirty="0">
              <a:latin typeface="Humnst777 BT" pitchFamily="34" charset="0"/>
            </a:endParaRPr>
          </a:p>
        </p:txBody>
      </p:sp>
      <p:sp>
        <p:nvSpPr>
          <p:cNvPr id="17" name="16 CuadroTexto"/>
          <p:cNvSpPr txBox="1"/>
          <p:nvPr/>
        </p:nvSpPr>
        <p:spPr>
          <a:xfrm>
            <a:off x="549216" y="714356"/>
            <a:ext cx="1115370" cy="307777"/>
          </a:xfrm>
          <a:prstGeom prst="rect">
            <a:avLst/>
          </a:prstGeom>
          <a:noFill/>
        </p:spPr>
        <p:txBody>
          <a:bodyPr wrap="none" rtlCol="0">
            <a:spAutoFit/>
          </a:bodyPr>
          <a:lstStyle/>
          <a:p>
            <a:r>
              <a:rPr lang="es-ES" sz="1400" dirty="0" err="1" smtClean="0"/>
              <a:t>Introduction</a:t>
            </a:r>
            <a:endParaRPr lang="es-ES" sz="1400" dirty="0"/>
          </a:p>
        </p:txBody>
      </p:sp>
      <p:cxnSp>
        <p:nvCxnSpPr>
          <p:cNvPr id="20" name="19 Conector recto"/>
          <p:cNvCxnSpPr/>
          <p:nvPr/>
        </p:nvCxnSpPr>
        <p:spPr>
          <a:xfrm>
            <a:off x="0" y="1008059"/>
            <a:ext cx="9144000" cy="0"/>
          </a:xfrm>
          <a:prstGeom prst="line">
            <a:avLst/>
          </a:prstGeom>
        </p:spPr>
        <p:style>
          <a:lnRef idx="1">
            <a:schemeClr val="dk1"/>
          </a:lnRef>
          <a:fillRef idx="0">
            <a:schemeClr val="dk1"/>
          </a:fillRef>
          <a:effectRef idx="0">
            <a:schemeClr val="dk1"/>
          </a:effectRef>
          <a:fontRef idx="minor">
            <a:schemeClr val="tx1"/>
          </a:fontRef>
        </p:style>
      </p:cxnSp>
      <p:sp>
        <p:nvSpPr>
          <p:cNvPr id="23" name="22 CuadroTexto"/>
          <p:cNvSpPr txBox="1"/>
          <p:nvPr/>
        </p:nvSpPr>
        <p:spPr>
          <a:xfrm>
            <a:off x="2902383" y="714356"/>
            <a:ext cx="1188530" cy="307777"/>
          </a:xfrm>
          <a:prstGeom prst="rect">
            <a:avLst/>
          </a:prstGeom>
          <a:noFill/>
        </p:spPr>
        <p:txBody>
          <a:bodyPr wrap="none" rtlCol="0">
            <a:spAutoFit/>
          </a:bodyPr>
          <a:lstStyle/>
          <a:p>
            <a:r>
              <a:rPr lang="es-ES" sz="1400" b="1" dirty="0" err="1" smtClean="0"/>
              <a:t>Methodology</a:t>
            </a:r>
            <a:endParaRPr lang="es-ES" sz="1400" b="1" dirty="0"/>
          </a:p>
        </p:txBody>
      </p:sp>
      <p:sp>
        <p:nvSpPr>
          <p:cNvPr id="24" name="23 CuadroTexto"/>
          <p:cNvSpPr txBox="1"/>
          <p:nvPr/>
        </p:nvSpPr>
        <p:spPr>
          <a:xfrm>
            <a:off x="5429256" y="714356"/>
            <a:ext cx="707310" cy="307777"/>
          </a:xfrm>
          <a:prstGeom prst="rect">
            <a:avLst/>
          </a:prstGeom>
          <a:noFill/>
        </p:spPr>
        <p:txBody>
          <a:bodyPr wrap="none" rtlCol="0">
            <a:spAutoFit/>
          </a:bodyPr>
          <a:lstStyle/>
          <a:p>
            <a:r>
              <a:rPr lang="es-ES" sz="1400" dirty="0" err="1" smtClean="0"/>
              <a:t>Results</a:t>
            </a:r>
            <a:endParaRPr lang="es-ES" sz="1400" dirty="0"/>
          </a:p>
        </p:txBody>
      </p:sp>
      <p:sp>
        <p:nvSpPr>
          <p:cNvPr id="25" name="24 CuadroTexto"/>
          <p:cNvSpPr txBox="1"/>
          <p:nvPr/>
        </p:nvSpPr>
        <p:spPr>
          <a:xfrm>
            <a:off x="7446691" y="714356"/>
            <a:ext cx="982961" cy="307777"/>
          </a:xfrm>
          <a:prstGeom prst="rect">
            <a:avLst/>
          </a:prstGeom>
          <a:noFill/>
        </p:spPr>
        <p:txBody>
          <a:bodyPr wrap="none" rtlCol="0">
            <a:spAutoFit/>
          </a:bodyPr>
          <a:lstStyle/>
          <a:p>
            <a:r>
              <a:rPr lang="es-ES" sz="1400" dirty="0" err="1" smtClean="0"/>
              <a:t>Conclusion</a:t>
            </a:r>
            <a:endParaRPr lang="es-ES" sz="1400" dirty="0"/>
          </a:p>
        </p:txBody>
      </p:sp>
      <p:cxnSp>
        <p:nvCxnSpPr>
          <p:cNvPr id="27" name="26 Conector recto"/>
          <p:cNvCxnSpPr/>
          <p:nvPr/>
        </p:nvCxnSpPr>
        <p:spPr>
          <a:xfrm>
            <a:off x="-32" y="729346"/>
            <a:ext cx="9144000" cy="0"/>
          </a:xfrm>
          <a:prstGeom prst="line">
            <a:avLst/>
          </a:prstGeom>
        </p:spPr>
        <p:style>
          <a:lnRef idx="1">
            <a:schemeClr val="dk1"/>
          </a:lnRef>
          <a:fillRef idx="0">
            <a:schemeClr val="dk1"/>
          </a:fillRef>
          <a:effectRef idx="0">
            <a:schemeClr val="dk1"/>
          </a:effectRef>
          <a:fontRef idx="minor">
            <a:schemeClr val="tx1"/>
          </a:fontRef>
        </p:style>
      </p:cxnSp>
      <p:grpSp>
        <p:nvGrpSpPr>
          <p:cNvPr id="36" name="35 Grupo"/>
          <p:cNvGrpSpPr/>
          <p:nvPr/>
        </p:nvGrpSpPr>
        <p:grpSpPr>
          <a:xfrm>
            <a:off x="285720" y="1268760"/>
            <a:ext cx="8501122" cy="642942"/>
            <a:chOff x="928662" y="2071678"/>
            <a:chExt cx="7000924" cy="785818"/>
          </a:xfrm>
        </p:grpSpPr>
        <p:sp>
          <p:nvSpPr>
            <p:cNvPr id="19" name="18 Rectángulo redondeado"/>
            <p:cNvSpPr/>
            <p:nvPr/>
          </p:nvSpPr>
          <p:spPr>
            <a:xfrm>
              <a:off x="928662" y="2071678"/>
              <a:ext cx="1500198" cy="78581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 sz="1600" b="1" dirty="0" err="1" smtClean="0"/>
                <a:t>Gesture</a:t>
              </a:r>
              <a:r>
                <a:rPr lang="es-ES" sz="1600" b="1" dirty="0" smtClean="0"/>
                <a:t> </a:t>
              </a:r>
              <a:r>
                <a:rPr lang="es-ES" sz="1600" b="1" dirty="0" err="1" smtClean="0"/>
                <a:t>samples</a:t>
              </a:r>
              <a:r>
                <a:rPr lang="es-ES" sz="1600" b="1" dirty="0" smtClean="0"/>
                <a:t> </a:t>
              </a:r>
              <a:r>
                <a:rPr lang="es-ES" sz="1600" b="1" dirty="0" err="1" smtClean="0"/>
                <a:t>alignment</a:t>
              </a:r>
              <a:endParaRPr lang="es-ES" sz="1600" b="1" dirty="0"/>
            </a:p>
          </p:txBody>
        </p:sp>
        <p:sp>
          <p:nvSpPr>
            <p:cNvPr id="21" name="20 Rectángulo redondeado"/>
            <p:cNvSpPr/>
            <p:nvPr/>
          </p:nvSpPr>
          <p:spPr>
            <a:xfrm>
              <a:off x="2786050" y="2071678"/>
              <a:ext cx="1500198" cy="78581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 sz="1600" b="1" dirty="0" smtClean="0"/>
                <a:t>GMM </a:t>
              </a:r>
              <a:r>
                <a:rPr lang="es-ES" sz="1600" b="1" dirty="0" err="1" smtClean="0"/>
                <a:t>learning</a:t>
              </a:r>
              <a:endParaRPr lang="es-ES" sz="1600" b="1" dirty="0"/>
            </a:p>
          </p:txBody>
        </p:sp>
        <p:sp>
          <p:nvSpPr>
            <p:cNvPr id="22" name="21 Rectángulo redondeado"/>
            <p:cNvSpPr/>
            <p:nvPr/>
          </p:nvSpPr>
          <p:spPr>
            <a:xfrm>
              <a:off x="4572000" y="2071678"/>
              <a:ext cx="1500198" cy="78581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 sz="1600" b="1" dirty="0" err="1" smtClean="0"/>
                <a:t>Soft-Distance</a:t>
              </a:r>
              <a:r>
                <a:rPr lang="es-ES" sz="1600" b="1" dirty="0" smtClean="0"/>
                <a:t> </a:t>
              </a:r>
              <a:r>
                <a:rPr lang="es-ES" sz="1600" b="1" dirty="0" err="1" smtClean="0"/>
                <a:t>based</a:t>
              </a:r>
              <a:r>
                <a:rPr lang="es-ES" sz="1600" b="1" dirty="0" smtClean="0"/>
                <a:t> </a:t>
              </a:r>
              <a:r>
                <a:rPr lang="es-ES" sz="1600" b="1" dirty="0" err="1" smtClean="0"/>
                <a:t>on</a:t>
              </a:r>
              <a:r>
                <a:rPr lang="es-ES" sz="1600" b="1" dirty="0" smtClean="0"/>
                <a:t> GMM </a:t>
              </a:r>
              <a:endParaRPr lang="es-ES" sz="1600" b="1" dirty="0"/>
            </a:p>
          </p:txBody>
        </p:sp>
        <p:sp>
          <p:nvSpPr>
            <p:cNvPr id="28" name="27 Rectángulo redondeado"/>
            <p:cNvSpPr/>
            <p:nvPr/>
          </p:nvSpPr>
          <p:spPr>
            <a:xfrm>
              <a:off x="6429388" y="2071678"/>
              <a:ext cx="1500198" cy="78581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 sz="1600" b="1" dirty="0" smtClean="0"/>
                <a:t>DTW </a:t>
              </a:r>
              <a:endParaRPr lang="es-ES" sz="1600" b="1" dirty="0"/>
            </a:p>
          </p:txBody>
        </p:sp>
        <p:sp>
          <p:nvSpPr>
            <p:cNvPr id="30" name="29 Flecha derecha"/>
            <p:cNvSpPr/>
            <p:nvPr/>
          </p:nvSpPr>
          <p:spPr>
            <a:xfrm>
              <a:off x="2462198" y="2338380"/>
              <a:ext cx="285752" cy="285752"/>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ES" sz="1600" b="1"/>
            </a:p>
          </p:txBody>
        </p:sp>
        <p:sp>
          <p:nvSpPr>
            <p:cNvPr id="33" name="32 Flecha derecha"/>
            <p:cNvSpPr/>
            <p:nvPr/>
          </p:nvSpPr>
          <p:spPr>
            <a:xfrm>
              <a:off x="4286248" y="2352667"/>
              <a:ext cx="285752" cy="285752"/>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ES" sz="1600" b="1"/>
            </a:p>
          </p:txBody>
        </p:sp>
        <p:sp>
          <p:nvSpPr>
            <p:cNvPr id="34" name="33 Flecha derecha"/>
            <p:cNvSpPr/>
            <p:nvPr/>
          </p:nvSpPr>
          <p:spPr>
            <a:xfrm>
              <a:off x="6081723" y="2357430"/>
              <a:ext cx="285752" cy="285752"/>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ES" sz="1600" b="1"/>
            </a:p>
          </p:txBody>
        </p:sp>
      </p:grpSp>
      <p:pic>
        <p:nvPicPr>
          <p:cNvPr id="37" name="Picture 36" descr="gmmdtw.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9672" y="2420888"/>
            <a:ext cx="5472608" cy="3956786"/>
          </a:xfrm>
          <a:prstGeom prst="rect">
            <a:avLst/>
          </a:prstGeom>
        </p:spPr>
      </p:pic>
      <p:sp>
        <p:nvSpPr>
          <p:cNvPr id="15" name="Rounded Rectangle 14"/>
          <p:cNvSpPr/>
          <p:nvPr/>
        </p:nvSpPr>
        <p:spPr>
          <a:xfrm>
            <a:off x="107504" y="1196752"/>
            <a:ext cx="4320480" cy="792088"/>
          </a:xfrm>
          <a:prstGeom prst="round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ounded Rectangle 40"/>
          <p:cNvSpPr/>
          <p:nvPr/>
        </p:nvSpPr>
        <p:spPr>
          <a:xfrm>
            <a:off x="4499992" y="1196752"/>
            <a:ext cx="4320480" cy="792088"/>
          </a:xfrm>
          <a:prstGeom prst="roundRect">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835696" y="1988840"/>
            <a:ext cx="2304256" cy="400110"/>
          </a:xfrm>
          <a:prstGeom prst="rect">
            <a:avLst/>
          </a:prstGeom>
          <a:noFill/>
        </p:spPr>
        <p:txBody>
          <a:bodyPr wrap="square" rtlCol="0">
            <a:spAutoFit/>
          </a:bodyPr>
          <a:lstStyle/>
          <a:p>
            <a:r>
              <a:rPr lang="en-US" sz="2000" i="1" dirty="0" smtClean="0">
                <a:solidFill>
                  <a:srgbClr val="0000FF"/>
                </a:solidFill>
              </a:rPr>
              <a:t>Training</a:t>
            </a:r>
            <a:endParaRPr lang="en-US" sz="2000" i="1" dirty="0">
              <a:solidFill>
                <a:srgbClr val="0000FF"/>
              </a:solidFill>
            </a:endParaRPr>
          </a:p>
        </p:txBody>
      </p:sp>
      <p:sp>
        <p:nvSpPr>
          <p:cNvPr id="43" name="TextBox 42"/>
          <p:cNvSpPr txBox="1"/>
          <p:nvPr/>
        </p:nvSpPr>
        <p:spPr>
          <a:xfrm>
            <a:off x="6300192" y="1979548"/>
            <a:ext cx="2304256" cy="400110"/>
          </a:xfrm>
          <a:prstGeom prst="rect">
            <a:avLst/>
          </a:prstGeom>
          <a:noFill/>
          <a:ln>
            <a:noFill/>
          </a:ln>
        </p:spPr>
        <p:txBody>
          <a:bodyPr wrap="square" rtlCol="0">
            <a:spAutoFit/>
          </a:bodyPr>
          <a:lstStyle/>
          <a:p>
            <a:r>
              <a:rPr lang="en-US" sz="2000" i="1" dirty="0" smtClean="0">
                <a:solidFill>
                  <a:srgbClr val="008000"/>
                </a:solidFill>
              </a:rPr>
              <a:t>Testing</a:t>
            </a:r>
            <a:endParaRPr lang="en-US" sz="2000" i="1" dirty="0">
              <a:solidFill>
                <a:srgbClr val="008000"/>
              </a:solidFill>
            </a:endParaRPr>
          </a:p>
        </p:txBody>
      </p:sp>
      <p:sp>
        <p:nvSpPr>
          <p:cNvPr id="35" name="12 Rectángulo"/>
          <p:cNvSpPr/>
          <p:nvPr/>
        </p:nvSpPr>
        <p:spPr>
          <a:xfrm>
            <a:off x="1928794" y="214290"/>
            <a:ext cx="2539089" cy="369332"/>
          </a:xfrm>
          <a:prstGeom prst="rect">
            <a:avLst/>
          </a:prstGeom>
        </p:spPr>
        <p:txBody>
          <a:bodyPr wrap="none">
            <a:spAutoFit/>
          </a:bodyPr>
          <a:lstStyle/>
          <a:p>
            <a:pPr algn="ctr"/>
            <a:r>
              <a:rPr lang="en-US" sz="900" dirty="0" smtClean="0">
                <a:solidFill>
                  <a:schemeClr val="bg1"/>
                </a:solidFill>
                <a:latin typeface="Humnst777 BT" pitchFamily="34" charset="0"/>
              </a:rPr>
              <a:t>Human Pose Recovery and Behavior Analysis</a:t>
            </a:r>
          </a:p>
          <a:p>
            <a:pPr algn="ctr"/>
            <a:r>
              <a:rPr lang="en-US" sz="900" dirty="0" smtClean="0">
                <a:solidFill>
                  <a:schemeClr val="bg1"/>
                </a:solidFill>
                <a:latin typeface="Humnst777 BT" pitchFamily="34" charset="0"/>
              </a:rPr>
              <a:t>Group</a:t>
            </a:r>
            <a:endParaRPr lang="es-ES" sz="900" dirty="0">
              <a:solidFill>
                <a:schemeClr val="bg1"/>
              </a:solidFill>
              <a:latin typeface="Humnst777 BT" pitchFamily="34" charset="0"/>
            </a:endParaRPr>
          </a:p>
        </p:txBody>
      </p:sp>
      <p:sp>
        <p:nvSpPr>
          <p:cNvPr id="3" name="Slide Number Placeholder 2"/>
          <p:cNvSpPr>
            <a:spLocks noGrp="1"/>
          </p:cNvSpPr>
          <p:nvPr>
            <p:ph type="sldNum" sz="quarter" idx="12"/>
          </p:nvPr>
        </p:nvSpPr>
        <p:spPr/>
        <p:txBody>
          <a:bodyPr/>
          <a:lstStyle/>
          <a:p>
            <a:fld id="{28E7870A-D833-4620-871D-52D8AB644C76}" type="slidenum">
              <a:rPr lang="es-ES" smtClean="0"/>
              <a:pPr/>
              <a:t>6</a:t>
            </a:fld>
            <a:endParaRPr lang="es-ES"/>
          </a:p>
        </p:txBody>
      </p:sp>
    </p:spTree>
  </p:cSld>
  <p:clrMapOvr>
    <a:masterClrMapping/>
  </p:clrMapOvr>
  <mc:AlternateContent xmlns:mc="http://schemas.openxmlformats.org/markup-compatibility/2006" xmlns:p14="http://schemas.microsoft.com/office/powerpoint/2010/main">
    <mc:Choice Requires="p14">
      <p:transition spd="slow" p14:dur="2000" advTm="530"/>
    </mc:Choice>
    <mc:Fallback xmlns="">
      <p:transition xmlns:p14="http://schemas.microsoft.com/office/powerpoint/2010/main" spd="slow" advTm="530"/>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5868144" y="3212976"/>
            <a:ext cx="3168352" cy="3456384"/>
          </a:xfrm>
          <a:prstGeom prst="rect">
            <a:avLst/>
          </a:prstGeom>
          <a:solidFill>
            <a:srgbClr val="7F7F7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30 Rectángulo"/>
          <p:cNvSpPr/>
          <p:nvPr/>
        </p:nvSpPr>
        <p:spPr>
          <a:xfrm>
            <a:off x="2357422" y="714356"/>
            <a:ext cx="2286016" cy="28575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S"/>
          </a:p>
        </p:txBody>
      </p:sp>
      <p:pic>
        <p:nvPicPr>
          <p:cNvPr id="26" name="25 Imagen" descr="cabecera diapo.jpg"/>
          <p:cNvPicPr>
            <a:picLocks noChangeAspect="1"/>
          </p:cNvPicPr>
          <p:nvPr/>
        </p:nvPicPr>
        <p:blipFill>
          <a:blip r:embed="rId4" cstate="print"/>
          <a:stretch>
            <a:fillRect/>
          </a:stretch>
        </p:blipFill>
        <p:spPr>
          <a:xfrm>
            <a:off x="0" y="0"/>
            <a:ext cx="9144000" cy="737048"/>
          </a:xfrm>
          <a:prstGeom prst="rect">
            <a:avLst/>
          </a:prstGeom>
        </p:spPr>
      </p:pic>
      <p:sp>
        <p:nvSpPr>
          <p:cNvPr id="18" name="17 CuadroTexto"/>
          <p:cNvSpPr txBox="1"/>
          <p:nvPr/>
        </p:nvSpPr>
        <p:spPr>
          <a:xfrm>
            <a:off x="4714876" y="273586"/>
            <a:ext cx="4143404" cy="369332"/>
          </a:xfrm>
          <a:prstGeom prst="rect">
            <a:avLst/>
          </a:prstGeom>
          <a:noFill/>
        </p:spPr>
        <p:txBody>
          <a:bodyPr wrap="square" rtlCol="0">
            <a:spAutoFit/>
          </a:bodyPr>
          <a:lstStyle/>
          <a:p>
            <a:pPr algn="ctr"/>
            <a:r>
              <a:rPr lang="es-ES" b="1" dirty="0" err="1" smtClean="0">
                <a:latin typeface="Humnst777 BT" pitchFamily="34" charset="0"/>
              </a:rPr>
              <a:t>Gesture</a:t>
            </a:r>
            <a:r>
              <a:rPr lang="es-ES" b="1" dirty="0" smtClean="0">
                <a:latin typeface="Humnst777 BT" pitchFamily="34" charset="0"/>
              </a:rPr>
              <a:t> </a:t>
            </a:r>
            <a:r>
              <a:rPr lang="es-ES" b="1" dirty="0" err="1" smtClean="0">
                <a:latin typeface="Humnst777 BT" pitchFamily="34" charset="0"/>
              </a:rPr>
              <a:t>samples</a:t>
            </a:r>
            <a:r>
              <a:rPr lang="es-ES" b="1" dirty="0" smtClean="0">
                <a:latin typeface="Humnst777 BT" pitchFamily="34" charset="0"/>
              </a:rPr>
              <a:t> </a:t>
            </a:r>
            <a:r>
              <a:rPr lang="es-ES" b="1" dirty="0" err="1" smtClean="0">
                <a:latin typeface="Humnst777 BT" pitchFamily="34" charset="0"/>
              </a:rPr>
              <a:t>alignment</a:t>
            </a:r>
            <a:endParaRPr lang="es-ES" b="1" dirty="0">
              <a:latin typeface="Humnst777 BT" pitchFamily="34" charset="0"/>
            </a:endParaRPr>
          </a:p>
        </p:txBody>
      </p:sp>
      <p:pic>
        <p:nvPicPr>
          <p:cNvPr id="32" name="31 Imagen" descr="logo-pequeño.png"/>
          <p:cNvPicPr>
            <a:picLocks noChangeAspect="1"/>
          </p:cNvPicPr>
          <p:nvPr/>
        </p:nvPicPr>
        <p:blipFill>
          <a:blip r:embed="rId5" cstate="print"/>
          <a:stretch>
            <a:fillRect/>
          </a:stretch>
        </p:blipFill>
        <p:spPr>
          <a:xfrm>
            <a:off x="642910" y="0"/>
            <a:ext cx="981075" cy="609600"/>
          </a:xfrm>
          <a:prstGeom prst="rect">
            <a:avLst/>
          </a:prstGeom>
        </p:spPr>
      </p:pic>
      <p:sp>
        <p:nvSpPr>
          <p:cNvPr id="9" name="8 Rectángulo"/>
          <p:cNvSpPr/>
          <p:nvPr/>
        </p:nvSpPr>
        <p:spPr>
          <a:xfrm>
            <a:off x="7097232" y="6608385"/>
            <a:ext cx="2731352" cy="276999"/>
          </a:xfrm>
          <a:prstGeom prst="rect">
            <a:avLst/>
          </a:prstGeom>
        </p:spPr>
        <p:txBody>
          <a:bodyPr wrap="square">
            <a:spAutoFit/>
          </a:bodyPr>
          <a:lstStyle/>
          <a:p>
            <a:r>
              <a:rPr lang="es-ES" sz="1200" dirty="0" err="1" smtClean="0">
                <a:latin typeface="Humnst777 BT" pitchFamily="34" charset="0"/>
              </a:rPr>
              <a:t>All</a:t>
            </a:r>
            <a:r>
              <a:rPr lang="es-ES" sz="1200" dirty="0" smtClean="0">
                <a:latin typeface="Humnst777 BT" pitchFamily="34" charset="0"/>
              </a:rPr>
              <a:t> </a:t>
            </a:r>
            <a:r>
              <a:rPr lang="es-ES" sz="1200" dirty="0" err="1" smtClean="0">
                <a:latin typeface="Humnst777 BT" pitchFamily="34" charset="0"/>
              </a:rPr>
              <a:t>rights</a:t>
            </a:r>
            <a:r>
              <a:rPr lang="es-ES" sz="1200" dirty="0" smtClean="0">
                <a:latin typeface="Humnst777 BT" pitchFamily="34" charset="0"/>
              </a:rPr>
              <a:t> </a:t>
            </a:r>
            <a:r>
              <a:rPr lang="es-ES" sz="1200" dirty="0" err="1" smtClean="0">
                <a:latin typeface="Humnst777 BT" pitchFamily="34" charset="0"/>
              </a:rPr>
              <a:t>reserved</a:t>
            </a:r>
            <a:r>
              <a:rPr lang="es-ES" sz="1200" dirty="0" smtClean="0">
                <a:latin typeface="Humnst777 BT" pitchFamily="34" charset="0"/>
              </a:rPr>
              <a:t> </a:t>
            </a:r>
            <a:r>
              <a:rPr lang="es-ES" sz="1200" dirty="0" err="1" smtClean="0">
                <a:latin typeface="Humnst777 BT" pitchFamily="34" charset="0"/>
              </a:rPr>
              <a:t>HuBPA</a:t>
            </a:r>
            <a:r>
              <a:rPr lang="es-ES" sz="1200" dirty="0" smtClean="0">
                <a:latin typeface="Humnst777 BT" pitchFamily="34" charset="0"/>
              </a:rPr>
              <a:t>©</a:t>
            </a:r>
            <a:endParaRPr lang="es-ES" sz="1200" dirty="0">
              <a:latin typeface="Humnst777 BT" pitchFamily="34" charset="0"/>
            </a:endParaRPr>
          </a:p>
        </p:txBody>
      </p:sp>
      <p:sp>
        <p:nvSpPr>
          <p:cNvPr id="17" name="16 CuadroTexto"/>
          <p:cNvSpPr txBox="1"/>
          <p:nvPr/>
        </p:nvSpPr>
        <p:spPr>
          <a:xfrm>
            <a:off x="549216" y="714356"/>
            <a:ext cx="1115370" cy="307777"/>
          </a:xfrm>
          <a:prstGeom prst="rect">
            <a:avLst/>
          </a:prstGeom>
          <a:noFill/>
        </p:spPr>
        <p:txBody>
          <a:bodyPr wrap="none" rtlCol="0">
            <a:spAutoFit/>
          </a:bodyPr>
          <a:lstStyle/>
          <a:p>
            <a:r>
              <a:rPr lang="es-ES" sz="1400" dirty="0" err="1" smtClean="0"/>
              <a:t>Introduction</a:t>
            </a:r>
            <a:endParaRPr lang="es-ES" sz="1400" dirty="0"/>
          </a:p>
        </p:txBody>
      </p:sp>
      <p:cxnSp>
        <p:nvCxnSpPr>
          <p:cNvPr id="20" name="19 Conector recto"/>
          <p:cNvCxnSpPr/>
          <p:nvPr/>
        </p:nvCxnSpPr>
        <p:spPr>
          <a:xfrm>
            <a:off x="0" y="1008059"/>
            <a:ext cx="9144000" cy="0"/>
          </a:xfrm>
          <a:prstGeom prst="line">
            <a:avLst/>
          </a:prstGeom>
        </p:spPr>
        <p:style>
          <a:lnRef idx="1">
            <a:schemeClr val="dk1"/>
          </a:lnRef>
          <a:fillRef idx="0">
            <a:schemeClr val="dk1"/>
          </a:fillRef>
          <a:effectRef idx="0">
            <a:schemeClr val="dk1"/>
          </a:effectRef>
          <a:fontRef idx="minor">
            <a:schemeClr val="tx1"/>
          </a:fontRef>
        </p:style>
      </p:cxnSp>
      <p:sp>
        <p:nvSpPr>
          <p:cNvPr id="23" name="22 CuadroTexto"/>
          <p:cNvSpPr txBox="1"/>
          <p:nvPr/>
        </p:nvSpPr>
        <p:spPr>
          <a:xfrm>
            <a:off x="2902383" y="714356"/>
            <a:ext cx="1188530" cy="307777"/>
          </a:xfrm>
          <a:prstGeom prst="rect">
            <a:avLst/>
          </a:prstGeom>
          <a:noFill/>
        </p:spPr>
        <p:txBody>
          <a:bodyPr wrap="none" rtlCol="0">
            <a:spAutoFit/>
          </a:bodyPr>
          <a:lstStyle/>
          <a:p>
            <a:r>
              <a:rPr lang="es-ES" sz="1400" b="1" dirty="0" err="1" smtClean="0"/>
              <a:t>Methodology</a:t>
            </a:r>
            <a:endParaRPr lang="es-ES" sz="1400" b="1" dirty="0"/>
          </a:p>
        </p:txBody>
      </p:sp>
      <p:sp>
        <p:nvSpPr>
          <p:cNvPr id="24" name="23 CuadroTexto"/>
          <p:cNvSpPr txBox="1"/>
          <p:nvPr/>
        </p:nvSpPr>
        <p:spPr>
          <a:xfrm>
            <a:off x="5429256" y="714356"/>
            <a:ext cx="707310" cy="307777"/>
          </a:xfrm>
          <a:prstGeom prst="rect">
            <a:avLst/>
          </a:prstGeom>
          <a:noFill/>
        </p:spPr>
        <p:txBody>
          <a:bodyPr wrap="none" rtlCol="0">
            <a:spAutoFit/>
          </a:bodyPr>
          <a:lstStyle/>
          <a:p>
            <a:r>
              <a:rPr lang="es-ES" sz="1400" dirty="0" err="1" smtClean="0"/>
              <a:t>Results</a:t>
            </a:r>
            <a:endParaRPr lang="es-ES" sz="1400" dirty="0"/>
          </a:p>
        </p:txBody>
      </p:sp>
      <p:sp>
        <p:nvSpPr>
          <p:cNvPr id="25" name="24 CuadroTexto"/>
          <p:cNvSpPr txBox="1"/>
          <p:nvPr/>
        </p:nvSpPr>
        <p:spPr>
          <a:xfrm>
            <a:off x="7446691" y="714356"/>
            <a:ext cx="982961" cy="307777"/>
          </a:xfrm>
          <a:prstGeom prst="rect">
            <a:avLst/>
          </a:prstGeom>
          <a:noFill/>
        </p:spPr>
        <p:txBody>
          <a:bodyPr wrap="none" rtlCol="0">
            <a:spAutoFit/>
          </a:bodyPr>
          <a:lstStyle/>
          <a:p>
            <a:r>
              <a:rPr lang="es-ES" sz="1400" dirty="0" err="1" smtClean="0"/>
              <a:t>Conclusion</a:t>
            </a:r>
            <a:endParaRPr lang="es-ES" sz="1400" dirty="0"/>
          </a:p>
        </p:txBody>
      </p:sp>
      <p:cxnSp>
        <p:nvCxnSpPr>
          <p:cNvPr id="27" name="26 Conector recto"/>
          <p:cNvCxnSpPr/>
          <p:nvPr/>
        </p:nvCxnSpPr>
        <p:spPr>
          <a:xfrm>
            <a:off x="-32" y="729346"/>
            <a:ext cx="9144000" cy="0"/>
          </a:xfrm>
          <a:prstGeom prst="line">
            <a:avLst/>
          </a:prstGeom>
        </p:spPr>
        <p:style>
          <a:lnRef idx="1">
            <a:schemeClr val="dk1"/>
          </a:lnRef>
          <a:fillRef idx="0">
            <a:schemeClr val="dk1"/>
          </a:fillRef>
          <a:effectRef idx="0">
            <a:schemeClr val="dk1"/>
          </a:effectRef>
          <a:fontRef idx="minor">
            <a:schemeClr val="tx1"/>
          </a:fontRef>
        </p:style>
      </p:cxnSp>
      <p:sp>
        <p:nvSpPr>
          <p:cNvPr id="19" name="18 Rectángulo redondeado"/>
          <p:cNvSpPr/>
          <p:nvPr/>
        </p:nvSpPr>
        <p:spPr>
          <a:xfrm>
            <a:off x="214282" y="1214422"/>
            <a:ext cx="1836977" cy="35719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 sz="1400" b="1" dirty="0" err="1" smtClean="0"/>
              <a:t>Gesture</a:t>
            </a:r>
            <a:r>
              <a:rPr lang="es-ES" sz="1400" b="1" dirty="0" smtClean="0"/>
              <a:t> </a:t>
            </a:r>
            <a:r>
              <a:rPr lang="es-ES" sz="1400" b="1" dirty="0" err="1" smtClean="0"/>
              <a:t>samples</a:t>
            </a:r>
            <a:r>
              <a:rPr lang="es-ES" sz="1400" b="1" dirty="0" smtClean="0"/>
              <a:t> </a:t>
            </a:r>
            <a:r>
              <a:rPr lang="es-ES" sz="1400" b="1" dirty="0" err="1" smtClean="0"/>
              <a:t>alignment</a:t>
            </a:r>
            <a:endParaRPr lang="es-ES" sz="1400" b="1" dirty="0"/>
          </a:p>
        </p:txBody>
      </p:sp>
      <p:sp>
        <p:nvSpPr>
          <p:cNvPr id="21" name="20 Rectángulo redondeado"/>
          <p:cNvSpPr/>
          <p:nvPr/>
        </p:nvSpPr>
        <p:spPr>
          <a:xfrm>
            <a:off x="2488635" y="1214422"/>
            <a:ext cx="1836977" cy="35719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s-ES" sz="1400" dirty="0" smtClean="0">
                <a:solidFill>
                  <a:schemeClr val="tx1">
                    <a:lumMod val="50000"/>
                    <a:lumOff val="50000"/>
                  </a:schemeClr>
                </a:solidFill>
              </a:rPr>
              <a:t>GMM </a:t>
            </a:r>
            <a:r>
              <a:rPr lang="es-ES" sz="1400" dirty="0" err="1" smtClean="0">
                <a:solidFill>
                  <a:schemeClr val="tx1">
                    <a:lumMod val="50000"/>
                    <a:lumOff val="50000"/>
                  </a:schemeClr>
                </a:solidFill>
              </a:rPr>
              <a:t>learning</a:t>
            </a:r>
            <a:endParaRPr lang="es-ES" sz="1400" dirty="0">
              <a:solidFill>
                <a:schemeClr val="tx1">
                  <a:lumMod val="50000"/>
                  <a:lumOff val="50000"/>
                </a:schemeClr>
              </a:solidFill>
            </a:endParaRPr>
          </a:p>
        </p:txBody>
      </p:sp>
      <p:sp>
        <p:nvSpPr>
          <p:cNvPr id="22" name="21 Rectángulo redondeado"/>
          <p:cNvSpPr/>
          <p:nvPr/>
        </p:nvSpPr>
        <p:spPr>
          <a:xfrm>
            <a:off x="4675512" y="1214422"/>
            <a:ext cx="1836977" cy="35719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s-ES" sz="1400" dirty="0" err="1" smtClean="0">
                <a:solidFill>
                  <a:schemeClr val="tx1">
                    <a:lumMod val="50000"/>
                    <a:lumOff val="50000"/>
                  </a:schemeClr>
                </a:solidFill>
              </a:rPr>
              <a:t>Soft-Distance</a:t>
            </a:r>
            <a:r>
              <a:rPr lang="es-ES" sz="1400" dirty="0" smtClean="0">
                <a:solidFill>
                  <a:schemeClr val="tx1">
                    <a:lumMod val="50000"/>
                    <a:lumOff val="50000"/>
                  </a:schemeClr>
                </a:solidFill>
              </a:rPr>
              <a:t> </a:t>
            </a:r>
            <a:r>
              <a:rPr lang="es-ES" sz="1400" dirty="0" err="1" smtClean="0">
                <a:solidFill>
                  <a:schemeClr val="tx1">
                    <a:lumMod val="50000"/>
                    <a:lumOff val="50000"/>
                  </a:schemeClr>
                </a:solidFill>
              </a:rPr>
              <a:t>based</a:t>
            </a:r>
            <a:r>
              <a:rPr lang="es-ES" sz="1400" dirty="0" smtClean="0">
                <a:solidFill>
                  <a:schemeClr val="tx1">
                    <a:lumMod val="50000"/>
                    <a:lumOff val="50000"/>
                  </a:schemeClr>
                </a:solidFill>
              </a:rPr>
              <a:t> </a:t>
            </a:r>
            <a:r>
              <a:rPr lang="es-ES" sz="1400" dirty="0" err="1" smtClean="0">
                <a:solidFill>
                  <a:schemeClr val="tx1">
                    <a:lumMod val="50000"/>
                    <a:lumOff val="50000"/>
                  </a:schemeClr>
                </a:solidFill>
              </a:rPr>
              <a:t>on</a:t>
            </a:r>
            <a:r>
              <a:rPr lang="es-ES" sz="1400" dirty="0" smtClean="0">
                <a:solidFill>
                  <a:schemeClr val="tx1">
                    <a:lumMod val="50000"/>
                    <a:lumOff val="50000"/>
                  </a:schemeClr>
                </a:solidFill>
              </a:rPr>
              <a:t> GMM</a:t>
            </a:r>
          </a:p>
        </p:txBody>
      </p:sp>
      <p:sp>
        <p:nvSpPr>
          <p:cNvPr id="28" name="27 Rectángulo redondeado"/>
          <p:cNvSpPr/>
          <p:nvPr/>
        </p:nvSpPr>
        <p:spPr>
          <a:xfrm>
            <a:off x="6949865" y="1214422"/>
            <a:ext cx="1836977" cy="35719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s-ES" sz="1400" dirty="0" smtClean="0">
                <a:solidFill>
                  <a:schemeClr val="tx1">
                    <a:lumMod val="50000"/>
                    <a:lumOff val="50000"/>
                  </a:schemeClr>
                </a:solidFill>
              </a:rPr>
              <a:t>DTW</a:t>
            </a:r>
          </a:p>
        </p:txBody>
      </p:sp>
      <p:sp>
        <p:nvSpPr>
          <p:cNvPr id="30" name="29 Flecha derecha"/>
          <p:cNvSpPr/>
          <p:nvPr/>
        </p:nvSpPr>
        <p:spPr>
          <a:xfrm>
            <a:off x="2092081" y="1335650"/>
            <a:ext cx="349900" cy="129887"/>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ES"/>
          </a:p>
        </p:txBody>
      </p:sp>
      <p:sp>
        <p:nvSpPr>
          <p:cNvPr id="33" name="32 Flecha derecha"/>
          <p:cNvSpPr/>
          <p:nvPr/>
        </p:nvSpPr>
        <p:spPr>
          <a:xfrm>
            <a:off x="4325612" y="1342144"/>
            <a:ext cx="349900" cy="129887"/>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ES"/>
          </a:p>
        </p:txBody>
      </p:sp>
      <p:sp>
        <p:nvSpPr>
          <p:cNvPr id="34" name="33 Flecha derecha"/>
          <p:cNvSpPr/>
          <p:nvPr/>
        </p:nvSpPr>
        <p:spPr>
          <a:xfrm>
            <a:off x="6524153" y="1344309"/>
            <a:ext cx="349900" cy="129887"/>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ES"/>
          </a:p>
        </p:txBody>
      </p:sp>
      <p:sp>
        <p:nvSpPr>
          <p:cNvPr id="37" name="36 CuadroTexto"/>
          <p:cNvSpPr txBox="1"/>
          <p:nvPr/>
        </p:nvSpPr>
        <p:spPr>
          <a:xfrm>
            <a:off x="214282" y="1871481"/>
            <a:ext cx="8072494" cy="830997"/>
          </a:xfrm>
          <a:prstGeom prst="rect">
            <a:avLst/>
          </a:prstGeom>
          <a:noFill/>
        </p:spPr>
        <p:txBody>
          <a:bodyPr wrap="square" rtlCol="0">
            <a:spAutoFit/>
          </a:bodyPr>
          <a:lstStyle/>
          <a:p>
            <a:endParaRPr lang="es-ES" sz="2400" dirty="0" smtClean="0"/>
          </a:p>
          <a:p>
            <a:endParaRPr lang="es-ES" sz="2400" dirty="0" smtClean="0"/>
          </a:p>
        </p:txBody>
      </p:sp>
      <p:sp>
        <p:nvSpPr>
          <p:cNvPr id="2" name="TextBox 1"/>
          <p:cNvSpPr txBox="1"/>
          <p:nvPr/>
        </p:nvSpPr>
        <p:spPr>
          <a:xfrm>
            <a:off x="323528" y="1844824"/>
            <a:ext cx="8064896" cy="1015663"/>
          </a:xfrm>
          <a:prstGeom prst="rect">
            <a:avLst/>
          </a:prstGeom>
          <a:noFill/>
        </p:spPr>
        <p:txBody>
          <a:bodyPr wrap="square" rtlCol="0">
            <a:spAutoFit/>
          </a:bodyPr>
          <a:lstStyle/>
          <a:p>
            <a:pPr marL="285750" indent="-285750">
              <a:buFont typeface="Arial"/>
              <a:buChar char="•"/>
            </a:pPr>
            <a:r>
              <a:rPr lang="en-US" sz="2000" b="1" dirty="0" smtClean="0"/>
              <a:t>Different samples </a:t>
            </a:r>
            <a:r>
              <a:rPr lang="en-US" sz="2000" dirty="0" smtClean="0"/>
              <a:t>are used to model the </a:t>
            </a:r>
            <a:r>
              <a:rPr lang="en-US" sz="2000" b="1" dirty="0" smtClean="0"/>
              <a:t>pattern gesture</a:t>
            </a:r>
            <a:r>
              <a:rPr lang="en-US" sz="2000" dirty="0" smtClean="0"/>
              <a:t>.</a:t>
            </a:r>
          </a:p>
          <a:p>
            <a:pPr marL="285750" indent="-285750">
              <a:buFont typeface="Arial"/>
              <a:buChar char="•"/>
            </a:pPr>
            <a:r>
              <a:rPr lang="en-US" sz="2000" dirty="0" smtClean="0"/>
              <a:t>To deal with </a:t>
            </a:r>
            <a:r>
              <a:rPr lang="en-US" sz="2000" b="1" dirty="0" smtClean="0"/>
              <a:t>temporal deformations </a:t>
            </a:r>
            <a:r>
              <a:rPr lang="en-US" sz="2000" dirty="0" smtClean="0"/>
              <a:t>all </a:t>
            </a:r>
            <a:r>
              <a:rPr lang="en-US" sz="2000" b="1" dirty="0" smtClean="0"/>
              <a:t>samples are aligned </a:t>
            </a:r>
            <a:r>
              <a:rPr lang="en-US" sz="2000" dirty="0" smtClean="0"/>
              <a:t>with the mean length sample </a:t>
            </a:r>
            <a:r>
              <a:rPr lang="en-US" sz="2000" b="1" dirty="0" smtClean="0"/>
              <a:t>using classic DTW</a:t>
            </a:r>
            <a:r>
              <a:rPr lang="en-US" sz="2000" dirty="0" smtClean="0"/>
              <a:t>.</a:t>
            </a:r>
            <a:endParaRPr lang="en-US" sz="2000" dirty="0"/>
          </a:p>
        </p:txBody>
      </p:sp>
      <p:sp>
        <p:nvSpPr>
          <p:cNvPr id="3" name="Freeform 2"/>
          <p:cNvSpPr/>
          <p:nvPr/>
        </p:nvSpPr>
        <p:spPr>
          <a:xfrm>
            <a:off x="467544" y="3356992"/>
            <a:ext cx="2819400" cy="533400"/>
          </a:xfrm>
          <a:custGeom>
            <a:avLst/>
            <a:gdLst>
              <a:gd name="connsiteX0" fmla="*/ 0 w 2819400"/>
              <a:gd name="connsiteY0" fmla="*/ 533400 h 533400"/>
              <a:gd name="connsiteX1" fmla="*/ 12700 w 2819400"/>
              <a:gd name="connsiteY1" fmla="*/ 368300 h 533400"/>
              <a:gd name="connsiteX2" fmla="*/ 38100 w 2819400"/>
              <a:gd name="connsiteY2" fmla="*/ 330200 h 533400"/>
              <a:gd name="connsiteX3" fmla="*/ 88900 w 2819400"/>
              <a:gd name="connsiteY3" fmla="*/ 241300 h 533400"/>
              <a:gd name="connsiteX4" fmla="*/ 190500 w 2819400"/>
              <a:gd name="connsiteY4" fmla="*/ 152400 h 533400"/>
              <a:gd name="connsiteX5" fmla="*/ 266700 w 2819400"/>
              <a:gd name="connsiteY5" fmla="*/ 101600 h 533400"/>
              <a:gd name="connsiteX6" fmla="*/ 317500 w 2819400"/>
              <a:gd name="connsiteY6" fmla="*/ 63500 h 533400"/>
              <a:gd name="connsiteX7" fmla="*/ 355600 w 2819400"/>
              <a:gd name="connsiteY7" fmla="*/ 50800 h 533400"/>
              <a:gd name="connsiteX8" fmla="*/ 431800 w 2819400"/>
              <a:gd name="connsiteY8" fmla="*/ 12700 h 533400"/>
              <a:gd name="connsiteX9" fmla="*/ 508000 w 2819400"/>
              <a:gd name="connsiteY9" fmla="*/ 0 h 533400"/>
              <a:gd name="connsiteX10" fmla="*/ 698500 w 2819400"/>
              <a:gd name="connsiteY10" fmla="*/ 25400 h 533400"/>
              <a:gd name="connsiteX11" fmla="*/ 812800 w 2819400"/>
              <a:gd name="connsiteY11" fmla="*/ 101600 h 533400"/>
              <a:gd name="connsiteX12" fmla="*/ 850900 w 2819400"/>
              <a:gd name="connsiteY12" fmla="*/ 114300 h 533400"/>
              <a:gd name="connsiteX13" fmla="*/ 889000 w 2819400"/>
              <a:gd name="connsiteY13" fmla="*/ 152400 h 533400"/>
              <a:gd name="connsiteX14" fmla="*/ 914400 w 2819400"/>
              <a:gd name="connsiteY14" fmla="*/ 190500 h 533400"/>
              <a:gd name="connsiteX15" fmla="*/ 952500 w 2819400"/>
              <a:gd name="connsiteY15" fmla="*/ 241300 h 533400"/>
              <a:gd name="connsiteX16" fmla="*/ 990600 w 2819400"/>
              <a:gd name="connsiteY16" fmla="*/ 279400 h 533400"/>
              <a:gd name="connsiteX17" fmla="*/ 1016000 w 2819400"/>
              <a:gd name="connsiteY17" fmla="*/ 317500 h 533400"/>
              <a:gd name="connsiteX18" fmla="*/ 1092200 w 2819400"/>
              <a:gd name="connsiteY18" fmla="*/ 381000 h 533400"/>
              <a:gd name="connsiteX19" fmla="*/ 1181100 w 2819400"/>
              <a:gd name="connsiteY19" fmla="*/ 444500 h 533400"/>
              <a:gd name="connsiteX20" fmla="*/ 1295400 w 2819400"/>
              <a:gd name="connsiteY20" fmla="*/ 457200 h 533400"/>
              <a:gd name="connsiteX21" fmla="*/ 1460500 w 2819400"/>
              <a:gd name="connsiteY21" fmla="*/ 444500 h 533400"/>
              <a:gd name="connsiteX22" fmla="*/ 1485900 w 2819400"/>
              <a:gd name="connsiteY22" fmla="*/ 406400 h 533400"/>
              <a:gd name="connsiteX23" fmla="*/ 1524000 w 2819400"/>
              <a:gd name="connsiteY23" fmla="*/ 368300 h 533400"/>
              <a:gd name="connsiteX24" fmla="*/ 1562100 w 2819400"/>
              <a:gd name="connsiteY24" fmla="*/ 292100 h 533400"/>
              <a:gd name="connsiteX25" fmla="*/ 1574800 w 2819400"/>
              <a:gd name="connsiteY25" fmla="*/ 241300 h 533400"/>
              <a:gd name="connsiteX26" fmla="*/ 1587500 w 2819400"/>
              <a:gd name="connsiteY26" fmla="*/ 165100 h 533400"/>
              <a:gd name="connsiteX27" fmla="*/ 1625600 w 2819400"/>
              <a:gd name="connsiteY27" fmla="*/ 127000 h 533400"/>
              <a:gd name="connsiteX28" fmla="*/ 1651000 w 2819400"/>
              <a:gd name="connsiteY28" fmla="*/ 76200 h 533400"/>
              <a:gd name="connsiteX29" fmla="*/ 1701800 w 2819400"/>
              <a:gd name="connsiteY29" fmla="*/ 63500 h 533400"/>
              <a:gd name="connsiteX30" fmla="*/ 1778000 w 2819400"/>
              <a:gd name="connsiteY30" fmla="*/ 50800 h 533400"/>
              <a:gd name="connsiteX31" fmla="*/ 2006600 w 2819400"/>
              <a:gd name="connsiteY31" fmla="*/ 76200 h 533400"/>
              <a:gd name="connsiteX32" fmla="*/ 2057400 w 2819400"/>
              <a:gd name="connsiteY32" fmla="*/ 139700 h 533400"/>
              <a:gd name="connsiteX33" fmla="*/ 2133600 w 2819400"/>
              <a:gd name="connsiteY33" fmla="*/ 254000 h 533400"/>
              <a:gd name="connsiteX34" fmla="*/ 2197100 w 2819400"/>
              <a:gd name="connsiteY34" fmla="*/ 304800 h 533400"/>
              <a:gd name="connsiteX35" fmla="*/ 2222500 w 2819400"/>
              <a:gd name="connsiteY35" fmla="*/ 355600 h 533400"/>
              <a:gd name="connsiteX36" fmla="*/ 2349500 w 2819400"/>
              <a:gd name="connsiteY36" fmla="*/ 406400 h 533400"/>
              <a:gd name="connsiteX37" fmla="*/ 2413000 w 2819400"/>
              <a:gd name="connsiteY37" fmla="*/ 419100 h 533400"/>
              <a:gd name="connsiteX38" fmla="*/ 2514600 w 2819400"/>
              <a:gd name="connsiteY38" fmla="*/ 444500 h 533400"/>
              <a:gd name="connsiteX39" fmla="*/ 2692400 w 2819400"/>
              <a:gd name="connsiteY39" fmla="*/ 469900 h 533400"/>
              <a:gd name="connsiteX40" fmla="*/ 2819400 w 2819400"/>
              <a:gd name="connsiteY40" fmla="*/ 49530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819400" h="533400">
                <a:moveTo>
                  <a:pt x="0" y="533400"/>
                </a:moveTo>
                <a:cubicBezTo>
                  <a:pt x="4233" y="478367"/>
                  <a:pt x="2528" y="422551"/>
                  <a:pt x="12700" y="368300"/>
                </a:cubicBezTo>
                <a:cubicBezTo>
                  <a:pt x="15513" y="353298"/>
                  <a:pt x="30247" y="343288"/>
                  <a:pt x="38100" y="330200"/>
                </a:cubicBezTo>
                <a:cubicBezTo>
                  <a:pt x="55660" y="300934"/>
                  <a:pt x="68826" y="268902"/>
                  <a:pt x="88900" y="241300"/>
                </a:cubicBezTo>
                <a:cubicBezTo>
                  <a:pt x="112267" y="209170"/>
                  <a:pt x="158019" y="175137"/>
                  <a:pt x="190500" y="152400"/>
                </a:cubicBezTo>
                <a:cubicBezTo>
                  <a:pt x="215509" y="134894"/>
                  <a:pt x="241691" y="119106"/>
                  <a:pt x="266700" y="101600"/>
                </a:cubicBezTo>
                <a:cubicBezTo>
                  <a:pt x="284040" y="89462"/>
                  <a:pt x="299122" y="74002"/>
                  <a:pt x="317500" y="63500"/>
                </a:cubicBezTo>
                <a:cubicBezTo>
                  <a:pt x="329123" y="56858"/>
                  <a:pt x="343367" y="56237"/>
                  <a:pt x="355600" y="50800"/>
                </a:cubicBezTo>
                <a:cubicBezTo>
                  <a:pt x="381550" y="39266"/>
                  <a:pt x="404859" y="21680"/>
                  <a:pt x="431800" y="12700"/>
                </a:cubicBezTo>
                <a:cubicBezTo>
                  <a:pt x="456229" y="4557"/>
                  <a:pt x="482600" y="4233"/>
                  <a:pt x="508000" y="0"/>
                </a:cubicBezTo>
                <a:cubicBezTo>
                  <a:pt x="571500" y="8467"/>
                  <a:pt x="636351" y="9863"/>
                  <a:pt x="698500" y="25400"/>
                </a:cubicBezTo>
                <a:cubicBezTo>
                  <a:pt x="736949" y="35012"/>
                  <a:pt x="779297" y="82456"/>
                  <a:pt x="812800" y="101600"/>
                </a:cubicBezTo>
                <a:cubicBezTo>
                  <a:pt x="824423" y="108242"/>
                  <a:pt x="838200" y="110067"/>
                  <a:pt x="850900" y="114300"/>
                </a:cubicBezTo>
                <a:cubicBezTo>
                  <a:pt x="863600" y="127000"/>
                  <a:pt x="877502" y="138602"/>
                  <a:pt x="889000" y="152400"/>
                </a:cubicBezTo>
                <a:cubicBezTo>
                  <a:pt x="898771" y="164126"/>
                  <a:pt x="905528" y="178080"/>
                  <a:pt x="914400" y="190500"/>
                </a:cubicBezTo>
                <a:cubicBezTo>
                  <a:pt x="926703" y="207724"/>
                  <a:pt x="938725" y="225229"/>
                  <a:pt x="952500" y="241300"/>
                </a:cubicBezTo>
                <a:cubicBezTo>
                  <a:pt x="964189" y="254937"/>
                  <a:pt x="979102" y="265602"/>
                  <a:pt x="990600" y="279400"/>
                </a:cubicBezTo>
                <a:cubicBezTo>
                  <a:pt x="1000371" y="291126"/>
                  <a:pt x="1006229" y="305774"/>
                  <a:pt x="1016000" y="317500"/>
                </a:cubicBezTo>
                <a:cubicBezTo>
                  <a:pt x="1066595" y="378214"/>
                  <a:pt x="1037709" y="335591"/>
                  <a:pt x="1092200" y="381000"/>
                </a:cubicBezTo>
                <a:cubicBezTo>
                  <a:pt x="1129586" y="412155"/>
                  <a:pt x="1129100" y="432500"/>
                  <a:pt x="1181100" y="444500"/>
                </a:cubicBezTo>
                <a:cubicBezTo>
                  <a:pt x="1218453" y="453120"/>
                  <a:pt x="1257300" y="452967"/>
                  <a:pt x="1295400" y="457200"/>
                </a:cubicBezTo>
                <a:cubicBezTo>
                  <a:pt x="1350433" y="452967"/>
                  <a:pt x="1407168" y="458722"/>
                  <a:pt x="1460500" y="444500"/>
                </a:cubicBezTo>
                <a:cubicBezTo>
                  <a:pt x="1475248" y="440567"/>
                  <a:pt x="1476129" y="418126"/>
                  <a:pt x="1485900" y="406400"/>
                </a:cubicBezTo>
                <a:cubicBezTo>
                  <a:pt x="1497398" y="392602"/>
                  <a:pt x="1511300" y="381000"/>
                  <a:pt x="1524000" y="368300"/>
                </a:cubicBezTo>
                <a:cubicBezTo>
                  <a:pt x="1577514" y="207757"/>
                  <a:pt x="1488242" y="464435"/>
                  <a:pt x="1562100" y="292100"/>
                </a:cubicBezTo>
                <a:cubicBezTo>
                  <a:pt x="1568976" y="276057"/>
                  <a:pt x="1571377" y="258416"/>
                  <a:pt x="1574800" y="241300"/>
                </a:cubicBezTo>
                <a:cubicBezTo>
                  <a:pt x="1579850" y="216050"/>
                  <a:pt x="1577042" y="188631"/>
                  <a:pt x="1587500" y="165100"/>
                </a:cubicBezTo>
                <a:cubicBezTo>
                  <a:pt x="1594794" y="148687"/>
                  <a:pt x="1615161" y="141615"/>
                  <a:pt x="1625600" y="127000"/>
                </a:cubicBezTo>
                <a:cubicBezTo>
                  <a:pt x="1636604" y="111594"/>
                  <a:pt x="1636456" y="88320"/>
                  <a:pt x="1651000" y="76200"/>
                </a:cubicBezTo>
                <a:cubicBezTo>
                  <a:pt x="1664409" y="65026"/>
                  <a:pt x="1684684" y="66923"/>
                  <a:pt x="1701800" y="63500"/>
                </a:cubicBezTo>
                <a:cubicBezTo>
                  <a:pt x="1727050" y="58450"/>
                  <a:pt x="1752600" y="55033"/>
                  <a:pt x="1778000" y="50800"/>
                </a:cubicBezTo>
                <a:cubicBezTo>
                  <a:pt x="1854200" y="59267"/>
                  <a:pt x="1931285" y="61854"/>
                  <a:pt x="2006600" y="76200"/>
                </a:cubicBezTo>
                <a:cubicBezTo>
                  <a:pt x="2053925" y="85214"/>
                  <a:pt x="2041552" y="108004"/>
                  <a:pt x="2057400" y="139700"/>
                </a:cubicBezTo>
                <a:cubicBezTo>
                  <a:pt x="2069492" y="163884"/>
                  <a:pt x="2112329" y="232729"/>
                  <a:pt x="2133600" y="254000"/>
                </a:cubicBezTo>
                <a:cubicBezTo>
                  <a:pt x="2152767" y="273167"/>
                  <a:pt x="2175933" y="287867"/>
                  <a:pt x="2197100" y="304800"/>
                </a:cubicBezTo>
                <a:cubicBezTo>
                  <a:pt x="2205567" y="321733"/>
                  <a:pt x="2209113" y="342213"/>
                  <a:pt x="2222500" y="355600"/>
                </a:cubicBezTo>
                <a:cubicBezTo>
                  <a:pt x="2240310" y="373410"/>
                  <a:pt x="2335861" y="402680"/>
                  <a:pt x="2349500" y="406400"/>
                </a:cubicBezTo>
                <a:cubicBezTo>
                  <a:pt x="2370325" y="412080"/>
                  <a:pt x="2392059" y="413865"/>
                  <a:pt x="2413000" y="419100"/>
                </a:cubicBezTo>
                <a:cubicBezTo>
                  <a:pt x="2502853" y="441563"/>
                  <a:pt x="2387544" y="424438"/>
                  <a:pt x="2514600" y="444500"/>
                </a:cubicBezTo>
                <a:cubicBezTo>
                  <a:pt x="2573736" y="453837"/>
                  <a:pt x="2633694" y="458159"/>
                  <a:pt x="2692400" y="469900"/>
                </a:cubicBezTo>
                <a:lnTo>
                  <a:pt x="2819400" y="495300"/>
                </a:lnTo>
              </a:path>
            </a:pathLst>
          </a:custGeom>
          <a:ln w="38100" cmpd="sng">
            <a:solidFill>
              <a:srgbClr val="0000FF"/>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Freeform 3"/>
          <p:cNvSpPr/>
          <p:nvPr/>
        </p:nvSpPr>
        <p:spPr>
          <a:xfrm>
            <a:off x="467544" y="4437360"/>
            <a:ext cx="2448272" cy="431800"/>
          </a:xfrm>
          <a:custGeom>
            <a:avLst/>
            <a:gdLst>
              <a:gd name="connsiteX0" fmla="*/ 0 w 1917700"/>
              <a:gd name="connsiteY0" fmla="*/ 431800 h 431800"/>
              <a:gd name="connsiteX1" fmla="*/ 50800 w 1917700"/>
              <a:gd name="connsiteY1" fmla="*/ 317500 h 431800"/>
              <a:gd name="connsiteX2" fmla="*/ 88900 w 1917700"/>
              <a:gd name="connsiteY2" fmla="*/ 279400 h 431800"/>
              <a:gd name="connsiteX3" fmla="*/ 241300 w 1917700"/>
              <a:gd name="connsiteY3" fmla="*/ 101600 h 431800"/>
              <a:gd name="connsiteX4" fmla="*/ 279400 w 1917700"/>
              <a:gd name="connsiteY4" fmla="*/ 88900 h 431800"/>
              <a:gd name="connsiteX5" fmla="*/ 444500 w 1917700"/>
              <a:gd name="connsiteY5" fmla="*/ 101600 h 431800"/>
              <a:gd name="connsiteX6" fmla="*/ 546100 w 1917700"/>
              <a:gd name="connsiteY6" fmla="*/ 215900 h 431800"/>
              <a:gd name="connsiteX7" fmla="*/ 584200 w 1917700"/>
              <a:gd name="connsiteY7" fmla="*/ 254000 h 431800"/>
              <a:gd name="connsiteX8" fmla="*/ 609600 w 1917700"/>
              <a:gd name="connsiteY8" fmla="*/ 292100 h 431800"/>
              <a:gd name="connsiteX9" fmla="*/ 723900 w 1917700"/>
              <a:gd name="connsiteY9" fmla="*/ 393700 h 431800"/>
              <a:gd name="connsiteX10" fmla="*/ 838200 w 1917700"/>
              <a:gd name="connsiteY10" fmla="*/ 292100 h 431800"/>
              <a:gd name="connsiteX11" fmla="*/ 863600 w 1917700"/>
              <a:gd name="connsiteY11" fmla="*/ 228600 h 431800"/>
              <a:gd name="connsiteX12" fmla="*/ 914400 w 1917700"/>
              <a:gd name="connsiteY12" fmla="*/ 101600 h 431800"/>
              <a:gd name="connsiteX13" fmla="*/ 927100 w 1917700"/>
              <a:gd name="connsiteY13" fmla="*/ 50800 h 431800"/>
              <a:gd name="connsiteX14" fmla="*/ 1016000 w 1917700"/>
              <a:gd name="connsiteY14" fmla="*/ 0 h 431800"/>
              <a:gd name="connsiteX15" fmla="*/ 1231900 w 1917700"/>
              <a:gd name="connsiteY15" fmla="*/ 12700 h 431800"/>
              <a:gd name="connsiteX16" fmla="*/ 1270000 w 1917700"/>
              <a:gd name="connsiteY16" fmla="*/ 50800 h 431800"/>
              <a:gd name="connsiteX17" fmla="*/ 1320800 w 1917700"/>
              <a:gd name="connsiteY17" fmla="*/ 88900 h 431800"/>
              <a:gd name="connsiteX18" fmla="*/ 1358900 w 1917700"/>
              <a:gd name="connsiteY18" fmla="*/ 114300 h 431800"/>
              <a:gd name="connsiteX19" fmla="*/ 1409700 w 1917700"/>
              <a:gd name="connsiteY19" fmla="*/ 165100 h 431800"/>
              <a:gd name="connsiteX20" fmla="*/ 1511300 w 1917700"/>
              <a:gd name="connsiteY20" fmla="*/ 215900 h 431800"/>
              <a:gd name="connsiteX21" fmla="*/ 1574800 w 1917700"/>
              <a:gd name="connsiteY21" fmla="*/ 292100 h 431800"/>
              <a:gd name="connsiteX22" fmla="*/ 1612900 w 1917700"/>
              <a:gd name="connsiteY22" fmla="*/ 304800 h 431800"/>
              <a:gd name="connsiteX23" fmla="*/ 1739900 w 1917700"/>
              <a:gd name="connsiteY23" fmla="*/ 355600 h 431800"/>
              <a:gd name="connsiteX24" fmla="*/ 1778000 w 1917700"/>
              <a:gd name="connsiteY24" fmla="*/ 368300 h 431800"/>
              <a:gd name="connsiteX25" fmla="*/ 1917700 w 1917700"/>
              <a:gd name="connsiteY25" fmla="*/ 368300 h 43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17700" h="431800">
                <a:moveTo>
                  <a:pt x="0" y="431800"/>
                </a:moveTo>
                <a:cubicBezTo>
                  <a:pt x="16933" y="393700"/>
                  <a:pt x="29792" y="353514"/>
                  <a:pt x="50800" y="317500"/>
                </a:cubicBezTo>
                <a:cubicBezTo>
                  <a:pt x="59850" y="301986"/>
                  <a:pt x="80868" y="295464"/>
                  <a:pt x="88900" y="279400"/>
                </a:cubicBezTo>
                <a:cubicBezTo>
                  <a:pt x="170272" y="116655"/>
                  <a:pt x="59889" y="192305"/>
                  <a:pt x="241300" y="101600"/>
                </a:cubicBezTo>
                <a:cubicBezTo>
                  <a:pt x="253274" y="95613"/>
                  <a:pt x="266700" y="93133"/>
                  <a:pt x="279400" y="88900"/>
                </a:cubicBezTo>
                <a:cubicBezTo>
                  <a:pt x="334433" y="93133"/>
                  <a:pt x="391318" y="86827"/>
                  <a:pt x="444500" y="101600"/>
                </a:cubicBezTo>
                <a:cubicBezTo>
                  <a:pt x="504372" y="118231"/>
                  <a:pt x="514911" y="174314"/>
                  <a:pt x="546100" y="215900"/>
                </a:cubicBezTo>
                <a:cubicBezTo>
                  <a:pt x="556876" y="230268"/>
                  <a:pt x="572702" y="240202"/>
                  <a:pt x="584200" y="254000"/>
                </a:cubicBezTo>
                <a:cubicBezTo>
                  <a:pt x="593971" y="265726"/>
                  <a:pt x="599459" y="280692"/>
                  <a:pt x="609600" y="292100"/>
                </a:cubicBezTo>
                <a:cubicBezTo>
                  <a:pt x="672868" y="363276"/>
                  <a:pt x="665993" y="355095"/>
                  <a:pt x="723900" y="393700"/>
                </a:cubicBezTo>
                <a:cubicBezTo>
                  <a:pt x="784209" y="353494"/>
                  <a:pt x="805014" y="351835"/>
                  <a:pt x="838200" y="292100"/>
                </a:cubicBezTo>
                <a:cubicBezTo>
                  <a:pt x="849271" y="272172"/>
                  <a:pt x="854341" y="249432"/>
                  <a:pt x="863600" y="228600"/>
                </a:cubicBezTo>
                <a:cubicBezTo>
                  <a:pt x="893631" y="161031"/>
                  <a:pt x="893398" y="185608"/>
                  <a:pt x="914400" y="101600"/>
                </a:cubicBezTo>
                <a:cubicBezTo>
                  <a:pt x="918633" y="84667"/>
                  <a:pt x="916955" y="65003"/>
                  <a:pt x="927100" y="50800"/>
                </a:cubicBezTo>
                <a:cubicBezTo>
                  <a:pt x="951127" y="17162"/>
                  <a:pt x="981525" y="11492"/>
                  <a:pt x="1016000" y="0"/>
                </a:cubicBezTo>
                <a:cubicBezTo>
                  <a:pt x="1087967" y="4233"/>
                  <a:pt x="1161209" y="-1438"/>
                  <a:pt x="1231900" y="12700"/>
                </a:cubicBezTo>
                <a:cubicBezTo>
                  <a:pt x="1249512" y="16222"/>
                  <a:pt x="1256363" y="39111"/>
                  <a:pt x="1270000" y="50800"/>
                </a:cubicBezTo>
                <a:cubicBezTo>
                  <a:pt x="1286071" y="64575"/>
                  <a:pt x="1303576" y="76597"/>
                  <a:pt x="1320800" y="88900"/>
                </a:cubicBezTo>
                <a:cubicBezTo>
                  <a:pt x="1333220" y="97772"/>
                  <a:pt x="1347311" y="104367"/>
                  <a:pt x="1358900" y="114300"/>
                </a:cubicBezTo>
                <a:cubicBezTo>
                  <a:pt x="1377082" y="129885"/>
                  <a:pt x="1389775" y="151816"/>
                  <a:pt x="1409700" y="165100"/>
                </a:cubicBezTo>
                <a:cubicBezTo>
                  <a:pt x="1441205" y="186103"/>
                  <a:pt x="1511300" y="215900"/>
                  <a:pt x="1511300" y="215900"/>
                </a:cubicBezTo>
                <a:cubicBezTo>
                  <a:pt x="1530042" y="244013"/>
                  <a:pt x="1545464" y="272543"/>
                  <a:pt x="1574800" y="292100"/>
                </a:cubicBezTo>
                <a:cubicBezTo>
                  <a:pt x="1585939" y="299526"/>
                  <a:pt x="1600595" y="299527"/>
                  <a:pt x="1612900" y="304800"/>
                </a:cubicBezTo>
                <a:cubicBezTo>
                  <a:pt x="1743708" y="360861"/>
                  <a:pt x="1566458" y="297786"/>
                  <a:pt x="1739900" y="355600"/>
                </a:cubicBezTo>
                <a:cubicBezTo>
                  <a:pt x="1752600" y="359833"/>
                  <a:pt x="1764613" y="368300"/>
                  <a:pt x="1778000" y="368300"/>
                </a:cubicBezTo>
                <a:lnTo>
                  <a:pt x="1917700" y="368300"/>
                </a:lnTo>
              </a:path>
            </a:pathLst>
          </a:custGeom>
          <a:ln w="3810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reeform 4"/>
          <p:cNvSpPr/>
          <p:nvPr/>
        </p:nvSpPr>
        <p:spPr>
          <a:xfrm>
            <a:off x="755576" y="4984685"/>
            <a:ext cx="2232248" cy="460539"/>
          </a:xfrm>
          <a:custGeom>
            <a:avLst/>
            <a:gdLst>
              <a:gd name="connsiteX0" fmla="*/ 0 w 1651000"/>
              <a:gd name="connsiteY0" fmla="*/ 406400 h 460539"/>
              <a:gd name="connsiteX1" fmla="*/ 38100 w 1651000"/>
              <a:gd name="connsiteY1" fmla="*/ 190500 h 460539"/>
              <a:gd name="connsiteX2" fmla="*/ 63500 w 1651000"/>
              <a:gd name="connsiteY2" fmla="*/ 101600 h 460539"/>
              <a:gd name="connsiteX3" fmla="*/ 76200 w 1651000"/>
              <a:gd name="connsiteY3" fmla="*/ 50800 h 460539"/>
              <a:gd name="connsiteX4" fmla="*/ 114300 w 1651000"/>
              <a:gd name="connsiteY4" fmla="*/ 38100 h 460539"/>
              <a:gd name="connsiteX5" fmla="*/ 431800 w 1651000"/>
              <a:gd name="connsiteY5" fmla="*/ 101600 h 460539"/>
              <a:gd name="connsiteX6" fmla="*/ 508000 w 1651000"/>
              <a:gd name="connsiteY6" fmla="*/ 177800 h 460539"/>
              <a:gd name="connsiteX7" fmla="*/ 596900 w 1651000"/>
              <a:gd name="connsiteY7" fmla="*/ 304800 h 460539"/>
              <a:gd name="connsiteX8" fmla="*/ 622300 w 1651000"/>
              <a:gd name="connsiteY8" fmla="*/ 342900 h 460539"/>
              <a:gd name="connsiteX9" fmla="*/ 660400 w 1651000"/>
              <a:gd name="connsiteY9" fmla="*/ 381000 h 460539"/>
              <a:gd name="connsiteX10" fmla="*/ 673100 w 1651000"/>
              <a:gd name="connsiteY10" fmla="*/ 431800 h 460539"/>
              <a:gd name="connsiteX11" fmla="*/ 711200 w 1651000"/>
              <a:gd name="connsiteY11" fmla="*/ 457200 h 460539"/>
              <a:gd name="connsiteX12" fmla="*/ 838200 w 1651000"/>
              <a:gd name="connsiteY12" fmla="*/ 203200 h 460539"/>
              <a:gd name="connsiteX13" fmla="*/ 876300 w 1651000"/>
              <a:gd name="connsiteY13" fmla="*/ 101600 h 460539"/>
              <a:gd name="connsiteX14" fmla="*/ 952500 w 1651000"/>
              <a:gd name="connsiteY14" fmla="*/ 12700 h 460539"/>
              <a:gd name="connsiteX15" fmla="*/ 990600 w 1651000"/>
              <a:gd name="connsiteY15" fmla="*/ 0 h 460539"/>
              <a:gd name="connsiteX16" fmla="*/ 1041400 w 1651000"/>
              <a:gd name="connsiteY16" fmla="*/ 139700 h 460539"/>
              <a:gd name="connsiteX17" fmla="*/ 1041400 w 1651000"/>
              <a:gd name="connsiteY17" fmla="*/ 139700 h 460539"/>
              <a:gd name="connsiteX18" fmla="*/ 1066800 w 1651000"/>
              <a:gd name="connsiteY18" fmla="*/ 190500 h 460539"/>
              <a:gd name="connsiteX19" fmla="*/ 1092200 w 1651000"/>
              <a:gd name="connsiteY19" fmla="*/ 266700 h 460539"/>
              <a:gd name="connsiteX20" fmla="*/ 1117600 w 1651000"/>
              <a:gd name="connsiteY20" fmla="*/ 304800 h 460539"/>
              <a:gd name="connsiteX21" fmla="*/ 1130300 w 1651000"/>
              <a:gd name="connsiteY21" fmla="*/ 342900 h 460539"/>
              <a:gd name="connsiteX22" fmla="*/ 1206500 w 1651000"/>
              <a:gd name="connsiteY22" fmla="*/ 406400 h 460539"/>
              <a:gd name="connsiteX23" fmla="*/ 1282700 w 1651000"/>
              <a:gd name="connsiteY23" fmla="*/ 457200 h 460539"/>
              <a:gd name="connsiteX24" fmla="*/ 1651000 w 1651000"/>
              <a:gd name="connsiteY24" fmla="*/ 457200 h 4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51000" h="460539">
                <a:moveTo>
                  <a:pt x="0" y="406400"/>
                </a:moveTo>
                <a:cubicBezTo>
                  <a:pt x="12700" y="334433"/>
                  <a:pt x="24426" y="262288"/>
                  <a:pt x="38100" y="190500"/>
                </a:cubicBezTo>
                <a:cubicBezTo>
                  <a:pt x="49444" y="130947"/>
                  <a:pt x="48811" y="153012"/>
                  <a:pt x="63500" y="101600"/>
                </a:cubicBezTo>
                <a:cubicBezTo>
                  <a:pt x="68295" y="84817"/>
                  <a:pt x="65296" y="64430"/>
                  <a:pt x="76200" y="50800"/>
                </a:cubicBezTo>
                <a:cubicBezTo>
                  <a:pt x="84563" y="40347"/>
                  <a:pt x="101600" y="42333"/>
                  <a:pt x="114300" y="38100"/>
                </a:cubicBezTo>
                <a:cubicBezTo>
                  <a:pt x="220133" y="59267"/>
                  <a:pt x="330084" y="65507"/>
                  <a:pt x="431800" y="101600"/>
                </a:cubicBezTo>
                <a:cubicBezTo>
                  <a:pt x="465653" y="113612"/>
                  <a:pt x="486447" y="149063"/>
                  <a:pt x="508000" y="177800"/>
                </a:cubicBezTo>
                <a:cubicBezTo>
                  <a:pt x="564416" y="253022"/>
                  <a:pt x="534359" y="210988"/>
                  <a:pt x="596900" y="304800"/>
                </a:cubicBezTo>
                <a:cubicBezTo>
                  <a:pt x="605367" y="317500"/>
                  <a:pt x="611507" y="332107"/>
                  <a:pt x="622300" y="342900"/>
                </a:cubicBezTo>
                <a:lnTo>
                  <a:pt x="660400" y="381000"/>
                </a:lnTo>
                <a:cubicBezTo>
                  <a:pt x="664633" y="397933"/>
                  <a:pt x="663418" y="417277"/>
                  <a:pt x="673100" y="431800"/>
                </a:cubicBezTo>
                <a:cubicBezTo>
                  <a:pt x="681567" y="444500"/>
                  <a:pt x="702263" y="469574"/>
                  <a:pt x="711200" y="457200"/>
                </a:cubicBezTo>
                <a:cubicBezTo>
                  <a:pt x="766623" y="380461"/>
                  <a:pt x="804963" y="291833"/>
                  <a:pt x="838200" y="203200"/>
                </a:cubicBezTo>
                <a:cubicBezTo>
                  <a:pt x="850900" y="169333"/>
                  <a:pt x="861333" y="134528"/>
                  <a:pt x="876300" y="101600"/>
                </a:cubicBezTo>
                <a:cubicBezTo>
                  <a:pt x="889208" y="73202"/>
                  <a:pt x="931347" y="27809"/>
                  <a:pt x="952500" y="12700"/>
                </a:cubicBezTo>
                <a:cubicBezTo>
                  <a:pt x="963393" y="4919"/>
                  <a:pt x="977900" y="4233"/>
                  <a:pt x="990600" y="0"/>
                </a:cubicBezTo>
                <a:cubicBezTo>
                  <a:pt x="1035364" y="67146"/>
                  <a:pt x="1012298" y="23292"/>
                  <a:pt x="1041400" y="139700"/>
                </a:cubicBezTo>
                <a:lnTo>
                  <a:pt x="1041400" y="139700"/>
                </a:lnTo>
                <a:cubicBezTo>
                  <a:pt x="1049867" y="156633"/>
                  <a:pt x="1059769" y="172922"/>
                  <a:pt x="1066800" y="190500"/>
                </a:cubicBezTo>
                <a:cubicBezTo>
                  <a:pt x="1076744" y="215359"/>
                  <a:pt x="1077348" y="244423"/>
                  <a:pt x="1092200" y="266700"/>
                </a:cubicBezTo>
                <a:cubicBezTo>
                  <a:pt x="1100667" y="279400"/>
                  <a:pt x="1110774" y="291148"/>
                  <a:pt x="1117600" y="304800"/>
                </a:cubicBezTo>
                <a:cubicBezTo>
                  <a:pt x="1123587" y="316774"/>
                  <a:pt x="1122874" y="331761"/>
                  <a:pt x="1130300" y="342900"/>
                </a:cubicBezTo>
                <a:cubicBezTo>
                  <a:pt x="1158127" y="384641"/>
                  <a:pt x="1171358" y="377115"/>
                  <a:pt x="1206500" y="406400"/>
                </a:cubicBezTo>
                <a:cubicBezTo>
                  <a:pt x="1236089" y="431057"/>
                  <a:pt x="1240961" y="455896"/>
                  <a:pt x="1282700" y="457200"/>
                </a:cubicBezTo>
                <a:cubicBezTo>
                  <a:pt x="1405407" y="461035"/>
                  <a:pt x="1528233" y="457200"/>
                  <a:pt x="1651000" y="457200"/>
                </a:cubicBezTo>
              </a:path>
            </a:pathLst>
          </a:custGeom>
          <a:ln w="3810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179512" y="5606504"/>
            <a:ext cx="3312368" cy="558800"/>
          </a:xfrm>
          <a:custGeom>
            <a:avLst/>
            <a:gdLst>
              <a:gd name="connsiteX0" fmla="*/ 0 w 3784600"/>
              <a:gd name="connsiteY0" fmla="*/ 546100 h 558800"/>
              <a:gd name="connsiteX1" fmla="*/ 63500 w 3784600"/>
              <a:gd name="connsiteY1" fmla="*/ 215900 h 558800"/>
              <a:gd name="connsiteX2" fmla="*/ 88900 w 3784600"/>
              <a:gd name="connsiteY2" fmla="*/ 165100 h 558800"/>
              <a:gd name="connsiteX3" fmla="*/ 127000 w 3784600"/>
              <a:gd name="connsiteY3" fmla="*/ 152400 h 558800"/>
              <a:gd name="connsiteX4" fmla="*/ 203200 w 3784600"/>
              <a:gd name="connsiteY4" fmla="*/ 139700 h 558800"/>
              <a:gd name="connsiteX5" fmla="*/ 266700 w 3784600"/>
              <a:gd name="connsiteY5" fmla="*/ 127000 h 558800"/>
              <a:gd name="connsiteX6" fmla="*/ 355600 w 3784600"/>
              <a:gd name="connsiteY6" fmla="*/ 114300 h 558800"/>
              <a:gd name="connsiteX7" fmla="*/ 419100 w 3784600"/>
              <a:gd name="connsiteY7" fmla="*/ 101600 h 558800"/>
              <a:gd name="connsiteX8" fmla="*/ 660400 w 3784600"/>
              <a:gd name="connsiteY8" fmla="*/ 76200 h 558800"/>
              <a:gd name="connsiteX9" fmla="*/ 965200 w 3784600"/>
              <a:gd name="connsiteY9" fmla="*/ 88900 h 558800"/>
              <a:gd name="connsiteX10" fmla="*/ 1117600 w 3784600"/>
              <a:gd name="connsiteY10" fmla="*/ 215900 h 558800"/>
              <a:gd name="connsiteX11" fmla="*/ 1130300 w 3784600"/>
              <a:gd name="connsiteY11" fmla="*/ 254000 h 558800"/>
              <a:gd name="connsiteX12" fmla="*/ 1168400 w 3784600"/>
              <a:gd name="connsiteY12" fmla="*/ 292100 h 558800"/>
              <a:gd name="connsiteX13" fmla="*/ 1257300 w 3784600"/>
              <a:gd name="connsiteY13" fmla="*/ 342900 h 558800"/>
              <a:gd name="connsiteX14" fmla="*/ 1333500 w 3784600"/>
              <a:gd name="connsiteY14" fmla="*/ 368300 h 558800"/>
              <a:gd name="connsiteX15" fmla="*/ 1524000 w 3784600"/>
              <a:gd name="connsiteY15" fmla="*/ 355600 h 558800"/>
              <a:gd name="connsiteX16" fmla="*/ 1562100 w 3784600"/>
              <a:gd name="connsiteY16" fmla="*/ 330200 h 558800"/>
              <a:gd name="connsiteX17" fmla="*/ 1612900 w 3784600"/>
              <a:gd name="connsiteY17" fmla="*/ 292100 h 558800"/>
              <a:gd name="connsiteX18" fmla="*/ 1638300 w 3784600"/>
              <a:gd name="connsiteY18" fmla="*/ 254000 h 558800"/>
              <a:gd name="connsiteX19" fmla="*/ 1752600 w 3784600"/>
              <a:gd name="connsiteY19" fmla="*/ 165100 h 558800"/>
              <a:gd name="connsiteX20" fmla="*/ 1790700 w 3784600"/>
              <a:gd name="connsiteY20" fmla="*/ 127000 h 558800"/>
              <a:gd name="connsiteX21" fmla="*/ 1930400 w 3784600"/>
              <a:gd name="connsiteY21" fmla="*/ 76200 h 558800"/>
              <a:gd name="connsiteX22" fmla="*/ 2070100 w 3784600"/>
              <a:gd name="connsiteY22" fmla="*/ 12700 h 558800"/>
              <a:gd name="connsiteX23" fmla="*/ 2108200 w 3784600"/>
              <a:gd name="connsiteY23" fmla="*/ 0 h 558800"/>
              <a:gd name="connsiteX24" fmla="*/ 2286000 w 3784600"/>
              <a:gd name="connsiteY24" fmla="*/ 38100 h 558800"/>
              <a:gd name="connsiteX25" fmla="*/ 2336800 w 3784600"/>
              <a:gd name="connsiteY25" fmla="*/ 63500 h 558800"/>
              <a:gd name="connsiteX26" fmla="*/ 2400300 w 3784600"/>
              <a:gd name="connsiteY26" fmla="*/ 139700 h 558800"/>
              <a:gd name="connsiteX27" fmla="*/ 2501900 w 3784600"/>
              <a:gd name="connsiteY27" fmla="*/ 241300 h 558800"/>
              <a:gd name="connsiteX28" fmla="*/ 2552700 w 3784600"/>
              <a:gd name="connsiteY28" fmla="*/ 292100 h 558800"/>
              <a:gd name="connsiteX29" fmla="*/ 2590800 w 3784600"/>
              <a:gd name="connsiteY29" fmla="*/ 330200 h 558800"/>
              <a:gd name="connsiteX30" fmla="*/ 2628900 w 3784600"/>
              <a:gd name="connsiteY30" fmla="*/ 368300 h 558800"/>
              <a:gd name="connsiteX31" fmla="*/ 2717800 w 3784600"/>
              <a:gd name="connsiteY31" fmla="*/ 406400 h 558800"/>
              <a:gd name="connsiteX32" fmla="*/ 2882900 w 3784600"/>
              <a:gd name="connsiteY32" fmla="*/ 520700 h 558800"/>
              <a:gd name="connsiteX33" fmla="*/ 2997200 w 3784600"/>
              <a:gd name="connsiteY33" fmla="*/ 533400 h 558800"/>
              <a:gd name="connsiteX34" fmla="*/ 3124200 w 3784600"/>
              <a:gd name="connsiteY34" fmla="*/ 558800 h 558800"/>
              <a:gd name="connsiteX35" fmla="*/ 3289300 w 3784600"/>
              <a:gd name="connsiteY35" fmla="*/ 546100 h 558800"/>
              <a:gd name="connsiteX36" fmla="*/ 3378200 w 3784600"/>
              <a:gd name="connsiteY36" fmla="*/ 533400 h 558800"/>
              <a:gd name="connsiteX37" fmla="*/ 3556000 w 3784600"/>
              <a:gd name="connsiteY37" fmla="*/ 520700 h 558800"/>
              <a:gd name="connsiteX38" fmla="*/ 3670300 w 3784600"/>
              <a:gd name="connsiteY38" fmla="*/ 508000 h 558800"/>
              <a:gd name="connsiteX39" fmla="*/ 3784600 w 3784600"/>
              <a:gd name="connsiteY39" fmla="*/ 508000 h 5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784600" h="558800">
                <a:moveTo>
                  <a:pt x="0" y="546100"/>
                </a:moveTo>
                <a:cubicBezTo>
                  <a:pt x="6116" y="505325"/>
                  <a:pt x="22271" y="298358"/>
                  <a:pt x="63500" y="215900"/>
                </a:cubicBezTo>
                <a:cubicBezTo>
                  <a:pt x="71967" y="198967"/>
                  <a:pt x="75513" y="178487"/>
                  <a:pt x="88900" y="165100"/>
                </a:cubicBezTo>
                <a:cubicBezTo>
                  <a:pt x="98366" y="155634"/>
                  <a:pt x="113932" y="155304"/>
                  <a:pt x="127000" y="152400"/>
                </a:cubicBezTo>
                <a:cubicBezTo>
                  <a:pt x="152137" y="146814"/>
                  <a:pt x="177865" y="144306"/>
                  <a:pt x="203200" y="139700"/>
                </a:cubicBezTo>
                <a:cubicBezTo>
                  <a:pt x="224438" y="135839"/>
                  <a:pt x="245408" y="130549"/>
                  <a:pt x="266700" y="127000"/>
                </a:cubicBezTo>
                <a:cubicBezTo>
                  <a:pt x="296227" y="122079"/>
                  <a:pt x="326073" y="119221"/>
                  <a:pt x="355600" y="114300"/>
                </a:cubicBezTo>
                <a:cubicBezTo>
                  <a:pt x="376892" y="110751"/>
                  <a:pt x="397681" y="104277"/>
                  <a:pt x="419100" y="101600"/>
                </a:cubicBezTo>
                <a:cubicBezTo>
                  <a:pt x="499353" y="91568"/>
                  <a:pt x="660400" y="76200"/>
                  <a:pt x="660400" y="76200"/>
                </a:cubicBezTo>
                <a:lnTo>
                  <a:pt x="965200" y="88900"/>
                </a:lnTo>
                <a:cubicBezTo>
                  <a:pt x="1003843" y="97353"/>
                  <a:pt x="1083317" y="181617"/>
                  <a:pt x="1117600" y="215900"/>
                </a:cubicBezTo>
                <a:cubicBezTo>
                  <a:pt x="1121833" y="228600"/>
                  <a:pt x="1122874" y="242861"/>
                  <a:pt x="1130300" y="254000"/>
                </a:cubicBezTo>
                <a:cubicBezTo>
                  <a:pt x="1140263" y="268944"/>
                  <a:pt x="1154602" y="280602"/>
                  <a:pt x="1168400" y="292100"/>
                </a:cubicBezTo>
                <a:cubicBezTo>
                  <a:pt x="1189548" y="309724"/>
                  <a:pt x="1233412" y="333345"/>
                  <a:pt x="1257300" y="342900"/>
                </a:cubicBezTo>
                <a:cubicBezTo>
                  <a:pt x="1282159" y="352844"/>
                  <a:pt x="1308100" y="359833"/>
                  <a:pt x="1333500" y="368300"/>
                </a:cubicBezTo>
                <a:cubicBezTo>
                  <a:pt x="1397000" y="364067"/>
                  <a:pt x="1461225" y="366063"/>
                  <a:pt x="1524000" y="355600"/>
                </a:cubicBezTo>
                <a:cubicBezTo>
                  <a:pt x="1539056" y="353091"/>
                  <a:pt x="1549680" y="339072"/>
                  <a:pt x="1562100" y="330200"/>
                </a:cubicBezTo>
                <a:cubicBezTo>
                  <a:pt x="1579324" y="317897"/>
                  <a:pt x="1597933" y="307067"/>
                  <a:pt x="1612900" y="292100"/>
                </a:cubicBezTo>
                <a:cubicBezTo>
                  <a:pt x="1623693" y="281307"/>
                  <a:pt x="1628159" y="265408"/>
                  <a:pt x="1638300" y="254000"/>
                </a:cubicBezTo>
                <a:cubicBezTo>
                  <a:pt x="1710440" y="172843"/>
                  <a:pt x="1685463" y="187479"/>
                  <a:pt x="1752600" y="165100"/>
                </a:cubicBezTo>
                <a:cubicBezTo>
                  <a:pt x="1765300" y="152400"/>
                  <a:pt x="1776085" y="137439"/>
                  <a:pt x="1790700" y="127000"/>
                </a:cubicBezTo>
                <a:cubicBezTo>
                  <a:pt x="1829883" y="99012"/>
                  <a:pt x="1887081" y="88577"/>
                  <a:pt x="1930400" y="76200"/>
                </a:cubicBezTo>
                <a:cubicBezTo>
                  <a:pt x="2016858" y="24325"/>
                  <a:pt x="1970482" y="45906"/>
                  <a:pt x="2070100" y="12700"/>
                </a:cubicBezTo>
                <a:lnTo>
                  <a:pt x="2108200" y="0"/>
                </a:lnTo>
                <a:cubicBezTo>
                  <a:pt x="2147808" y="7201"/>
                  <a:pt x="2235034" y="16258"/>
                  <a:pt x="2286000" y="38100"/>
                </a:cubicBezTo>
                <a:cubicBezTo>
                  <a:pt x="2303401" y="45558"/>
                  <a:pt x="2319867" y="55033"/>
                  <a:pt x="2336800" y="63500"/>
                </a:cubicBezTo>
                <a:cubicBezTo>
                  <a:pt x="2383870" y="157639"/>
                  <a:pt x="2334480" y="79864"/>
                  <a:pt x="2400300" y="139700"/>
                </a:cubicBezTo>
                <a:cubicBezTo>
                  <a:pt x="2435739" y="171917"/>
                  <a:pt x="2468033" y="207433"/>
                  <a:pt x="2501900" y="241300"/>
                </a:cubicBezTo>
                <a:lnTo>
                  <a:pt x="2552700" y="292100"/>
                </a:lnTo>
                <a:lnTo>
                  <a:pt x="2590800" y="330200"/>
                </a:lnTo>
                <a:cubicBezTo>
                  <a:pt x="2603500" y="342900"/>
                  <a:pt x="2611861" y="362620"/>
                  <a:pt x="2628900" y="368300"/>
                </a:cubicBezTo>
                <a:cubicBezTo>
                  <a:pt x="2662767" y="379589"/>
                  <a:pt x="2686413" y="385475"/>
                  <a:pt x="2717800" y="406400"/>
                </a:cubicBezTo>
                <a:cubicBezTo>
                  <a:pt x="2756992" y="432528"/>
                  <a:pt x="2840075" y="515942"/>
                  <a:pt x="2882900" y="520700"/>
                </a:cubicBezTo>
                <a:cubicBezTo>
                  <a:pt x="2921000" y="524933"/>
                  <a:pt x="2959335" y="527421"/>
                  <a:pt x="2997200" y="533400"/>
                </a:cubicBezTo>
                <a:cubicBezTo>
                  <a:pt x="3039843" y="540133"/>
                  <a:pt x="3124200" y="558800"/>
                  <a:pt x="3124200" y="558800"/>
                </a:cubicBezTo>
                <a:cubicBezTo>
                  <a:pt x="3179233" y="554567"/>
                  <a:pt x="3234378" y="551592"/>
                  <a:pt x="3289300" y="546100"/>
                </a:cubicBezTo>
                <a:cubicBezTo>
                  <a:pt x="3319086" y="543121"/>
                  <a:pt x="3348401" y="536238"/>
                  <a:pt x="3378200" y="533400"/>
                </a:cubicBezTo>
                <a:cubicBezTo>
                  <a:pt x="3437350" y="527767"/>
                  <a:pt x="3496806" y="525847"/>
                  <a:pt x="3556000" y="520700"/>
                </a:cubicBezTo>
                <a:cubicBezTo>
                  <a:pt x="3594190" y="517379"/>
                  <a:pt x="3632025" y="510126"/>
                  <a:pt x="3670300" y="508000"/>
                </a:cubicBezTo>
                <a:cubicBezTo>
                  <a:pt x="3708341" y="505887"/>
                  <a:pt x="3746500" y="508000"/>
                  <a:pt x="3784600" y="508000"/>
                </a:cubicBezTo>
              </a:path>
            </a:pathLst>
          </a:custGeom>
          <a:ln w="3810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ounded Rectangle 7"/>
          <p:cNvSpPr/>
          <p:nvPr/>
        </p:nvSpPr>
        <p:spPr>
          <a:xfrm>
            <a:off x="395536" y="3284984"/>
            <a:ext cx="3024336" cy="648072"/>
          </a:xfrm>
          <a:prstGeom prst="roundRect">
            <a:avLst/>
          </a:prstGeom>
          <a:noFill/>
          <a:ln w="28575"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3707904" y="4365104"/>
            <a:ext cx="1584176" cy="1152128"/>
          </a:xfrm>
          <a:prstGeom prst="roundRect">
            <a:avLst/>
          </a:prstGeom>
          <a:solidFill>
            <a:schemeClr val="bg1">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DTW</a:t>
            </a:r>
            <a:endParaRPr lang="en-US" sz="2000" dirty="0">
              <a:solidFill>
                <a:srgbClr val="000000"/>
              </a:solidFill>
            </a:endParaRPr>
          </a:p>
        </p:txBody>
      </p:sp>
      <p:cxnSp>
        <p:nvCxnSpPr>
          <p:cNvPr id="15" name="Elbow Connector 14"/>
          <p:cNvCxnSpPr>
            <a:stCxn id="8" idx="3"/>
            <a:endCxn id="11" idx="0"/>
          </p:cNvCxnSpPr>
          <p:nvPr/>
        </p:nvCxnSpPr>
        <p:spPr>
          <a:xfrm>
            <a:off x="3419872" y="3609020"/>
            <a:ext cx="1080120" cy="756084"/>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endCxn id="11" idx="1"/>
          </p:cNvCxnSpPr>
          <p:nvPr/>
        </p:nvCxnSpPr>
        <p:spPr>
          <a:xfrm>
            <a:off x="3059832" y="4941168"/>
            <a:ext cx="648072"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11" idx="3"/>
            <a:endCxn id="65" idx="1"/>
          </p:cNvCxnSpPr>
          <p:nvPr/>
        </p:nvCxnSpPr>
        <p:spPr>
          <a:xfrm>
            <a:off x="5292080" y="4941168"/>
            <a:ext cx="576064"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6" name="Freeform 55"/>
          <p:cNvSpPr/>
          <p:nvPr/>
        </p:nvSpPr>
        <p:spPr>
          <a:xfrm>
            <a:off x="6073080" y="3429000"/>
            <a:ext cx="2819400" cy="533400"/>
          </a:xfrm>
          <a:custGeom>
            <a:avLst/>
            <a:gdLst>
              <a:gd name="connsiteX0" fmla="*/ 0 w 2819400"/>
              <a:gd name="connsiteY0" fmla="*/ 533400 h 533400"/>
              <a:gd name="connsiteX1" fmla="*/ 12700 w 2819400"/>
              <a:gd name="connsiteY1" fmla="*/ 368300 h 533400"/>
              <a:gd name="connsiteX2" fmla="*/ 38100 w 2819400"/>
              <a:gd name="connsiteY2" fmla="*/ 330200 h 533400"/>
              <a:gd name="connsiteX3" fmla="*/ 88900 w 2819400"/>
              <a:gd name="connsiteY3" fmla="*/ 241300 h 533400"/>
              <a:gd name="connsiteX4" fmla="*/ 190500 w 2819400"/>
              <a:gd name="connsiteY4" fmla="*/ 152400 h 533400"/>
              <a:gd name="connsiteX5" fmla="*/ 266700 w 2819400"/>
              <a:gd name="connsiteY5" fmla="*/ 101600 h 533400"/>
              <a:gd name="connsiteX6" fmla="*/ 317500 w 2819400"/>
              <a:gd name="connsiteY6" fmla="*/ 63500 h 533400"/>
              <a:gd name="connsiteX7" fmla="*/ 355600 w 2819400"/>
              <a:gd name="connsiteY7" fmla="*/ 50800 h 533400"/>
              <a:gd name="connsiteX8" fmla="*/ 431800 w 2819400"/>
              <a:gd name="connsiteY8" fmla="*/ 12700 h 533400"/>
              <a:gd name="connsiteX9" fmla="*/ 508000 w 2819400"/>
              <a:gd name="connsiteY9" fmla="*/ 0 h 533400"/>
              <a:gd name="connsiteX10" fmla="*/ 698500 w 2819400"/>
              <a:gd name="connsiteY10" fmla="*/ 25400 h 533400"/>
              <a:gd name="connsiteX11" fmla="*/ 812800 w 2819400"/>
              <a:gd name="connsiteY11" fmla="*/ 101600 h 533400"/>
              <a:gd name="connsiteX12" fmla="*/ 850900 w 2819400"/>
              <a:gd name="connsiteY12" fmla="*/ 114300 h 533400"/>
              <a:gd name="connsiteX13" fmla="*/ 889000 w 2819400"/>
              <a:gd name="connsiteY13" fmla="*/ 152400 h 533400"/>
              <a:gd name="connsiteX14" fmla="*/ 914400 w 2819400"/>
              <a:gd name="connsiteY14" fmla="*/ 190500 h 533400"/>
              <a:gd name="connsiteX15" fmla="*/ 952500 w 2819400"/>
              <a:gd name="connsiteY15" fmla="*/ 241300 h 533400"/>
              <a:gd name="connsiteX16" fmla="*/ 990600 w 2819400"/>
              <a:gd name="connsiteY16" fmla="*/ 279400 h 533400"/>
              <a:gd name="connsiteX17" fmla="*/ 1016000 w 2819400"/>
              <a:gd name="connsiteY17" fmla="*/ 317500 h 533400"/>
              <a:gd name="connsiteX18" fmla="*/ 1092200 w 2819400"/>
              <a:gd name="connsiteY18" fmla="*/ 381000 h 533400"/>
              <a:gd name="connsiteX19" fmla="*/ 1181100 w 2819400"/>
              <a:gd name="connsiteY19" fmla="*/ 444500 h 533400"/>
              <a:gd name="connsiteX20" fmla="*/ 1295400 w 2819400"/>
              <a:gd name="connsiteY20" fmla="*/ 457200 h 533400"/>
              <a:gd name="connsiteX21" fmla="*/ 1460500 w 2819400"/>
              <a:gd name="connsiteY21" fmla="*/ 444500 h 533400"/>
              <a:gd name="connsiteX22" fmla="*/ 1485900 w 2819400"/>
              <a:gd name="connsiteY22" fmla="*/ 406400 h 533400"/>
              <a:gd name="connsiteX23" fmla="*/ 1524000 w 2819400"/>
              <a:gd name="connsiteY23" fmla="*/ 368300 h 533400"/>
              <a:gd name="connsiteX24" fmla="*/ 1562100 w 2819400"/>
              <a:gd name="connsiteY24" fmla="*/ 292100 h 533400"/>
              <a:gd name="connsiteX25" fmla="*/ 1574800 w 2819400"/>
              <a:gd name="connsiteY25" fmla="*/ 241300 h 533400"/>
              <a:gd name="connsiteX26" fmla="*/ 1587500 w 2819400"/>
              <a:gd name="connsiteY26" fmla="*/ 165100 h 533400"/>
              <a:gd name="connsiteX27" fmla="*/ 1625600 w 2819400"/>
              <a:gd name="connsiteY27" fmla="*/ 127000 h 533400"/>
              <a:gd name="connsiteX28" fmla="*/ 1651000 w 2819400"/>
              <a:gd name="connsiteY28" fmla="*/ 76200 h 533400"/>
              <a:gd name="connsiteX29" fmla="*/ 1701800 w 2819400"/>
              <a:gd name="connsiteY29" fmla="*/ 63500 h 533400"/>
              <a:gd name="connsiteX30" fmla="*/ 1778000 w 2819400"/>
              <a:gd name="connsiteY30" fmla="*/ 50800 h 533400"/>
              <a:gd name="connsiteX31" fmla="*/ 2006600 w 2819400"/>
              <a:gd name="connsiteY31" fmla="*/ 76200 h 533400"/>
              <a:gd name="connsiteX32" fmla="*/ 2057400 w 2819400"/>
              <a:gd name="connsiteY32" fmla="*/ 139700 h 533400"/>
              <a:gd name="connsiteX33" fmla="*/ 2133600 w 2819400"/>
              <a:gd name="connsiteY33" fmla="*/ 254000 h 533400"/>
              <a:gd name="connsiteX34" fmla="*/ 2197100 w 2819400"/>
              <a:gd name="connsiteY34" fmla="*/ 304800 h 533400"/>
              <a:gd name="connsiteX35" fmla="*/ 2222500 w 2819400"/>
              <a:gd name="connsiteY35" fmla="*/ 355600 h 533400"/>
              <a:gd name="connsiteX36" fmla="*/ 2349500 w 2819400"/>
              <a:gd name="connsiteY36" fmla="*/ 406400 h 533400"/>
              <a:gd name="connsiteX37" fmla="*/ 2413000 w 2819400"/>
              <a:gd name="connsiteY37" fmla="*/ 419100 h 533400"/>
              <a:gd name="connsiteX38" fmla="*/ 2514600 w 2819400"/>
              <a:gd name="connsiteY38" fmla="*/ 444500 h 533400"/>
              <a:gd name="connsiteX39" fmla="*/ 2692400 w 2819400"/>
              <a:gd name="connsiteY39" fmla="*/ 469900 h 533400"/>
              <a:gd name="connsiteX40" fmla="*/ 2819400 w 2819400"/>
              <a:gd name="connsiteY40" fmla="*/ 49530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819400" h="533400">
                <a:moveTo>
                  <a:pt x="0" y="533400"/>
                </a:moveTo>
                <a:cubicBezTo>
                  <a:pt x="4233" y="478367"/>
                  <a:pt x="2528" y="422551"/>
                  <a:pt x="12700" y="368300"/>
                </a:cubicBezTo>
                <a:cubicBezTo>
                  <a:pt x="15513" y="353298"/>
                  <a:pt x="30247" y="343288"/>
                  <a:pt x="38100" y="330200"/>
                </a:cubicBezTo>
                <a:cubicBezTo>
                  <a:pt x="55660" y="300934"/>
                  <a:pt x="68826" y="268902"/>
                  <a:pt x="88900" y="241300"/>
                </a:cubicBezTo>
                <a:cubicBezTo>
                  <a:pt x="112267" y="209170"/>
                  <a:pt x="158019" y="175137"/>
                  <a:pt x="190500" y="152400"/>
                </a:cubicBezTo>
                <a:cubicBezTo>
                  <a:pt x="215509" y="134894"/>
                  <a:pt x="241691" y="119106"/>
                  <a:pt x="266700" y="101600"/>
                </a:cubicBezTo>
                <a:cubicBezTo>
                  <a:pt x="284040" y="89462"/>
                  <a:pt x="299122" y="74002"/>
                  <a:pt x="317500" y="63500"/>
                </a:cubicBezTo>
                <a:cubicBezTo>
                  <a:pt x="329123" y="56858"/>
                  <a:pt x="343367" y="56237"/>
                  <a:pt x="355600" y="50800"/>
                </a:cubicBezTo>
                <a:cubicBezTo>
                  <a:pt x="381550" y="39266"/>
                  <a:pt x="404859" y="21680"/>
                  <a:pt x="431800" y="12700"/>
                </a:cubicBezTo>
                <a:cubicBezTo>
                  <a:pt x="456229" y="4557"/>
                  <a:pt x="482600" y="4233"/>
                  <a:pt x="508000" y="0"/>
                </a:cubicBezTo>
                <a:cubicBezTo>
                  <a:pt x="571500" y="8467"/>
                  <a:pt x="636351" y="9863"/>
                  <a:pt x="698500" y="25400"/>
                </a:cubicBezTo>
                <a:cubicBezTo>
                  <a:pt x="736949" y="35012"/>
                  <a:pt x="779297" y="82456"/>
                  <a:pt x="812800" y="101600"/>
                </a:cubicBezTo>
                <a:cubicBezTo>
                  <a:pt x="824423" y="108242"/>
                  <a:pt x="838200" y="110067"/>
                  <a:pt x="850900" y="114300"/>
                </a:cubicBezTo>
                <a:cubicBezTo>
                  <a:pt x="863600" y="127000"/>
                  <a:pt x="877502" y="138602"/>
                  <a:pt x="889000" y="152400"/>
                </a:cubicBezTo>
                <a:cubicBezTo>
                  <a:pt x="898771" y="164126"/>
                  <a:pt x="905528" y="178080"/>
                  <a:pt x="914400" y="190500"/>
                </a:cubicBezTo>
                <a:cubicBezTo>
                  <a:pt x="926703" y="207724"/>
                  <a:pt x="938725" y="225229"/>
                  <a:pt x="952500" y="241300"/>
                </a:cubicBezTo>
                <a:cubicBezTo>
                  <a:pt x="964189" y="254937"/>
                  <a:pt x="979102" y="265602"/>
                  <a:pt x="990600" y="279400"/>
                </a:cubicBezTo>
                <a:cubicBezTo>
                  <a:pt x="1000371" y="291126"/>
                  <a:pt x="1006229" y="305774"/>
                  <a:pt x="1016000" y="317500"/>
                </a:cubicBezTo>
                <a:cubicBezTo>
                  <a:pt x="1066595" y="378214"/>
                  <a:pt x="1037709" y="335591"/>
                  <a:pt x="1092200" y="381000"/>
                </a:cubicBezTo>
                <a:cubicBezTo>
                  <a:pt x="1129586" y="412155"/>
                  <a:pt x="1129100" y="432500"/>
                  <a:pt x="1181100" y="444500"/>
                </a:cubicBezTo>
                <a:cubicBezTo>
                  <a:pt x="1218453" y="453120"/>
                  <a:pt x="1257300" y="452967"/>
                  <a:pt x="1295400" y="457200"/>
                </a:cubicBezTo>
                <a:cubicBezTo>
                  <a:pt x="1350433" y="452967"/>
                  <a:pt x="1407168" y="458722"/>
                  <a:pt x="1460500" y="444500"/>
                </a:cubicBezTo>
                <a:cubicBezTo>
                  <a:pt x="1475248" y="440567"/>
                  <a:pt x="1476129" y="418126"/>
                  <a:pt x="1485900" y="406400"/>
                </a:cubicBezTo>
                <a:cubicBezTo>
                  <a:pt x="1497398" y="392602"/>
                  <a:pt x="1511300" y="381000"/>
                  <a:pt x="1524000" y="368300"/>
                </a:cubicBezTo>
                <a:cubicBezTo>
                  <a:pt x="1577514" y="207757"/>
                  <a:pt x="1488242" y="464435"/>
                  <a:pt x="1562100" y="292100"/>
                </a:cubicBezTo>
                <a:cubicBezTo>
                  <a:pt x="1568976" y="276057"/>
                  <a:pt x="1571377" y="258416"/>
                  <a:pt x="1574800" y="241300"/>
                </a:cubicBezTo>
                <a:cubicBezTo>
                  <a:pt x="1579850" y="216050"/>
                  <a:pt x="1577042" y="188631"/>
                  <a:pt x="1587500" y="165100"/>
                </a:cubicBezTo>
                <a:cubicBezTo>
                  <a:pt x="1594794" y="148687"/>
                  <a:pt x="1615161" y="141615"/>
                  <a:pt x="1625600" y="127000"/>
                </a:cubicBezTo>
                <a:cubicBezTo>
                  <a:pt x="1636604" y="111594"/>
                  <a:pt x="1636456" y="88320"/>
                  <a:pt x="1651000" y="76200"/>
                </a:cubicBezTo>
                <a:cubicBezTo>
                  <a:pt x="1664409" y="65026"/>
                  <a:pt x="1684684" y="66923"/>
                  <a:pt x="1701800" y="63500"/>
                </a:cubicBezTo>
                <a:cubicBezTo>
                  <a:pt x="1727050" y="58450"/>
                  <a:pt x="1752600" y="55033"/>
                  <a:pt x="1778000" y="50800"/>
                </a:cubicBezTo>
                <a:cubicBezTo>
                  <a:pt x="1854200" y="59267"/>
                  <a:pt x="1931285" y="61854"/>
                  <a:pt x="2006600" y="76200"/>
                </a:cubicBezTo>
                <a:cubicBezTo>
                  <a:pt x="2053925" y="85214"/>
                  <a:pt x="2041552" y="108004"/>
                  <a:pt x="2057400" y="139700"/>
                </a:cubicBezTo>
                <a:cubicBezTo>
                  <a:pt x="2069492" y="163884"/>
                  <a:pt x="2112329" y="232729"/>
                  <a:pt x="2133600" y="254000"/>
                </a:cubicBezTo>
                <a:cubicBezTo>
                  <a:pt x="2152767" y="273167"/>
                  <a:pt x="2175933" y="287867"/>
                  <a:pt x="2197100" y="304800"/>
                </a:cubicBezTo>
                <a:cubicBezTo>
                  <a:pt x="2205567" y="321733"/>
                  <a:pt x="2209113" y="342213"/>
                  <a:pt x="2222500" y="355600"/>
                </a:cubicBezTo>
                <a:cubicBezTo>
                  <a:pt x="2240310" y="373410"/>
                  <a:pt x="2335861" y="402680"/>
                  <a:pt x="2349500" y="406400"/>
                </a:cubicBezTo>
                <a:cubicBezTo>
                  <a:pt x="2370325" y="412080"/>
                  <a:pt x="2392059" y="413865"/>
                  <a:pt x="2413000" y="419100"/>
                </a:cubicBezTo>
                <a:cubicBezTo>
                  <a:pt x="2502853" y="441563"/>
                  <a:pt x="2387544" y="424438"/>
                  <a:pt x="2514600" y="444500"/>
                </a:cubicBezTo>
                <a:cubicBezTo>
                  <a:pt x="2573736" y="453837"/>
                  <a:pt x="2633694" y="458159"/>
                  <a:pt x="2692400" y="469900"/>
                </a:cubicBezTo>
                <a:lnTo>
                  <a:pt x="2819400" y="495300"/>
                </a:lnTo>
              </a:path>
            </a:pathLst>
          </a:custGeom>
          <a:ln w="38100" cmpd="sng">
            <a:solidFill>
              <a:srgbClr val="0000FF"/>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Freeform 56"/>
          <p:cNvSpPr/>
          <p:nvPr/>
        </p:nvSpPr>
        <p:spPr>
          <a:xfrm>
            <a:off x="6084168" y="4174852"/>
            <a:ext cx="2808312" cy="622300"/>
          </a:xfrm>
          <a:custGeom>
            <a:avLst/>
            <a:gdLst>
              <a:gd name="connsiteX0" fmla="*/ 0 w 2654300"/>
              <a:gd name="connsiteY0" fmla="*/ 622300 h 622300"/>
              <a:gd name="connsiteX1" fmla="*/ 25400 w 2654300"/>
              <a:gd name="connsiteY1" fmla="*/ 431800 h 622300"/>
              <a:gd name="connsiteX2" fmla="*/ 50800 w 2654300"/>
              <a:gd name="connsiteY2" fmla="*/ 342900 h 622300"/>
              <a:gd name="connsiteX3" fmla="*/ 63500 w 2654300"/>
              <a:gd name="connsiteY3" fmla="*/ 241300 h 622300"/>
              <a:gd name="connsiteX4" fmla="*/ 127000 w 2654300"/>
              <a:gd name="connsiteY4" fmla="*/ 114300 h 622300"/>
              <a:gd name="connsiteX5" fmla="*/ 152400 w 2654300"/>
              <a:gd name="connsiteY5" fmla="*/ 76200 h 622300"/>
              <a:gd name="connsiteX6" fmla="*/ 241300 w 2654300"/>
              <a:gd name="connsiteY6" fmla="*/ 50800 h 622300"/>
              <a:gd name="connsiteX7" fmla="*/ 292100 w 2654300"/>
              <a:gd name="connsiteY7" fmla="*/ 25400 h 622300"/>
              <a:gd name="connsiteX8" fmla="*/ 406400 w 2654300"/>
              <a:gd name="connsiteY8" fmla="*/ 0 h 622300"/>
              <a:gd name="connsiteX9" fmla="*/ 609600 w 2654300"/>
              <a:gd name="connsiteY9" fmla="*/ 12700 h 622300"/>
              <a:gd name="connsiteX10" fmla="*/ 660400 w 2654300"/>
              <a:gd name="connsiteY10" fmla="*/ 50800 h 622300"/>
              <a:gd name="connsiteX11" fmla="*/ 698500 w 2654300"/>
              <a:gd name="connsiteY11" fmla="*/ 63500 h 622300"/>
              <a:gd name="connsiteX12" fmla="*/ 736600 w 2654300"/>
              <a:gd name="connsiteY12" fmla="*/ 203200 h 622300"/>
              <a:gd name="connsiteX13" fmla="*/ 774700 w 2654300"/>
              <a:gd name="connsiteY13" fmla="*/ 241300 h 622300"/>
              <a:gd name="connsiteX14" fmla="*/ 812800 w 2654300"/>
              <a:gd name="connsiteY14" fmla="*/ 317500 h 622300"/>
              <a:gd name="connsiteX15" fmla="*/ 863600 w 2654300"/>
              <a:gd name="connsiteY15" fmla="*/ 419100 h 622300"/>
              <a:gd name="connsiteX16" fmla="*/ 901700 w 2654300"/>
              <a:gd name="connsiteY16" fmla="*/ 444500 h 622300"/>
              <a:gd name="connsiteX17" fmla="*/ 1016000 w 2654300"/>
              <a:gd name="connsiteY17" fmla="*/ 533400 h 622300"/>
              <a:gd name="connsiteX18" fmla="*/ 1117600 w 2654300"/>
              <a:gd name="connsiteY18" fmla="*/ 558800 h 622300"/>
              <a:gd name="connsiteX19" fmla="*/ 1282700 w 2654300"/>
              <a:gd name="connsiteY19" fmla="*/ 546100 h 622300"/>
              <a:gd name="connsiteX20" fmla="*/ 1308100 w 2654300"/>
              <a:gd name="connsiteY20" fmla="*/ 508000 h 622300"/>
              <a:gd name="connsiteX21" fmla="*/ 1333500 w 2654300"/>
              <a:gd name="connsiteY21" fmla="*/ 431800 h 622300"/>
              <a:gd name="connsiteX22" fmla="*/ 1384300 w 2654300"/>
              <a:gd name="connsiteY22" fmla="*/ 342900 h 622300"/>
              <a:gd name="connsiteX23" fmla="*/ 1435100 w 2654300"/>
              <a:gd name="connsiteY23" fmla="*/ 266700 h 622300"/>
              <a:gd name="connsiteX24" fmla="*/ 1473200 w 2654300"/>
              <a:gd name="connsiteY24" fmla="*/ 241300 h 622300"/>
              <a:gd name="connsiteX25" fmla="*/ 1498600 w 2654300"/>
              <a:gd name="connsiteY25" fmla="*/ 203200 h 622300"/>
              <a:gd name="connsiteX26" fmla="*/ 1638300 w 2654300"/>
              <a:gd name="connsiteY26" fmla="*/ 215900 h 622300"/>
              <a:gd name="connsiteX27" fmla="*/ 1651000 w 2654300"/>
              <a:gd name="connsiteY27" fmla="*/ 393700 h 622300"/>
              <a:gd name="connsiteX28" fmla="*/ 1689100 w 2654300"/>
              <a:gd name="connsiteY28" fmla="*/ 419100 h 622300"/>
              <a:gd name="connsiteX29" fmla="*/ 1828800 w 2654300"/>
              <a:gd name="connsiteY29" fmla="*/ 431800 h 622300"/>
              <a:gd name="connsiteX30" fmla="*/ 1879600 w 2654300"/>
              <a:gd name="connsiteY30" fmla="*/ 457200 h 622300"/>
              <a:gd name="connsiteX31" fmla="*/ 1917700 w 2654300"/>
              <a:gd name="connsiteY31" fmla="*/ 469900 h 622300"/>
              <a:gd name="connsiteX32" fmla="*/ 2070100 w 2654300"/>
              <a:gd name="connsiteY32" fmla="*/ 495300 h 622300"/>
              <a:gd name="connsiteX33" fmla="*/ 2286000 w 2654300"/>
              <a:gd name="connsiteY33" fmla="*/ 508000 h 622300"/>
              <a:gd name="connsiteX34" fmla="*/ 2540000 w 2654300"/>
              <a:gd name="connsiteY34" fmla="*/ 495300 h 622300"/>
              <a:gd name="connsiteX35" fmla="*/ 2578100 w 2654300"/>
              <a:gd name="connsiteY35" fmla="*/ 482600 h 622300"/>
              <a:gd name="connsiteX36" fmla="*/ 2616200 w 2654300"/>
              <a:gd name="connsiteY36" fmla="*/ 495300 h 622300"/>
              <a:gd name="connsiteX37" fmla="*/ 2654300 w 2654300"/>
              <a:gd name="connsiteY37" fmla="*/ 495300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54300" h="622300">
                <a:moveTo>
                  <a:pt x="0" y="622300"/>
                </a:moveTo>
                <a:cubicBezTo>
                  <a:pt x="5441" y="573334"/>
                  <a:pt x="13184" y="484735"/>
                  <a:pt x="25400" y="431800"/>
                </a:cubicBezTo>
                <a:cubicBezTo>
                  <a:pt x="32330" y="401770"/>
                  <a:pt x="42333" y="372533"/>
                  <a:pt x="50800" y="342900"/>
                </a:cubicBezTo>
                <a:cubicBezTo>
                  <a:pt x="55033" y="309033"/>
                  <a:pt x="52707" y="273679"/>
                  <a:pt x="63500" y="241300"/>
                </a:cubicBezTo>
                <a:cubicBezTo>
                  <a:pt x="78467" y="196399"/>
                  <a:pt x="100746" y="153681"/>
                  <a:pt x="127000" y="114300"/>
                </a:cubicBezTo>
                <a:cubicBezTo>
                  <a:pt x="135467" y="101600"/>
                  <a:pt x="139057" y="83613"/>
                  <a:pt x="152400" y="76200"/>
                </a:cubicBezTo>
                <a:cubicBezTo>
                  <a:pt x="179341" y="61233"/>
                  <a:pt x="212336" y="61332"/>
                  <a:pt x="241300" y="50800"/>
                </a:cubicBezTo>
                <a:cubicBezTo>
                  <a:pt x="259092" y="44330"/>
                  <a:pt x="274373" y="32047"/>
                  <a:pt x="292100" y="25400"/>
                </a:cubicBezTo>
                <a:cubicBezTo>
                  <a:pt x="312598" y="17713"/>
                  <a:pt x="389157" y="3449"/>
                  <a:pt x="406400" y="0"/>
                </a:cubicBezTo>
                <a:cubicBezTo>
                  <a:pt x="474133" y="4233"/>
                  <a:pt x="543052" y="-610"/>
                  <a:pt x="609600" y="12700"/>
                </a:cubicBezTo>
                <a:cubicBezTo>
                  <a:pt x="630356" y="16851"/>
                  <a:pt x="642022" y="40298"/>
                  <a:pt x="660400" y="50800"/>
                </a:cubicBezTo>
                <a:cubicBezTo>
                  <a:pt x="672023" y="57442"/>
                  <a:pt x="685800" y="59267"/>
                  <a:pt x="698500" y="63500"/>
                </a:cubicBezTo>
                <a:cubicBezTo>
                  <a:pt x="705849" y="92896"/>
                  <a:pt x="729051" y="188102"/>
                  <a:pt x="736600" y="203200"/>
                </a:cubicBezTo>
                <a:cubicBezTo>
                  <a:pt x="744632" y="219264"/>
                  <a:pt x="762000" y="228600"/>
                  <a:pt x="774700" y="241300"/>
                </a:cubicBezTo>
                <a:cubicBezTo>
                  <a:pt x="800452" y="318557"/>
                  <a:pt x="770595" y="240125"/>
                  <a:pt x="812800" y="317500"/>
                </a:cubicBezTo>
                <a:cubicBezTo>
                  <a:pt x="830931" y="350741"/>
                  <a:pt x="832095" y="398097"/>
                  <a:pt x="863600" y="419100"/>
                </a:cubicBezTo>
                <a:cubicBezTo>
                  <a:pt x="876300" y="427567"/>
                  <a:pt x="889974" y="434729"/>
                  <a:pt x="901700" y="444500"/>
                </a:cubicBezTo>
                <a:cubicBezTo>
                  <a:pt x="945531" y="481026"/>
                  <a:pt x="951803" y="512001"/>
                  <a:pt x="1016000" y="533400"/>
                </a:cubicBezTo>
                <a:cubicBezTo>
                  <a:pt x="1074578" y="552926"/>
                  <a:pt x="1040973" y="543475"/>
                  <a:pt x="1117600" y="558800"/>
                </a:cubicBezTo>
                <a:cubicBezTo>
                  <a:pt x="1172633" y="554567"/>
                  <a:pt x="1229368" y="560322"/>
                  <a:pt x="1282700" y="546100"/>
                </a:cubicBezTo>
                <a:cubicBezTo>
                  <a:pt x="1297448" y="542167"/>
                  <a:pt x="1301901" y="521948"/>
                  <a:pt x="1308100" y="508000"/>
                </a:cubicBezTo>
                <a:cubicBezTo>
                  <a:pt x="1318974" y="483534"/>
                  <a:pt x="1318648" y="454077"/>
                  <a:pt x="1333500" y="431800"/>
                </a:cubicBezTo>
                <a:cubicBezTo>
                  <a:pt x="1421365" y="300003"/>
                  <a:pt x="1287622" y="504030"/>
                  <a:pt x="1384300" y="342900"/>
                </a:cubicBezTo>
                <a:cubicBezTo>
                  <a:pt x="1400006" y="316723"/>
                  <a:pt x="1409700" y="283633"/>
                  <a:pt x="1435100" y="266700"/>
                </a:cubicBezTo>
                <a:lnTo>
                  <a:pt x="1473200" y="241300"/>
                </a:lnTo>
                <a:cubicBezTo>
                  <a:pt x="1481667" y="228600"/>
                  <a:pt x="1486681" y="212735"/>
                  <a:pt x="1498600" y="203200"/>
                </a:cubicBezTo>
                <a:cubicBezTo>
                  <a:pt x="1538165" y="171548"/>
                  <a:pt x="1606252" y="207888"/>
                  <a:pt x="1638300" y="215900"/>
                </a:cubicBezTo>
                <a:cubicBezTo>
                  <a:pt x="1642533" y="275167"/>
                  <a:pt x="1636589" y="336056"/>
                  <a:pt x="1651000" y="393700"/>
                </a:cubicBezTo>
                <a:cubicBezTo>
                  <a:pt x="1654702" y="408508"/>
                  <a:pt x="1674175" y="415902"/>
                  <a:pt x="1689100" y="419100"/>
                </a:cubicBezTo>
                <a:cubicBezTo>
                  <a:pt x="1734821" y="428897"/>
                  <a:pt x="1782233" y="427567"/>
                  <a:pt x="1828800" y="431800"/>
                </a:cubicBezTo>
                <a:cubicBezTo>
                  <a:pt x="1845733" y="440267"/>
                  <a:pt x="1862199" y="449742"/>
                  <a:pt x="1879600" y="457200"/>
                </a:cubicBezTo>
                <a:cubicBezTo>
                  <a:pt x="1891905" y="462473"/>
                  <a:pt x="1904828" y="466222"/>
                  <a:pt x="1917700" y="469900"/>
                </a:cubicBezTo>
                <a:cubicBezTo>
                  <a:pt x="1973740" y="485911"/>
                  <a:pt x="2005680" y="490146"/>
                  <a:pt x="2070100" y="495300"/>
                </a:cubicBezTo>
                <a:cubicBezTo>
                  <a:pt x="2141961" y="501049"/>
                  <a:pt x="2214033" y="503767"/>
                  <a:pt x="2286000" y="508000"/>
                </a:cubicBezTo>
                <a:cubicBezTo>
                  <a:pt x="2370667" y="503767"/>
                  <a:pt x="2455546" y="502644"/>
                  <a:pt x="2540000" y="495300"/>
                </a:cubicBezTo>
                <a:cubicBezTo>
                  <a:pt x="2553337" y="494140"/>
                  <a:pt x="2564713" y="482600"/>
                  <a:pt x="2578100" y="482600"/>
                </a:cubicBezTo>
                <a:cubicBezTo>
                  <a:pt x="2591487" y="482600"/>
                  <a:pt x="2602995" y="493099"/>
                  <a:pt x="2616200" y="495300"/>
                </a:cubicBezTo>
                <a:cubicBezTo>
                  <a:pt x="2628727" y="497388"/>
                  <a:pt x="2641600" y="495300"/>
                  <a:pt x="2654300" y="495300"/>
                </a:cubicBezTo>
              </a:path>
            </a:pathLst>
          </a:custGeom>
          <a:ln w="3810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Freeform 57"/>
          <p:cNvSpPr/>
          <p:nvPr/>
        </p:nvSpPr>
        <p:spPr>
          <a:xfrm>
            <a:off x="6084168" y="5120417"/>
            <a:ext cx="2808312" cy="612839"/>
          </a:xfrm>
          <a:custGeom>
            <a:avLst/>
            <a:gdLst>
              <a:gd name="connsiteX0" fmla="*/ 0 w 2603500"/>
              <a:gd name="connsiteY0" fmla="*/ 612839 h 612839"/>
              <a:gd name="connsiteX1" fmla="*/ 38100 w 2603500"/>
              <a:gd name="connsiteY1" fmla="*/ 181039 h 612839"/>
              <a:gd name="connsiteX2" fmla="*/ 76200 w 2603500"/>
              <a:gd name="connsiteY2" fmla="*/ 168339 h 612839"/>
              <a:gd name="connsiteX3" fmla="*/ 88900 w 2603500"/>
              <a:gd name="connsiteY3" fmla="*/ 130239 h 612839"/>
              <a:gd name="connsiteX4" fmla="*/ 127000 w 2603500"/>
              <a:gd name="connsiteY4" fmla="*/ 92139 h 612839"/>
              <a:gd name="connsiteX5" fmla="*/ 228600 w 2603500"/>
              <a:gd name="connsiteY5" fmla="*/ 41339 h 612839"/>
              <a:gd name="connsiteX6" fmla="*/ 279400 w 2603500"/>
              <a:gd name="connsiteY6" fmla="*/ 28639 h 612839"/>
              <a:gd name="connsiteX7" fmla="*/ 317500 w 2603500"/>
              <a:gd name="connsiteY7" fmla="*/ 3239 h 612839"/>
              <a:gd name="connsiteX8" fmla="*/ 609600 w 2603500"/>
              <a:gd name="connsiteY8" fmla="*/ 28639 h 612839"/>
              <a:gd name="connsiteX9" fmla="*/ 635000 w 2603500"/>
              <a:gd name="connsiteY9" fmla="*/ 66739 h 612839"/>
              <a:gd name="connsiteX10" fmla="*/ 698500 w 2603500"/>
              <a:gd name="connsiteY10" fmla="*/ 155639 h 612839"/>
              <a:gd name="connsiteX11" fmla="*/ 723900 w 2603500"/>
              <a:gd name="connsiteY11" fmla="*/ 206439 h 612839"/>
              <a:gd name="connsiteX12" fmla="*/ 787400 w 2603500"/>
              <a:gd name="connsiteY12" fmla="*/ 282639 h 612839"/>
              <a:gd name="connsiteX13" fmla="*/ 800100 w 2603500"/>
              <a:gd name="connsiteY13" fmla="*/ 320739 h 612839"/>
              <a:gd name="connsiteX14" fmla="*/ 876300 w 2603500"/>
              <a:gd name="connsiteY14" fmla="*/ 422339 h 612839"/>
              <a:gd name="connsiteX15" fmla="*/ 965200 w 2603500"/>
              <a:gd name="connsiteY15" fmla="*/ 511239 h 612839"/>
              <a:gd name="connsiteX16" fmla="*/ 1041400 w 2603500"/>
              <a:gd name="connsiteY16" fmla="*/ 536639 h 612839"/>
              <a:gd name="connsiteX17" fmla="*/ 1193800 w 2603500"/>
              <a:gd name="connsiteY17" fmla="*/ 523939 h 612839"/>
              <a:gd name="connsiteX18" fmla="*/ 1206500 w 2603500"/>
              <a:gd name="connsiteY18" fmla="*/ 409639 h 612839"/>
              <a:gd name="connsiteX19" fmla="*/ 1270000 w 2603500"/>
              <a:gd name="connsiteY19" fmla="*/ 295339 h 612839"/>
              <a:gd name="connsiteX20" fmla="*/ 1308100 w 2603500"/>
              <a:gd name="connsiteY20" fmla="*/ 206439 h 612839"/>
              <a:gd name="connsiteX21" fmla="*/ 1371600 w 2603500"/>
              <a:gd name="connsiteY21" fmla="*/ 181039 h 612839"/>
              <a:gd name="connsiteX22" fmla="*/ 1638300 w 2603500"/>
              <a:gd name="connsiteY22" fmla="*/ 193739 h 612839"/>
              <a:gd name="connsiteX23" fmla="*/ 1676400 w 2603500"/>
              <a:gd name="connsiteY23" fmla="*/ 219139 h 612839"/>
              <a:gd name="connsiteX24" fmla="*/ 1714500 w 2603500"/>
              <a:gd name="connsiteY24" fmla="*/ 269939 h 612839"/>
              <a:gd name="connsiteX25" fmla="*/ 1739900 w 2603500"/>
              <a:gd name="connsiteY25" fmla="*/ 308039 h 612839"/>
              <a:gd name="connsiteX26" fmla="*/ 1790700 w 2603500"/>
              <a:gd name="connsiteY26" fmla="*/ 346139 h 612839"/>
              <a:gd name="connsiteX27" fmla="*/ 1803400 w 2603500"/>
              <a:gd name="connsiteY27" fmla="*/ 396939 h 612839"/>
              <a:gd name="connsiteX28" fmla="*/ 1955800 w 2603500"/>
              <a:gd name="connsiteY28" fmla="*/ 485839 h 612839"/>
              <a:gd name="connsiteX29" fmla="*/ 2032000 w 2603500"/>
              <a:gd name="connsiteY29" fmla="*/ 511239 h 612839"/>
              <a:gd name="connsiteX30" fmla="*/ 2070100 w 2603500"/>
              <a:gd name="connsiteY30" fmla="*/ 523939 h 612839"/>
              <a:gd name="connsiteX31" fmla="*/ 2133600 w 2603500"/>
              <a:gd name="connsiteY31" fmla="*/ 536639 h 612839"/>
              <a:gd name="connsiteX32" fmla="*/ 2451100 w 2603500"/>
              <a:gd name="connsiteY32" fmla="*/ 498539 h 612839"/>
              <a:gd name="connsiteX33" fmla="*/ 2527300 w 2603500"/>
              <a:gd name="connsiteY33" fmla="*/ 460439 h 612839"/>
              <a:gd name="connsiteX34" fmla="*/ 2565400 w 2603500"/>
              <a:gd name="connsiteY34" fmla="*/ 447739 h 612839"/>
              <a:gd name="connsiteX35" fmla="*/ 2603500 w 2603500"/>
              <a:gd name="connsiteY35" fmla="*/ 422339 h 61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603500" h="612839">
                <a:moveTo>
                  <a:pt x="0" y="612839"/>
                </a:moveTo>
                <a:cubicBezTo>
                  <a:pt x="12700" y="468906"/>
                  <a:pt x="13686" y="323454"/>
                  <a:pt x="38100" y="181039"/>
                </a:cubicBezTo>
                <a:cubicBezTo>
                  <a:pt x="40362" y="167844"/>
                  <a:pt x="66734" y="177805"/>
                  <a:pt x="76200" y="168339"/>
                </a:cubicBezTo>
                <a:cubicBezTo>
                  <a:pt x="85666" y="158873"/>
                  <a:pt x="81474" y="141378"/>
                  <a:pt x="88900" y="130239"/>
                </a:cubicBezTo>
                <a:cubicBezTo>
                  <a:pt x="98863" y="115295"/>
                  <a:pt x="113202" y="103637"/>
                  <a:pt x="127000" y="92139"/>
                </a:cubicBezTo>
                <a:cubicBezTo>
                  <a:pt x="158112" y="66213"/>
                  <a:pt x="189696" y="54307"/>
                  <a:pt x="228600" y="41339"/>
                </a:cubicBezTo>
                <a:cubicBezTo>
                  <a:pt x="245159" y="35819"/>
                  <a:pt x="262467" y="32872"/>
                  <a:pt x="279400" y="28639"/>
                </a:cubicBezTo>
                <a:cubicBezTo>
                  <a:pt x="292100" y="20172"/>
                  <a:pt x="302252" y="3932"/>
                  <a:pt x="317500" y="3239"/>
                </a:cubicBezTo>
                <a:cubicBezTo>
                  <a:pt x="490336" y="-4617"/>
                  <a:pt x="499274" y="1057"/>
                  <a:pt x="609600" y="28639"/>
                </a:cubicBezTo>
                <a:cubicBezTo>
                  <a:pt x="618067" y="41339"/>
                  <a:pt x="626128" y="54319"/>
                  <a:pt x="635000" y="66739"/>
                </a:cubicBezTo>
                <a:cubicBezTo>
                  <a:pt x="654470" y="93997"/>
                  <a:pt x="681397" y="125709"/>
                  <a:pt x="698500" y="155639"/>
                </a:cubicBezTo>
                <a:cubicBezTo>
                  <a:pt x="707893" y="172077"/>
                  <a:pt x="712896" y="191033"/>
                  <a:pt x="723900" y="206439"/>
                </a:cubicBezTo>
                <a:cubicBezTo>
                  <a:pt x="770712" y="271976"/>
                  <a:pt x="753806" y="215450"/>
                  <a:pt x="787400" y="282639"/>
                </a:cubicBezTo>
                <a:cubicBezTo>
                  <a:pt x="793387" y="294613"/>
                  <a:pt x="792913" y="309445"/>
                  <a:pt x="800100" y="320739"/>
                </a:cubicBezTo>
                <a:cubicBezTo>
                  <a:pt x="822828" y="356454"/>
                  <a:pt x="876300" y="422339"/>
                  <a:pt x="876300" y="422339"/>
                </a:cubicBezTo>
                <a:cubicBezTo>
                  <a:pt x="893866" y="475037"/>
                  <a:pt x="888779" y="485765"/>
                  <a:pt x="965200" y="511239"/>
                </a:cubicBezTo>
                <a:lnTo>
                  <a:pt x="1041400" y="536639"/>
                </a:lnTo>
                <a:cubicBezTo>
                  <a:pt x="1092200" y="532406"/>
                  <a:pt x="1153395" y="555020"/>
                  <a:pt x="1193800" y="523939"/>
                </a:cubicBezTo>
                <a:cubicBezTo>
                  <a:pt x="1224185" y="500566"/>
                  <a:pt x="1198982" y="447229"/>
                  <a:pt x="1206500" y="409639"/>
                </a:cubicBezTo>
                <a:cubicBezTo>
                  <a:pt x="1222040" y="331940"/>
                  <a:pt x="1223392" y="341947"/>
                  <a:pt x="1270000" y="295339"/>
                </a:cubicBezTo>
                <a:cubicBezTo>
                  <a:pt x="1276850" y="274789"/>
                  <a:pt x="1293453" y="218994"/>
                  <a:pt x="1308100" y="206439"/>
                </a:cubicBezTo>
                <a:cubicBezTo>
                  <a:pt x="1325409" y="191603"/>
                  <a:pt x="1350433" y="189506"/>
                  <a:pt x="1371600" y="181039"/>
                </a:cubicBezTo>
                <a:cubicBezTo>
                  <a:pt x="1460500" y="185272"/>
                  <a:pt x="1549987" y="182700"/>
                  <a:pt x="1638300" y="193739"/>
                </a:cubicBezTo>
                <a:cubicBezTo>
                  <a:pt x="1653446" y="195632"/>
                  <a:pt x="1665607" y="208346"/>
                  <a:pt x="1676400" y="219139"/>
                </a:cubicBezTo>
                <a:cubicBezTo>
                  <a:pt x="1691367" y="234106"/>
                  <a:pt x="1702197" y="252715"/>
                  <a:pt x="1714500" y="269939"/>
                </a:cubicBezTo>
                <a:cubicBezTo>
                  <a:pt x="1723372" y="282359"/>
                  <a:pt x="1729107" y="297246"/>
                  <a:pt x="1739900" y="308039"/>
                </a:cubicBezTo>
                <a:cubicBezTo>
                  <a:pt x="1754867" y="323006"/>
                  <a:pt x="1773767" y="333439"/>
                  <a:pt x="1790700" y="346139"/>
                </a:cubicBezTo>
                <a:cubicBezTo>
                  <a:pt x="1794933" y="363072"/>
                  <a:pt x="1793391" y="382640"/>
                  <a:pt x="1803400" y="396939"/>
                </a:cubicBezTo>
                <a:cubicBezTo>
                  <a:pt x="1874489" y="498494"/>
                  <a:pt x="1860885" y="462110"/>
                  <a:pt x="1955800" y="485839"/>
                </a:cubicBezTo>
                <a:cubicBezTo>
                  <a:pt x="1981775" y="492333"/>
                  <a:pt x="2006600" y="502772"/>
                  <a:pt x="2032000" y="511239"/>
                </a:cubicBezTo>
                <a:cubicBezTo>
                  <a:pt x="2044700" y="515472"/>
                  <a:pt x="2056973" y="521314"/>
                  <a:pt x="2070100" y="523939"/>
                </a:cubicBezTo>
                <a:lnTo>
                  <a:pt x="2133600" y="536639"/>
                </a:lnTo>
                <a:cubicBezTo>
                  <a:pt x="2401637" y="522532"/>
                  <a:pt x="2298489" y="549409"/>
                  <a:pt x="2451100" y="498539"/>
                </a:cubicBezTo>
                <a:cubicBezTo>
                  <a:pt x="2546865" y="466617"/>
                  <a:pt x="2428823" y="509678"/>
                  <a:pt x="2527300" y="460439"/>
                </a:cubicBezTo>
                <a:cubicBezTo>
                  <a:pt x="2539274" y="454452"/>
                  <a:pt x="2553426" y="453726"/>
                  <a:pt x="2565400" y="447739"/>
                </a:cubicBezTo>
                <a:cubicBezTo>
                  <a:pt x="2579052" y="440913"/>
                  <a:pt x="2603500" y="422339"/>
                  <a:pt x="2603500" y="422339"/>
                </a:cubicBezTo>
              </a:path>
            </a:pathLst>
          </a:custGeom>
          <a:ln w="3810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Freeform 58"/>
          <p:cNvSpPr/>
          <p:nvPr/>
        </p:nvSpPr>
        <p:spPr>
          <a:xfrm>
            <a:off x="6084168" y="5903044"/>
            <a:ext cx="2808312" cy="622300"/>
          </a:xfrm>
          <a:custGeom>
            <a:avLst/>
            <a:gdLst>
              <a:gd name="connsiteX0" fmla="*/ 0 w 2692400"/>
              <a:gd name="connsiteY0" fmla="*/ 622300 h 622300"/>
              <a:gd name="connsiteX1" fmla="*/ 63500 w 2692400"/>
              <a:gd name="connsiteY1" fmla="*/ 609600 h 622300"/>
              <a:gd name="connsiteX2" fmla="*/ 101600 w 2692400"/>
              <a:gd name="connsiteY2" fmla="*/ 330200 h 622300"/>
              <a:gd name="connsiteX3" fmla="*/ 127000 w 2692400"/>
              <a:gd name="connsiteY3" fmla="*/ 292100 h 622300"/>
              <a:gd name="connsiteX4" fmla="*/ 190500 w 2692400"/>
              <a:gd name="connsiteY4" fmla="*/ 203200 h 622300"/>
              <a:gd name="connsiteX5" fmla="*/ 317500 w 2692400"/>
              <a:gd name="connsiteY5" fmla="*/ 50800 h 622300"/>
              <a:gd name="connsiteX6" fmla="*/ 355600 w 2692400"/>
              <a:gd name="connsiteY6" fmla="*/ 25400 h 622300"/>
              <a:gd name="connsiteX7" fmla="*/ 635000 w 2692400"/>
              <a:gd name="connsiteY7" fmla="*/ 0 h 622300"/>
              <a:gd name="connsiteX8" fmla="*/ 800100 w 2692400"/>
              <a:gd name="connsiteY8" fmla="*/ 25400 h 622300"/>
              <a:gd name="connsiteX9" fmla="*/ 876300 w 2692400"/>
              <a:gd name="connsiteY9" fmla="*/ 63500 h 622300"/>
              <a:gd name="connsiteX10" fmla="*/ 927100 w 2692400"/>
              <a:gd name="connsiteY10" fmla="*/ 88900 h 622300"/>
              <a:gd name="connsiteX11" fmla="*/ 990600 w 2692400"/>
              <a:gd name="connsiteY11" fmla="*/ 165100 h 622300"/>
              <a:gd name="connsiteX12" fmla="*/ 1079500 w 2692400"/>
              <a:gd name="connsiteY12" fmla="*/ 279400 h 622300"/>
              <a:gd name="connsiteX13" fmla="*/ 1092200 w 2692400"/>
              <a:gd name="connsiteY13" fmla="*/ 317500 h 622300"/>
              <a:gd name="connsiteX14" fmla="*/ 1143000 w 2692400"/>
              <a:gd name="connsiteY14" fmla="*/ 393700 h 622300"/>
              <a:gd name="connsiteX15" fmla="*/ 1193800 w 2692400"/>
              <a:gd name="connsiteY15" fmla="*/ 508000 h 622300"/>
              <a:gd name="connsiteX16" fmla="*/ 1270000 w 2692400"/>
              <a:gd name="connsiteY16" fmla="*/ 558800 h 622300"/>
              <a:gd name="connsiteX17" fmla="*/ 1498600 w 2692400"/>
              <a:gd name="connsiteY17" fmla="*/ 533400 h 622300"/>
              <a:gd name="connsiteX18" fmla="*/ 1536700 w 2692400"/>
              <a:gd name="connsiteY18" fmla="*/ 508000 h 622300"/>
              <a:gd name="connsiteX19" fmla="*/ 1562100 w 2692400"/>
              <a:gd name="connsiteY19" fmla="*/ 469900 h 622300"/>
              <a:gd name="connsiteX20" fmla="*/ 1574800 w 2692400"/>
              <a:gd name="connsiteY20" fmla="*/ 419100 h 622300"/>
              <a:gd name="connsiteX21" fmla="*/ 1600200 w 2692400"/>
              <a:gd name="connsiteY21" fmla="*/ 342900 h 622300"/>
              <a:gd name="connsiteX22" fmla="*/ 1612900 w 2692400"/>
              <a:gd name="connsiteY22" fmla="*/ 292100 h 622300"/>
              <a:gd name="connsiteX23" fmla="*/ 1638300 w 2692400"/>
              <a:gd name="connsiteY23" fmla="*/ 254000 h 622300"/>
              <a:gd name="connsiteX24" fmla="*/ 1663700 w 2692400"/>
              <a:gd name="connsiteY24" fmla="*/ 177800 h 622300"/>
              <a:gd name="connsiteX25" fmla="*/ 1790700 w 2692400"/>
              <a:gd name="connsiteY25" fmla="*/ 203200 h 622300"/>
              <a:gd name="connsiteX26" fmla="*/ 1828800 w 2692400"/>
              <a:gd name="connsiteY26" fmla="*/ 292100 h 622300"/>
              <a:gd name="connsiteX27" fmla="*/ 1892300 w 2692400"/>
              <a:gd name="connsiteY27" fmla="*/ 368300 h 622300"/>
              <a:gd name="connsiteX28" fmla="*/ 1930400 w 2692400"/>
              <a:gd name="connsiteY28" fmla="*/ 393700 h 622300"/>
              <a:gd name="connsiteX29" fmla="*/ 2006600 w 2692400"/>
              <a:gd name="connsiteY29" fmla="*/ 457200 h 622300"/>
              <a:gd name="connsiteX30" fmla="*/ 2044700 w 2692400"/>
              <a:gd name="connsiteY30" fmla="*/ 495300 h 622300"/>
              <a:gd name="connsiteX31" fmla="*/ 2082800 w 2692400"/>
              <a:gd name="connsiteY31" fmla="*/ 508000 h 622300"/>
              <a:gd name="connsiteX32" fmla="*/ 2120900 w 2692400"/>
              <a:gd name="connsiteY32" fmla="*/ 533400 h 622300"/>
              <a:gd name="connsiteX33" fmla="*/ 2197100 w 2692400"/>
              <a:gd name="connsiteY33" fmla="*/ 558800 h 622300"/>
              <a:gd name="connsiteX34" fmla="*/ 2527300 w 2692400"/>
              <a:gd name="connsiteY34" fmla="*/ 533400 h 622300"/>
              <a:gd name="connsiteX35" fmla="*/ 2616200 w 2692400"/>
              <a:gd name="connsiteY35" fmla="*/ 520700 h 622300"/>
              <a:gd name="connsiteX36" fmla="*/ 2692400 w 2692400"/>
              <a:gd name="connsiteY36" fmla="*/ 533400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92400" h="622300">
                <a:moveTo>
                  <a:pt x="0" y="622300"/>
                </a:moveTo>
                <a:cubicBezTo>
                  <a:pt x="21167" y="618067"/>
                  <a:pt x="55483" y="629642"/>
                  <a:pt x="63500" y="609600"/>
                </a:cubicBezTo>
                <a:cubicBezTo>
                  <a:pt x="83937" y="558508"/>
                  <a:pt x="58705" y="394543"/>
                  <a:pt x="101600" y="330200"/>
                </a:cubicBezTo>
                <a:cubicBezTo>
                  <a:pt x="110067" y="317500"/>
                  <a:pt x="118128" y="304520"/>
                  <a:pt x="127000" y="292100"/>
                </a:cubicBezTo>
                <a:cubicBezTo>
                  <a:pt x="141909" y="271227"/>
                  <a:pt x="176686" y="228525"/>
                  <a:pt x="190500" y="203200"/>
                </a:cubicBezTo>
                <a:cubicBezTo>
                  <a:pt x="264160" y="68158"/>
                  <a:pt x="202372" y="127552"/>
                  <a:pt x="317500" y="50800"/>
                </a:cubicBezTo>
                <a:cubicBezTo>
                  <a:pt x="330200" y="42333"/>
                  <a:pt x="340412" y="26919"/>
                  <a:pt x="355600" y="25400"/>
                </a:cubicBezTo>
                <a:cubicBezTo>
                  <a:pt x="533323" y="7628"/>
                  <a:pt x="440202" y="16233"/>
                  <a:pt x="635000" y="0"/>
                </a:cubicBezTo>
                <a:cubicBezTo>
                  <a:pt x="690033" y="8467"/>
                  <a:pt x="745373" y="15139"/>
                  <a:pt x="800100" y="25400"/>
                </a:cubicBezTo>
                <a:cubicBezTo>
                  <a:pt x="843420" y="33523"/>
                  <a:pt x="837619" y="41397"/>
                  <a:pt x="876300" y="63500"/>
                </a:cubicBezTo>
                <a:cubicBezTo>
                  <a:pt x="892738" y="72893"/>
                  <a:pt x="911694" y="77896"/>
                  <a:pt x="927100" y="88900"/>
                </a:cubicBezTo>
                <a:cubicBezTo>
                  <a:pt x="972933" y="121638"/>
                  <a:pt x="957837" y="125785"/>
                  <a:pt x="990600" y="165100"/>
                </a:cubicBezTo>
                <a:cubicBezTo>
                  <a:pt x="1027126" y="208931"/>
                  <a:pt x="1058101" y="215203"/>
                  <a:pt x="1079500" y="279400"/>
                </a:cubicBezTo>
                <a:cubicBezTo>
                  <a:pt x="1083733" y="292100"/>
                  <a:pt x="1085699" y="305798"/>
                  <a:pt x="1092200" y="317500"/>
                </a:cubicBezTo>
                <a:cubicBezTo>
                  <a:pt x="1107025" y="344185"/>
                  <a:pt x="1133347" y="364740"/>
                  <a:pt x="1143000" y="393700"/>
                </a:cubicBezTo>
                <a:cubicBezTo>
                  <a:pt x="1152460" y="422081"/>
                  <a:pt x="1165387" y="483139"/>
                  <a:pt x="1193800" y="508000"/>
                </a:cubicBezTo>
                <a:cubicBezTo>
                  <a:pt x="1216774" y="528102"/>
                  <a:pt x="1270000" y="558800"/>
                  <a:pt x="1270000" y="558800"/>
                </a:cubicBezTo>
                <a:cubicBezTo>
                  <a:pt x="1293801" y="557213"/>
                  <a:pt x="1438000" y="563700"/>
                  <a:pt x="1498600" y="533400"/>
                </a:cubicBezTo>
                <a:cubicBezTo>
                  <a:pt x="1512252" y="526574"/>
                  <a:pt x="1524000" y="516467"/>
                  <a:pt x="1536700" y="508000"/>
                </a:cubicBezTo>
                <a:cubicBezTo>
                  <a:pt x="1545167" y="495300"/>
                  <a:pt x="1556087" y="483929"/>
                  <a:pt x="1562100" y="469900"/>
                </a:cubicBezTo>
                <a:cubicBezTo>
                  <a:pt x="1568976" y="453857"/>
                  <a:pt x="1569784" y="435818"/>
                  <a:pt x="1574800" y="419100"/>
                </a:cubicBezTo>
                <a:cubicBezTo>
                  <a:pt x="1582493" y="393455"/>
                  <a:pt x="1592507" y="368545"/>
                  <a:pt x="1600200" y="342900"/>
                </a:cubicBezTo>
                <a:cubicBezTo>
                  <a:pt x="1605216" y="326182"/>
                  <a:pt x="1606024" y="308143"/>
                  <a:pt x="1612900" y="292100"/>
                </a:cubicBezTo>
                <a:cubicBezTo>
                  <a:pt x="1618913" y="278071"/>
                  <a:pt x="1632101" y="267948"/>
                  <a:pt x="1638300" y="254000"/>
                </a:cubicBezTo>
                <a:cubicBezTo>
                  <a:pt x="1649174" y="229534"/>
                  <a:pt x="1663700" y="177800"/>
                  <a:pt x="1663700" y="177800"/>
                </a:cubicBezTo>
                <a:cubicBezTo>
                  <a:pt x="1706033" y="186267"/>
                  <a:pt x="1752086" y="183893"/>
                  <a:pt x="1790700" y="203200"/>
                </a:cubicBezTo>
                <a:cubicBezTo>
                  <a:pt x="1808318" y="212009"/>
                  <a:pt x="1819849" y="274198"/>
                  <a:pt x="1828800" y="292100"/>
                </a:cubicBezTo>
                <a:cubicBezTo>
                  <a:pt x="1843071" y="320643"/>
                  <a:pt x="1868225" y="348238"/>
                  <a:pt x="1892300" y="368300"/>
                </a:cubicBezTo>
                <a:cubicBezTo>
                  <a:pt x="1904026" y="378071"/>
                  <a:pt x="1917700" y="385233"/>
                  <a:pt x="1930400" y="393700"/>
                </a:cubicBezTo>
                <a:cubicBezTo>
                  <a:pt x="1980473" y="468810"/>
                  <a:pt x="1924570" y="398607"/>
                  <a:pt x="2006600" y="457200"/>
                </a:cubicBezTo>
                <a:cubicBezTo>
                  <a:pt x="2021215" y="467639"/>
                  <a:pt x="2029756" y="485337"/>
                  <a:pt x="2044700" y="495300"/>
                </a:cubicBezTo>
                <a:cubicBezTo>
                  <a:pt x="2055839" y="502726"/>
                  <a:pt x="2070826" y="502013"/>
                  <a:pt x="2082800" y="508000"/>
                </a:cubicBezTo>
                <a:cubicBezTo>
                  <a:pt x="2096452" y="514826"/>
                  <a:pt x="2106952" y="527201"/>
                  <a:pt x="2120900" y="533400"/>
                </a:cubicBezTo>
                <a:cubicBezTo>
                  <a:pt x="2145366" y="544274"/>
                  <a:pt x="2197100" y="558800"/>
                  <a:pt x="2197100" y="558800"/>
                </a:cubicBezTo>
                <a:lnTo>
                  <a:pt x="2527300" y="533400"/>
                </a:lnTo>
                <a:cubicBezTo>
                  <a:pt x="2557111" y="530690"/>
                  <a:pt x="2586266" y="520700"/>
                  <a:pt x="2616200" y="520700"/>
                </a:cubicBezTo>
                <a:cubicBezTo>
                  <a:pt x="2641950" y="520700"/>
                  <a:pt x="2692400" y="533400"/>
                  <a:pt x="2692400" y="533400"/>
                </a:cubicBezTo>
              </a:path>
            </a:pathLst>
          </a:custGeom>
          <a:ln w="3810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TextBox 62"/>
          <p:cNvSpPr txBox="1"/>
          <p:nvPr/>
        </p:nvSpPr>
        <p:spPr>
          <a:xfrm>
            <a:off x="6732240" y="2780928"/>
            <a:ext cx="2736304" cy="369332"/>
          </a:xfrm>
          <a:prstGeom prst="rect">
            <a:avLst/>
          </a:prstGeom>
          <a:noFill/>
        </p:spPr>
        <p:txBody>
          <a:bodyPr wrap="square" rtlCol="0">
            <a:spAutoFit/>
          </a:bodyPr>
          <a:lstStyle/>
          <a:p>
            <a:r>
              <a:rPr lang="en-US" b="1" i="1" dirty="0" smtClean="0"/>
              <a:t>Training set</a:t>
            </a:r>
            <a:endParaRPr lang="en-US" b="1" i="1" dirty="0"/>
          </a:p>
        </p:txBody>
      </p:sp>
      <p:sp>
        <p:nvSpPr>
          <p:cNvPr id="68" name="Rounded Rectangle 67"/>
          <p:cNvSpPr/>
          <p:nvPr/>
        </p:nvSpPr>
        <p:spPr>
          <a:xfrm>
            <a:off x="107504" y="1124744"/>
            <a:ext cx="4320480" cy="504056"/>
          </a:xfrm>
          <a:prstGeom prst="round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ounded Rectangle 68"/>
          <p:cNvSpPr/>
          <p:nvPr/>
        </p:nvSpPr>
        <p:spPr>
          <a:xfrm>
            <a:off x="4499992" y="1124744"/>
            <a:ext cx="4320480" cy="504056"/>
          </a:xfrm>
          <a:prstGeom prst="roundRect">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extBox 69"/>
          <p:cNvSpPr txBox="1"/>
          <p:nvPr/>
        </p:nvSpPr>
        <p:spPr>
          <a:xfrm>
            <a:off x="1115616" y="2977207"/>
            <a:ext cx="2304256" cy="307777"/>
          </a:xfrm>
          <a:prstGeom prst="rect">
            <a:avLst/>
          </a:prstGeom>
          <a:noFill/>
        </p:spPr>
        <p:txBody>
          <a:bodyPr wrap="square" rtlCol="0">
            <a:spAutoFit/>
          </a:bodyPr>
          <a:lstStyle/>
          <a:p>
            <a:r>
              <a:rPr lang="en-US" sz="1400" i="1" dirty="0" smtClean="0"/>
              <a:t>Mean length sample</a:t>
            </a:r>
            <a:endParaRPr lang="en-US" sz="1400" i="1" dirty="0"/>
          </a:p>
        </p:txBody>
      </p:sp>
      <p:sp>
        <p:nvSpPr>
          <p:cNvPr id="41" name="12 Rectángulo"/>
          <p:cNvSpPr/>
          <p:nvPr/>
        </p:nvSpPr>
        <p:spPr>
          <a:xfrm>
            <a:off x="1928794" y="214290"/>
            <a:ext cx="2539089" cy="369332"/>
          </a:xfrm>
          <a:prstGeom prst="rect">
            <a:avLst/>
          </a:prstGeom>
        </p:spPr>
        <p:txBody>
          <a:bodyPr wrap="none">
            <a:spAutoFit/>
          </a:bodyPr>
          <a:lstStyle/>
          <a:p>
            <a:pPr algn="ctr"/>
            <a:r>
              <a:rPr lang="en-US" sz="900" dirty="0" smtClean="0">
                <a:solidFill>
                  <a:schemeClr val="bg1"/>
                </a:solidFill>
                <a:latin typeface="Humnst777 BT" pitchFamily="34" charset="0"/>
              </a:rPr>
              <a:t>Human Pose Recovery and Behavior Analysis</a:t>
            </a:r>
          </a:p>
          <a:p>
            <a:pPr algn="ctr"/>
            <a:r>
              <a:rPr lang="en-US" sz="900" dirty="0" smtClean="0">
                <a:solidFill>
                  <a:schemeClr val="bg1"/>
                </a:solidFill>
                <a:latin typeface="Humnst777 BT" pitchFamily="34" charset="0"/>
              </a:rPr>
              <a:t>Group</a:t>
            </a:r>
            <a:endParaRPr lang="es-ES" sz="900" dirty="0">
              <a:solidFill>
                <a:schemeClr val="bg1"/>
              </a:solidFill>
              <a:latin typeface="Humnst777 BT" pitchFamily="34" charset="0"/>
            </a:endParaRPr>
          </a:p>
        </p:txBody>
      </p:sp>
      <p:sp>
        <p:nvSpPr>
          <p:cNvPr id="10" name="Slide Number Placeholder 9"/>
          <p:cNvSpPr>
            <a:spLocks noGrp="1"/>
          </p:cNvSpPr>
          <p:nvPr>
            <p:ph type="sldNum" sz="quarter" idx="12"/>
          </p:nvPr>
        </p:nvSpPr>
        <p:spPr/>
        <p:txBody>
          <a:bodyPr/>
          <a:lstStyle/>
          <a:p>
            <a:fld id="{28E7870A-D833-4620-871D-52D8AB644C76}" type="slidenum">
              <a:rPr lang="es-ES" smtClean="0"/>
              <a:pPr/>
              <a:t>7</a:t>
            </a:fld>
            <a:endParaRPr lang="es-E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088"/>
    </mc:Choice>
    <mc:Fallback xmlns="">
      <p:transition xmlns:p14="http://schemas.microsoft.com/office/powerpoint/2010/main" spd="slow" advTm="408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50"/>
                                        </p:tgtEl>
                                        <p:attrNameLst>
                                          <p:attrName>style.visibility</p:attrName>
                                        </p:attrNameLst>
                                      </p:cBhvr>
                                      <p:to>
                                        <p:strVal val="visible"/>
                                      </p:to>
                                    </p:set>
                                  </p:childTnLst>
                                </p:cTn>
                              </p:par>
                              <p:par>
                                <p:cTn id="46" presetID="1" presetClass="entr" presetSubtype="0" fill="hold" grpId="1" nodeType="withEffect">
                                  <p:stCondLst>
                                    <p:cond delay="0"/>
                                  </p:stCondLst>
                                  <p:childTnLst>
                                    <p:set>
                                      <p:cBhvr>
                                        <p:cTn id="47" dur="1" fill="hold">
                                          <p:stCondLst>
                                            <p:cond delay="0"/>
                                          </p:stCondLst>
                                        </p:cTn>
                                        <p:tgtEl>
                                          <p:spTgt spid="56"/>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57"/>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5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59"/>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65"/>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37" grpId="0"/>
      <p:bldP spid="3" grpId="0" animBg="1"/>
      <p:bldP spid="4" grpId="0" animBg="1"/>
      <p:bldP spid="5" grpId="0" animBg="1"/>
      <p:bldP spid="7" grpId="0" animBg="1"/>
      <p:bldP spid="8" grpId="0" animBg="1"/>
      <p:bldP spid="11" grpId="0" animBg="1"/>
      <p:bldP spid="56" grpId="1" animBg="1"/>
      <p:bldP spid="57" grpId="0" animBg="1"/>
      <p:bldP spid="58" grpId="0" animBg="1"/>
      <p:bldP spid="59" grpId="0" animBg="1"/>
      <p:bldP spid="63" grpId="0"/>
      <p:bldP spid="7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28 Imagen" descr="degradado diapo.jpg"/>
          <p:cNvPicPr>
            <a:picLocks noChangeAspect="1"/>
          </p:cNvPicPr>
          <p:nvPr/>
        </p:nvPicPr>
        <p:blipFill>
          <a:blip r:embed="rId4" cstate="print"/>
          <a:stretch>
            <a:fillRect/>
          </a:stretch>
        </p:blipFill>
        <p:spPr>
          <a:xfrm>
            <a:off x="0" y="5879108"/>
            <a:ext cx="9144000" cy="978892"/>
          </a:xfrm>
          <a:prstGeom prst="rect">
            <a:avLst/>
          </a:prstGeom>
        </p:spPr>
      </p:pic>
      <p:sp>
        <p:nvSpPr>
          <p:cNvPr id="6" name="Rectangle 5"/>
          <p:cNvSpPr/>
          <p:nvPr/>
        </p:nvSpPr>
        <p:spPr>
          <a:xfrm>
            <a:off x="179512" y="3212976"/>
            <a:ext cx="3096344" cy="3384376"/>
          </a:xfrm>
          <a:prstGeom prst="rect">
            <a:avLst/>
          </a:prstGeom>
          <a:solidFill>
            <a:srgbClr val="7F7F7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30 Rectángulo"/>
          <p:cNvSpPr/>
          <p:nvPr/>
        </p:nvSpPr>
        <p:spPr>
          <a:xfrm>
            <a:off x="2357422" y="714356"/>
            <a:ext cx="2286016" cy="28575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S"/>
          </a:p>
        </p:txBody>
      </p:sp>
      <p:pic>
        <p:nvPicPr>
          <p:cNvPr id="26" name="25 Imagen" descr="cabecera diapo.jpg"/>
          <p:cNvPicPr>
            <a:picLocks noChangeAspect="1"/>
          </p:cNvPicPr>
          <p:nvPr/>
        </p:nvPicPr>
        <p:blipFill>
          <a:blip r:embed="rId5" cstate="print"/>
          <a:stretch>
            <a:fillRect/>
          </a:stretch>
        </p:blipFill>
        <p:spPr>
          <a:xfrm>
            <a:off x="0" y="0"/>
            <a:ext cx="9144000" cy="737048"/>
          </a:xfrm>
          <a:prstGeom prst="rect">
            <a:avLst/>
          </a:prstGeom>
        </p:spPr>
      </p:pic>
      <p:sp>
        <p:nvSpPr>
          <p:cNvPr id="18" name="17 CuadroTexto"/>
          <p:cNvSpPr txBox="1"/>
          <p:nvPr/>
        </p:nvSpPr>
        <p:spPr>
          <a:xfrm>
            <a:off x="4714876" y="273586"/>
            <a:ext cx="4143404" cy="369332"/>
          </a:xfrm>
          <a:prstGeom prst="rect">
            <a:avLst/>
          </a:prstGeom>
          <a:noFill/>
        </p:spPr>
        <p:txBody>
          <a:bodyPr wrap="square" rtlCol="0">
            <a:spAutoFit/>
          </a:bodyPr>
          <a:lstStyle/>
          <a:p>
            <a:pPr algn="ctr"/>
            <a:r>
              <a:rPr lang="es-ES" b="1" dirty="0" smtClean="0">
                <a:latin typeface="Humnst777 BT" pitchFamily="34" charset="0"/>
              </a:rPr>
              <a:t>GMM </a:t>
            </a:r>
            <a:r>
              <a:rPr lang="es-ES" b="1" dirty="0" err="1" smtClean="0">
                <a:latin typeface="Humnst777 BT" pitchFamily="34" charset="0"/>
              </a:rPr>
              <a:t>learning</a:t>
            </a:r>
            <a:endParaRPr lang="es-ES" b="1" dirty="0">
              <a:latin typeface="Humnst777 BT" pitchFamily="34" charset="0"/>
            </a:endParaRPr>
          </a:p>
        </p:txBody>
      </p:sp>
      <p:pic>
        <p:nvPicPr>
          <p:cNvPr id="32" name="31 Imagen" descr="logo-pequeño.png"/>
          <p:cNvPicPr>
            <a:picLocks noChangeAspect="1"/>
          </p:cNvPicPr>
          <p:nvPr/>
        </p:nvPicPr>
        <p:blipFill>
          <a:blip r:embed="rId6" cstate="print"/>
          <a:stretch>
            <a:fillRect/>
          </a:stretch>
        </p:blipFill>
        <p:spPr>
          <a:xfrm>
            <a:off x="642910" y="0"/>
            <a:ext cx="981075" cy="609600"/>
          </a:xfrm>
          <a:prstGeom prst="rect">
            <a:avLst/>
          </a:prstGeom>
        </p:spPr>
      </p:pic>
      <p:sp>
        <p:nvSpPr>
          <p:cNvPr id="9" name="8 Rectángulo"/>
          <p:cNvSpPr/>
          <p:nvPr/>
        </p:nvSpPr>
        <p:spPr>
          <a:xfrm>
            <a:off x="7097232" y="6608385"/>
            <a:ext cx="2731352" cy="276999"/>
          </a:xfrm>
          <a:prstGeom prst="rect">
            <a:avLst/>
          </a:prstGeom>
        </p:spPr>
        <p:txBody>
          <a:bodyPr wrap="square">
            <a:spAutoFit/>
          </a:bodyPr>
          <a:lstStyle/>
          <a:p>
            <a:r>
              <a:rPr lang="es-ES" sz="1200" dirty="0" err="1" smtClean="0">
                <a:latin typeface="Humnst777 BT" pitchFamily="34" charset="0"/>
              </a:rPr>
              <a:t>All</a:t>
            </a:r>
            <a:r>
              <a:rPr lang="es-ES" sz="1200" dirty="0" smtClean="0">
                <a:latin typeface="Humnst777 BT" pitchFamily="34" charset="0"/>
              </a:rPr>
              <a:t> </a:t>
            </a:r>
            <a:r>
              <a:rPr lang="es-ES" sz="1200" dirty="0" err="1" smtClean="0">
                <a:latin typeface="Humnst777 BT" pitchFamily="34" charset="0"/>
              </a:rPr>
              <a:t>rights</a:t>
            </a:r>
            <a:r>
              <a:rPr lang="es-ES" sz="1200" dirty="0" smtClean="0">
                <a:latin typeface="Humnst777 BT" pitchFamily="34" charset="0"/>
              </a:rPr>
              <a:t> </a:t>
            </a:r>
            <a:r>
              <a:rPr lang="es-ES" sz="1200" dirty="0" err="1" smtClean="0">
                <a:latin typeface="Humnst777 BT" pitchFamily="34" charset="0"/>
              </a:rPr>
              <a:t>reserved</a:t>
            </a:r>
            <a:r>
              <a:rPr lang="es-ES" sz="1200" dirty="0" smtClean="0">
                <a:latin typeface="Humnst777 BT" pitchFamily="34" charset="0"/>
              </a:rPr>
              <a:t> </a:t>
            </a:r>
            <a:r>
              <a:rPr lang="es-ES" sz="1200" dirty="0" err="1" smtClean="0">
                <a:latin typeface="Humnst777 BT" pitchFamily="34" charset="0"/>
              </a:rPr>
              <a:t>HuBPA</a:t>
            </a:r>
            <a:r>
              <a:rPr lang="es-ES" sz="1200" dirty="0" smtClean="0">
                <a:latin typeface="Humnst777 BT" pitchFamily="34" charset="0"/>
              </a:rPr>
              <a:t>©</a:t>
            </a:r>
            <a:endParaRPr lang="es-ES" sz="1200" dirty="0">
              <a:latin typeface="Humnst777 BT" pitchFamily="34" charset="0"/>
            </a:endParaRPr>
          </a:p>
        </p:txBody>
      </p:sp>
      <p:sp>
        <p:nvSpPr>
          <p:cNvPr id="17" name="16 CuadroTexto"/>
          <p:cNvSpPr txBox="1"/>
          <p:nvPr/>
        </p:nvSpPr>
        <p:spPr>
          <a:xfrm>
            <a:off x="549216" y="714356"/>
            <a:ext cx="1115370" cy="307777"/>
          </a:xfrm>
          <a:prstGeom prst="rect">
            <a:avLst/>
          </a:prstGeom>
          <a:noFill/>
        </p:spPr>
        <p:txBody>
          <a:bodyPr wrap="none" rtlCol="0">
            <a:spAutoFit/>
          </a:bodyPr>
          <a:lstStyle/>
          <a:p>
            <a:r>
              <a:rPr lang="es-ES" sz="1400" dirty="0" err="1" smtClean="0"/>
              <a:t>Introduction</a:t>
            </a:r>
            <a:endParaRPr lang="es-ES" sz="1400" dirty="0"/>
          </a:p>
        </p:txBody>
      </p:sp>
      <p:cxnSp>
        <p:nvCxnSpPr>
          <p:cNvPr id="20" name="19 Conector recto"/>
          <p:cNvCxnSpPr/>
          <p:nvPr/>
        </p:nvCxnSpPr>
        <p:spPr>
          <a:xfrm>
            <a:off x="0" y="1008059"/>
            <a:ext cx="9144000" cy="0"/>
          </a:xfrm>
          <a:prstGeom prst="line">
            <a:avLst/>
          </a:prstGeom>
        </p:spPr>
        <p:style>
          <a:lnRef idx="1">
            <a:schemeClr val="dk1"/>
          </a:lnRef>
          <a:fillRef idx="0">
            <a:schemeClr val="dk1"/>
          </a:fillRef>
          <a:effectRef idx="0">
            <a:schemeClr val="dk1"/>
          </a:effectRef>
          <a:fontRef idx="minor">
            <a:schemeClr val="tx1"/>
          </a:fontRef>
        </p:style>
      </p:cxnSp>
      <p:sp>
        <p:nvSpPr>
          <p:cNvPr id="23" name="22 CuadroTexto"/>
          <p:cNvSpPr txBox="1"/>
          <p:nvPr/>
        </p:nvSpPr>
        <p:spPr>
          <a:xfrm>
            <a:off x="2902383" y="714356"/>
            <a:ext cx="1188530" cy="307777"/>
          </a:xfrm>
          <a:prstGeom prst="rect">
            <a:avLst/>
          </a:prstGeom>
          <a:noFill/>
        </p:spPr>
        <p:txBody>
          <a:bodyPr wrap="none" rtlCol="0">
            <a:spAutoFit/>
          </a:bodyPr>
          <a:lstStyle/>
          <a:p>
            <a:r>
              <a:rPr lang="es-ES" sz="1400" b="1" dirty="0" err="1" smtClean="0"/>
              <a:t>Methodology</a:t>
            </a:r>
            <a:endParaRPr lang="es-ES" sz="1400" b="1" dirty="0"/>
          </a:p>
        </p:txBody>
      </p:sp>
      <p:sp>
        <p:nvSpPr>
          <p:cNvPr id="24" name="23 CuadroTexto"/>
          <p:cNvSpPr txBox="1"/>
          <p:nvPr/>
        </p:nvSpPr>
        <p:spPr>
          <a:xfrm>
            <a:off x="5429256" y="714356"/>
            <a:ext cx="707310" cy="307777"/>
          </a:xfrm>
          <a:prstGeom prst="rect">
            <a:avLst/>
          </a:prstGeom>
          <a:noFill/>
        </p:spPr>
        <p:txBody>
          <a:bodyPr wrap="none" rtlCol="0">
            <a:spAutoFit/>
          </a:bodyPr>
          <a:lstStyle/>
          <a:p>
            <a:r>
              <a:rPr lang="es-ES" sz="1400" dirty="0" err="1" smtClean="0"/>
              <a:t>Results</a:t>
            </a:r>
            <a:endParaRPr lang="es-ES" sz="1400" dirty="0"/>
          </a:p>
        </p:txBody>
      </p:sp>
      <p:sp>
        <p:nvSpPr>
          <p:cNvPr id="25" name="24 CuadroTexto"/>
          <p:cNvSpPr txBox="1"/>
          <p:nvPr/>
        </p:nvSpPr>
        <p:spPr>
          <a:xfrm>
            <a:off x="7446691" y="714356"/>
            <a:ext cx="982961" cy="307777"/>
          </a:xfrm>
          <a:prstGeom prst="rect">
            <a:avLst/>
          </a:prstGeom>
          <a:noFill/>
        </p:spPr>
        <p:txBody>
          <a:bodyPr wrap="none" rtlCol="0">
            <a:spAutoFit/>
          </a:bodyPr>
          <a:lstStyle/>
          <a:p>
            <a:r>
              <a:rPr lang="es-ES" sz="1400" dirty="0" err="1" smtClean="0"/>
              <a:t>Conclusion</a:t>
            </a:r>
            <a:endParaRPr lang="es-ES" sz="1400" dirty="0"/>
          </a:p>
        </p:txBody>
      </p:sp>
      <p:cxnSp>
        <p:nvCxnSpPr>
          <p:cNvPr id="27" name="26 Conector recto"/>
          <p:cNvCxnSpPr/>
          <p:nvPr/>
        </p:nvCxnSpPr>
        <p:spPr>
          <a:xfrm>
            <a:off x="-32" y="729346"/>
            <a:ext cx="9144000" cy="0"/>
          </a:xfrm>
          <a:prstGeom prst="line">
            <a:avLst/>
          </a:prstGeom>
        </p:spPr>
        <p:style>
          <a:lnRef idx="1">
            <a:schemeClr val="dk1"/>
          </a:lnRef>
          <a:fillRef idx="0">
            <a:schemeClr val="dk1"/>
          </a:fillRef>
          <a:effectRef idx="0">
            <a:schemeClr val="dk1"/>
          </a:effectRef>
          <a:fontRef idx="minor">
            <a:schemeClr val="tx1"/>
          </a:fontRef>
        </p:style>
      </p:cxnSp>
      <p:sp>
        <p:nvSpPr>
          <p:cNvPr id="19" name="18 Rectángulo redondeado"/>
          <p:cNvSpPr/>
          <p:nvPr/>
        </p:nvSpPr>
        <p:spPr>
          <a:xfrm>
            <a:off x="2446991" y="1196752"/>
            <a:ext cx="1836977" cy="35719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 sz="1400" b="1" dirty="0" smtClean="0"/>
              <a:t>GMM </a:t>
            </a:r>
            <a:r>
              <a:rPr lang="es-ES" sz="1400" b="1" dirty="0" err="1" smtClean="0"/>
              <a:t>learning</a:t>
            </a:r>
            <a:endParaRPr lang="es-ES" sz="1400" b="1" dirty="0"/>
          </a:p>
        </p:txBody>
      </p:sp>
      <p:sp>
        <p:nvSpPr>
          <p:cNvPr id="21" name="20 Rectángulo redondeado"/>
          <p:cNvSpPr/>
          <p:nvPr/>
        </p:nvSpPr>
        <p:spPr>
          <a:xfrm>
            <a:off x="251520" y="1214422"/>
            <a:ext cx="1836977" cy="35719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s-ES" sz="1400" dirty="0" err="1" smtClean="0">
                <a:solidFill>
                  <a:schemeClr val="tx1">
                    <a:lumMod val="50000"/>
                    <a:lumOff val="50000"/>
                  </a:schemeClr>
                </a:solidFill>
              </a:rPr>
              <a:t>Gesture</a:t>
            </a:r>
            <a:r>
              <a:rPr lang="es-ES" sz="1400" dirty="0" smtClean="0">
                <a:solidFill>
                  <a:schemeClr val="tx1">
                    <a:lumMod val="50000"/>
                    <a:lumOff val="50000"/>
                  </a:schemeClr>
                </a:solidFill>
              </a:rPr>
              <a:t> </a:t>
            </a:r>
            <a:r>
              <a:rPr lang="es-ES" sz="1400" dirty="0" err="1" smtClean="0">
                <a:solidFill>
                  <a:schemeClr val="tx1">
                    <a:lumMod val="50000"/>
                    <a:lumOff val="50000"/>
                  </a:schemeClr>
                </a:solidFill>
              </a:rPr>
              <a:t>samples</a:t>
            </a:r>
            <a:r>
              <a:rPr lang="es-ES" sz="1400" dirty="0" smtClean="0">
                <a:solidFill>
                  <a:schemeClr val="tx1">
                    <a:lumMod val="50000"/>
                    <a:lumOff val="50000"/>
                  </a:schemeClr>
                </a:solidFill>
              </a:rPr>
              <a:t> </a:t>
            </a:r>
            <a:r>
              <a:rPr lang="es-ES" sz="1400" dirty="0" err="1" smtClean="0">
                <a:solidFill>
                  <a:schemeClr val="tx1">
                    <a:lumMod val="50000"/>
                    <a:lumOff val="50000"/>
                  </a:schemeClr>
                </a:solidFill>
              </a:rPr>
              <a:t>alignment</a:t>
            </a:r>
            <a:endParaRPr lang="es-ES" sz="1400" dirty="0">
              <a:solidFill>
                <a:schemeClr val="tx1">
                  <a:lumMod val="50000"/>
                  <a:lumOff val="50000"/>
                </a:schemeClr>
              </a:solidFill>
            </a:endParaRPr>
          </a:p>
        </p:txBody>
      </p:sp>
      <p:sp>
        <p:nvSpPr>
          <p:cNvPr id="22" name="21 Rectángulo redondeado"/>
          <p:cNvSpPr/>
          <p:nvPr/>
        </p:nvSpPr>
        <p:spPr>
          <a:xfrm>
            <a:off x="4644008" y="1214422"/>
            <a:ext cx="1836977" cy="35719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s-ES" sz="1400" dirty="0" err="1" smtClean="0">
                <a:solidFill>
                  <a:schemeClr val="tx1">
                    <a:lumMod val="50000"/>
                    <a:lumOff val="50000"/>
                  </a:schemeClr>
                </a:solidFill>
              </a:rPr>
              <a:t>Soft-Distance</a:t>
            </a:r>
            <a:r>
              <a:rPr lang="es-ES" sz="1400" dirty="0" smtClean="0">
                <a:solidFill>
                  <a:schemeClr val="tx1">
                    <a:lumMod val="50000"/>
                    <a:lumOff val="50000"/>
                  </a:schemeClr>
                </a:solidFill>
              </a:rPr>
              <a:t> </a:t>
            </a:r>
            <a:r>
              <a:rPr lang="es-ES" sz="1400" dirty="0" err="1" smtClean="0">
                <a:solidFill>
                  <a:schemeClr val="tx1">
                    <a:lumMod val="50000"/>
                    <a:lumOff val="50000"/>
                  </a:schemeClr>
                </a:solidFill>
              </a:rPr>
              <a:t>based</a:t>
            </a:r>
            <a:r>
              <a:rPr lang="es-ES" sz="1400" dirty="0" smtClean="0">
                <a:solidFill>
                  <a:schemeClr val="tx1">
                    <a:lumMod val="50000"/>
                    <a:lumOff val="50000"/>
                  </a:schemeClr>
                </a:solidFill>
              </a:rPr>
              <a:t> </a:t>
            </a:r>
            <a:r>
              <a:rPr lang="es-ES" sz="1400" dirty="0" err="1" smtClean="0">
                <a:solidFill>
                  <a:schemeClr val="tx1">
                    <a:lumMod val="50000"/>
                    <a:lumOff val="50000"/>
                  </a:schemeClr>
                </a:solidFill>
              </a:rPr>
              <a:t>on</a:t>
            </a:r>
            <a:r>
              <a:rPr lang="es-ES" sz="1400" dirty="0" smtClean="0">
                <a:solidFill>
                  <a:schemeClr val="tx1">
                    <a:lumMod val="50000"/>
                    <a:lumOff val="50000"/>
                  </a:schemeClr>
                </a:solidFill>
              </a:rPr>
              <a:t> GMM</a:t>
            </a:r>
          </a:p>
        </p:txBody>
      </p:sp>
      <p:sp>
        <p:nvSpPr>
          <p:cNvPr id="28" name="27 Rectángulo redondeado"/>
          <p:cNvSpPr/>
          <p:nvPr/>
        </p:nvSpPr>
        <p:spPr>
          <a:xfrm>
            <a:off x="6876256" y="1214422"/>
            <a:ext cx="1836977" cy="35719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s-ES" sz="1400" dirty="0" smtClean="0">
                <a:solidFill>
                  <a:schemeClr val="tx1">
                    <a:lumMod val="50000"/>
                    <a:lumOff val="50000"/>
                  </a:schemeClr>
                </a:solidFill>
              </a:rPr>
              <a:t>DTW</a:t>
            </a:r>
          </a:p>
        </p:txBody>
      </p:sp>
      <p:sp>
        <p:nvSpPr>
          <p:cNvPr id="30" name="29 Flecha derecha"/>
          <p:cNvSpPr/>
          <p:nvPr/>
        </p:nvSpPr>
        <p:spPr>
          <a:xfrm>
            <a:off x="2092081" y="1335650"/>
            <a:ext cx="349900" cy="129887"/>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ES"/>
          </a:p>
        </p:txBody>
      </p:sp>
      <p:sp>
        <p:nvSpPr>
          <p:cNvPr id="33" name="32 Flecha derecha"/>
          <p:cNvSpPr/>
          <p:nvPr/>
        </p:nvSpPr>
        <p:spPr>
          <a:xfrm>
            <a:off x="4283968" y="1342144"/>
            <a:ext cx="349900" cy="129887"/>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ES"/>
          </a:p>
        </p:txBody>
      </p:sp>
      <p:sp>
        <p:nvSpPr>
          <p:cNvPr id="34" name="33 Flecha derecha"/>
          <p:cNvSpPr/>
          <p:nvPr/>
        </p:nvSpPr>
        <p:spPr>
          <a:xfrm>
            <a:off x="6524153" y="1344309"/>
            <a:ext cx="349900" cy="129887"/>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ES"/>
          </a:p>
        </p:txBody>
      </p:sp>
      <p:sp>
        <p:nvSpPr>
          <p:cNvPr id="36" name="Freeform 35"/>
          <p:cNvSpPr/>
          <p:nvPr/>
        </p:nvSpPr>
        <p:spPr>
          <a:xfrm>
            <a:off x="312440" y="3284984"/>
            <a:ext cx="2819400" cy="533400"/>
          </a:xfrm>
          <a:custGeom>
            <a:avLst/>
            <a:gdLst>
              <a:gd name="connsiteX0" fmla="*/ 0 w 2819400"/>
              <a:gd name="connsiteY0" fmla="*/ 533400 h 533400"/>
              <a:gd name="connsiteX1" fmla="*/ 12700 w 2819400"/>
              <a:gd name="connsiteY1" fmla="*/ 368300 h 533400"/>
              <a:gd name="connsiteX2" fmla="*/ 38100 w 2819400"/>
              <a:gd name="connsiteY2" fmla="*/ 330200 h 533400"/>
              <a:gd name="connsiteX3" fmla="*/ 88900 w 2819400"/>
              <a:gd name="connsiteY3" fmla="*/ 241300 h 533400"/>
              <a:gd name="connsiteX4" fmla="*/ 190500 w 2819400"/>
              <a:gd name="connsiteY4" fmla="*/ 152400 h 533400"/>
              <a:gd name="connsiteX5" fmla="*/ 266700 w 2819400"/>
              <a:gd name="connsiteY5" fmla="*/ 101600 h 533400"/>
              <a:gd name="connsiteX6" fmla="*/ 317500 w 2819400"/>
              <a:gd name="connsiteY6" fmla="*/ 63500 h 533400"/>
              <a:gd name="connsiteX7" fmla="*/ 355600 w 2819400"/>
              <a:gd name="connsiteY7" fmla="*/ 50800 h 533400"/>
              <a:gd name="connsiteX8" fmla="*/ 431800 w 2819400"/>
              <a:gd name="connsiteY8" fmla="*/ 12700 h 533400"/>
              <a:gd name="connsiteX9" fmla="*/ 508000 w 2819400"/>
              <a:gd name="connsiteY9" fmla="*/ 0 h 533400"/>
              <a:gd name="connsiteX10" fmla="*/ 698500 w 2819400"/>
              <a:gd name="connsiteY10" fmla="*/ 25400 h 533400"/>
              <a:gd name="connsiteX11" fmla="*/ 812800 w 2819400"/>
              <a:gd name="connsiteY11" fmla="*/ 101600 h 533400"/>
              <a:gd name="connsiteX12" fmla="*/ 850900 w 2819400"/>
              <a:gd name="connsiteY12" fmla="*/ 114300 h 533400"/>
              <a:gd name="connsiteX13" fmla="*/ 889000 w 2819400"/>
              <a:gd name="connsiteY13" fmla="*/ 152400 h 533400"/>
              <a:gd name="connsiteX14" fmla="*/ 914400 w 2819400"/>
              <a:gd name="connsiteY14" fmla="*/ 190500 h 533400"/>
              <a:gd name="connsiteX15" fmla="*/ 952500 w 2819400"/>
              <a:gd name="connsiteY15" fmla="*/ 241300 h 533400"/>
              <a:gd name="connsiteX16" fmla="*/ 990600 w 2819400"/>
              <a:gd name="connsiteY16" fmla="*/ 279400 h 533400"/>
              <a:gd name="connsiteX17" fmla="*/ 1016000 w 2819400"/>
              <a:gd name="connsiteY17" fmla="*/ 317500 h 533400"/>
              <a:gd name="connsiteX18" fmla="*/ 1092200 w 2819400"/>
              <a:gd name="connsiteY18" fmla="*/ 381000 h 533400"/>
              <a:gd name="connsiteX19" fmla="*/ 1181100 w 2819400"/>
              <a:gd name="connsiteY19" fmla="*/ 444500 h 533400"/>
              <a:gd name="connsiteX20" fmla="*/ 1295400 w 2819400"/>
              <a:gd name="connsiteY20" fmla="*/ 457200 h 533400"/>
              <a:gd name="connsiteX21" fmla="*/ 1460500 w 2819400"/>
              <a:gd name="connsiteY21" fmla="*/ 444500 h 533400"/>
              <a:gd name="connsiteX22" fmla="*/ 1485900 w 2819400"/>
              <a:gd name="connsiteY22" fmla="*/ 406400 h 533400"/>
              <a:gd name="connsiteX23" fmla="*/ 1524000 w 2819400"/>
              <a:gd name="connsiteY23" fmla="*/ 368300 h 533400"/>
              <a:gd name="connsiteX24" fmla="*/ 1562100 w 2819400"/>
              <a:gd name="connsiteY24" fmla="*/ 292100 h 533400"/>
              <a:gd name="connsiteX25" fmla="*/ 1574800 w 2819400"/>
              <a:gd name="connsiteY25" fmla="*/ 241300 h 533400"/>
              <a:gd name="connsiteX26" fmla="*/ 1587500 w 2819400"/>
              <a:gd name="connsiteY26" fmla="*/ 165100 h 533400"/>
              <a:gd name="connsiteX27" fmla="*/ 1625600 w 2819400"/>
              <a:gd name="connsiteY27" fmla="*/ 127000 h 533400"/>
              <a:gd name="connsiteX28" fmla="*/ 1651000 w 2819400"/>
              <a:gd name="connsiteY28" fmla="*/ 76200 h 533400"/>
              <a:gd name="connsiteX29" fmla="*/ 1701800 w 2819400"/>
              <a:gd name="connsiteY29" fmla="*/ 63500 h 533400"/>
              <a:gd name="connsiteX30" fmla="*/ 1778000 w 2819400"/>
              <a:gd name="connsiteY30" fmla="*/ 50800 h 533400"/>
              <a:gd name="connsiteX31" fmla="*/ 2006600 w 2819400"/>
              <a:gd name="connsiteY31" fmla="*/ 76200 h 533400"/>
              <a:gd name="connsiteX32" fmla="*/ 2057400 w 2819400"/>
              <a:gd name="connsiteY32" fmla="*/ 139700 h 533400"/>
              <a:gd name="connsiteX33" fmla="*/ 2133600 w 2819400"/>
              <a:gd name="connsiteY33" fmla="*/ 254000 h 533400"/>
              <a:gd name="connsiteX34" fmla="*/ 2197100 w 2819400"/>
              <a:gd name="connsiteY34" fmla="*/ 304800 h 533400"/>
              <a:gd name="connsiteX35" fmla="*/ 2222500 w 2819400"/>
              <a:gd name="connsiteY35" fmla="*/ 355600 h 533400"/>
              <a:gd name="connsiteX36" fmla="*/ 2349500 w 2819400"/>
              <a:gd name="connsiteY36" fmla="*/ 406400 h 533400"/>
              <a:gd name="connsiteX37" fmla="*/ 2413000 w 2819400"/>
              <a:gd name="connsiteY37" fmla="*/ 419100 h 533400"/>
              <a:gd name="connsiteX38" fmla="*/ 2514600 w 2819400"/>
              <a:gd name="connsiteY38" fmla="*/ 444500 h 533400"/>
              <a:gd name="connsiteX39" fmla="*/ 2692400 w 2819400"/>
              <a:gd name="connsiteY39" fmla="*/ 469900 h 533400"/>
              <a:gd name="connsiteX40" fmla="*/ 2819400 w 2819400"/>
              <a:gd name="connsiteY40" fmla="*/ 49530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819400" h="533400">
                <a:moveTo>
                  <a:pt x="0" y="533400"/>
                </a:moveTo>
                <a:cubicBezTo>
                  <a:pt x="4233" y="478367"/>
                  <a:pt x="2528" y="422551"/>
                  <a:pt x="12700" y="368300"/>
                </a:cubicBezTo>
                <a:cubicBezTo>
                  <a:pt x="15513" y="353298"/>
                  <a:pt x="30247" y="343288"/>
                  <a:pt x="38100" y="330200"/>
                </a:cubicBezTo>
                <a:cubicBezTo>
                  <a:pt x="55660" y="300934"/>
                  <a:pt x="68826" y="268902"/>
                  <a:pt x="88900" y="241300"/>
                </a:cubicBezTo>
                <a:cubicBezTo>
                  <a:pt x="112267" y="209170"/>
                  <a:pt x="158019" y="175137"/>
                  <a:pt x="190500" y="152400"/>
                </a:cubicBezTo>
                <a:cubicBezTo>
                  <a:pt x="215509" y="134894"/>
                  <a:pt x="241691" y="119106"/>
                  <a:pt x="266700" y="101600"/>
                </a:cubicBezTo>
                <a:cubicBezTo>
                  <a:pt x="284040" y="89462"/>
                  <a:pt x="299122" y="74002"/>
                  <a:pt x="317500" y="63500"/>
                </a:cubicBezTo>
                <a:cubicBezTo>
                  <a:pt x="329123" y="56858"/>
                  <a:pt x="343367" y="56237"/>
                  <a:pt x="355600" y="50800"/>
                </a:cubicBezTo>
                <a:cubicBezTo>
                  <a:pt x="381550" y="39266"/>
                  <a:pt x="404859" y="21680"/>
                  <a:pt x="431800" y="12700"/>
                </a:cubicBezTo>
                <a:cubicBezTo>
                  <a:pt x="456229" y="4557"/>
                  <a:pt x="482600" y="4233"/>
                  <a:pt x="508000" y="0"/>
                </a:cubicBezTo>
                <a:cubicBezTo>
                  <a:pt x="571500" y="8467"/>
                  <a:pt x="636351" y="9863"/>
                  <a:pt x="698500" y="25400"/>
                </a:cubicBezTo>
                <a:cubicBezTo>
                  <a:pt x="736949" y="35012"/>
                  <a:pt x="779297" y="82456"/>
                  <a:pt x="812800" y="101600"/>
                </a:cubicBezTo>
                <a:cubicBezTo>
                  <a:pt x="824423" y="108242"/>
                  <a:pt x="838200" y="110067"/>
                  <a:pt x="850900" y="114300"/>
                </a:cubicBezTo>
                <a:cubicBezTo>
                  <a:pt x="863600" y="127000"/>
                  <a:pt x="877502" y="138602"/>
                  <a:pt x="889000" y="152400"/>
                </a:cubicBezTo>
                <a:cubicBezTo>
                  <a:pt x="898771" y="164126"/>
                  <a:pt x="905528" y="178080"/>
                  <a:pt x="914400" y="190500"/>
                </a:cubicBezTo>
                <a:cubicBezTo>
                  <a:pt x="926703" y="207724"/>
                  <a:pt x="938725" y="225229"/>
                  <a:pt x="952500" y="241300"/>
                </a:cubicBezTo>
                <a:cubicBezTo>
                  <a:pt x="964189" y="254937"/>
                  <a:pt x="979102" y="265602"/>
                  <a:pt x="990600" y="279400"/>
                </a:cubicBezTo>
                <a:cubicBezTo>
                  <a:pt x="1000371" y="291126"/>
                  <a:pt x="1006229" y="305774"/>
                  <a:pt x="1016000" y="317500"/>
                </a:cubicBezTo>
                <a:cubicBezTo>
                  <a:pt x="1066595" y="378214"/>
                  <a:pt x="1037709" y="335591"/>
                  <a:pt x="1092200" y="381000"/>
                </a:cubicBezTo>
                <a:cubicBezTo>
                  <a:pt x="1129586" y="412155"/>
                  <a:pt x="1129100" y="432500"/>
                  <a:pt x="1181100" y="444500"/>
                </a:cubicBezTo>
                <a:cubicBezTo>
                  <a:pt x="1218453" y="453120"/>
                  <a:pt x="1257300" y="452967"/>
                  <a:pt x="1295400" y="457200"/>
                </a:cubicBezTo>
                <a:cubicBezTo>
                  <a:pt x="1350433" y="452967"/>
                  <a:pt x="1407168" y="458722"/>
                  <a:pt x="1460500" y="444500"/>
                </a:cubicBezTo>
                <a:cubicBezTo>
                  <a:pt x="1475248" y="440567"/>
                  <a:pt x="1476129" y="418126"/>
                  <a:pt x="1485900" y="406400"/>
                </a:cubicBezTo>
                <a:cubicBezTo>
                  <a:pt x="1497398" y="392602"/>
                  <a:pt x="1511300" y="381000"/>
                  <a:pt x="1524000" y="368300"/>
                </a:cubicBezTo>
                <a:cubicBezTo>
                  <a:pt x="1577514" y="207757"/>
                  <a:pt x="1488242" y="464435"/>
                  <a:pt x="1562100" y="292100"/>
                </a:cubicBezTo>
                <a:cubicBezTo>
                  <a:pt x="1568976" y="276057"/>
                  <a:pt x="1571377" y="258416"/>
                  <a:pt x="1574800" y="241300"/>
                </a:cubicBezTo>
                <a:cubicBezTo>
                  <a:pt x="1579850" y="216050"/>
                  <a:pt x="1577042" y="188631"/>
                  <a:pt x="1587500" y="165100"/>
                </a:cubicBezTo>
                <a:cubicBezTo>
                  <a:pt x="1594794" y="148687"/>
                  <a:pt x="1615161" y="141615"/>
                  <a:pt x="1625600" y="127000"/>
                </a:cubicBezTo>
                <a:cubicBezTo>
                  <a:pt x="1636604" y="111594"/>
                  <a:pt x="1636456" y="88320"/>
                  <a:pt x="1651000" y="76200"/>
                </a:cubicBezTo>
                <a:cubicBezTo>
                  <a:pt x="1664409" y="65026"/>
                  <a:pt x="1684684" y="66923"/>
                  <a:pt x="1701800" y="63500"/>
                </a:cubicBezTo>
                <a:cubicBezTo>
                  <a:pt x="1727050" y="58450"/>
                  <a:pt x="1752600" y="55033"/>
                  <a:pt x="1778000" y="50800"/>
                </a:cubicBezTo>
                <a:cubicBezTo>
                  <a:pt x="1854200" y="59267"/>
                  <a:pt x="1931285" y="61854"/>
                  <a:pt x="2006600" y="76200"/>
                </a:cubicBezTo>
                <a:cubicBezTo>
                  <a:pt x="2053925" y="85214"/>
                  <a:pt x="2041552" y="108004"/>
                  <a:pt x="2057400" y="139700"/>
                </a:cubicBezTo>
                <a:cubicBezTo>
                  <a:pt x="2069492" y="163884"/>
                  <a:pt x="2112329" y="232729"/>
                  <a:pt x="2133600" y="254000"/>
                </a:cubicBezTo>
                <a:cubicBezTo>
                  <a:pt x="2152767" y="273167"/>
                  <a:pt x="2175933" y="287867"/>
                  <a:pt x="2197100" y="304800"/>
                </a:cubicBezTo>
                <a:cubicBezTo>
                  <a:pt x="2205567" y="321733"/>
                  <a:pt x="2209113" y="342213"/>
                  <a:pt x="2222500" y="355600"/>
                </a:cubicBezTo>
                <a:cubicBezTo>
                  <a:pt x="2240310" y="373410"/>
                  <a:pt x="2335861" y="402680"/>
                  <a:pt x="2349500" y="406400"/>
                </a:cubicBezTo>
                <a:cubicBezTo>
                  <a:pt x="2370325" y="412080"/>
                  <a:pt x="2392059" y="413865"/>
                  <a:pt x="2413000" y="419100"/>
                </a:cubicBezTo>
                <a:cubicBezTo>
                  <a:pt x="2502853" y="441563"/>
                  <a:pt x="2387544" y="424438"/>
                  <a:pt x="2514600" y="444500"/>
                </a:cubicBezTo>
                <a:cubicBezTo>
                  <a:pt x="2573736" y="453837"/>
                  <a:pt x="2633694" y="458159"/>
                  <a:pt x="2692400" y="469900"/>
                </a:cubicBezTo>
                <a:lnTo>
                  <a:pt x="2819400" y="495300"/>
                </a:lnTo>
              </a:path>
            </a:pathLst>
          </a:custGeom>
          <a:ln w="38100" cmpd="sng">
            <a:solidFill>
              <a:srgbClr val="0000FF"/>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Freeform 37"/>
          <p:cNvSpPr/>
          <p:nvPr/>
        </p:nvSpPr>
        <p:spPr>
          <a:xfrm>
            <a:off x="323528" y="4005064"/>
            <a:ext cx="2808312" cy="622300"/>
          </a:xfrm>
          <a:custGeom>
            <a:avLst/>
            <a:gdLst>
              <a:gd name="connsiteX0" fmla="*/ 0 w 2654300"/>
              <a:gd name="connsiteY0" fmla="*/ 622300 h 622300"/>
              <a:gd name="connsiteX1" fmla="*/ 25400 w 2654300"/>
              <a:gd name="connsiteY1" fmla="*/ 431800 h 622300"/>
              <a:gd name="connsiteX2" fmla="*/ 50800 w 2654300"/>
              <a:gd name="connsiteY2" fmla="*/ 342900 h 622300"/>
              <a:gd name="connsiteX3" fmla="*/ 63500 w 2654300"/>
              <a:gd name="connsiteY3" fmla="*/ 241300 h 622300"/>
              <a:gd name="connsiteX4" fmla="*/ 127000 w 2654300"/>
              <a:gd name="connsiteY4" fmla="*/ 114300 h 622300"/>
              <a:gd name="connsiteX5" fmla="*/ 152400 w 2654300"/>
              <a:gd name="connsiteY5" fmla="*/ 76200 h 622300"/>
              <a:gd name="connsiteX6" fmla="*/ 241300 w 2654300"/>
              <a:gd name="connsiteY6" fmla="*/ 50800 h 622300"/>
              <a:gd name="connsiteX7" fmla="*/ 292100 w 2654300"/>
              <a:gd name="connsiteY7" fmla="*/ 25400 h 622300"/>
              <a:gd name="connsiteX8" fmla="*/ 406400 w 2654300"/>
              <a:gd name="connsiteY8" fmla="*/ 0 h 622300"/>
              <a:gd name="connsiteX9" fmla="*/ 609600 w 2654300"/>
              <a:gd name="connsiteY9" fmla="*/ 12700 h 622300"/>
              <a:gd name="connsiteX10" fmla="*/ 660400 w 2654300"/>
              <a:gd name="connsiteY10" fmla="*/ 50800 h 622300"/>
              <a:gd name="connsiteX11" fmla="*/ 698500 w 2654300"/>
              <a:gd name="connsiteY11" fmla="*/ 63500 h 622300"/>
              <a:gd name="connsiteX12" fmla="*/ 736600 w 2654300"/>
              <a:gd name="connsiteY12" fmla="*/ 203200 h 622300"/>
              <a:gd name="connsiteX13" fmla="*/ 774700 w 2654300"/>
              <a:gd name="connsiteY13" fmla="*/ 241300 h 622300"/>
              <a:gd name="connsiteX14" fmla="*/ 812800 w 2654300"/>
              <a:gd name="connsiteY14" fmla="*/ 317500 h 622300"/>
              <a:gd name="connsiteX15" fmla="*/ 863600 w 2654300"/>
              <a:gd name="connsiteY15" fmla="*/ 419100 h 622300"/>
              <a:gd name="connsiteX16" fmla="*/ 901700 w 2654300"/>
              <a:gd name="connsiteY16" fmla="*/ 444500 h 622300"/>
              <a:gd name="connsiteX17" fmla="*/ 1016000 w 2654300"/>
              <a:gd name="connsiteY17" fmla="*/ 533400 h 622300"/>
              <a:gd name="connsiteX18" fmla="*/ 1117600 w 2654300"/>
              <a:gd name="connsiteY18" fmla="*/ 558800 h 622300"/>
              <a:gd name="connsiteX19" fmla="*/ 1282700 w 2654300"/>
              <a:gd name="connsiteY19" fmla="*/ 546100 h 622300"/>
              <a:gd name="connsiteX20" fmla="*/ 1308100 w 2654300"/>
              <a:gd name="connsiteY20" fmla="*/ 508000 h 622300"/>
              <a:gd name="connsiteX21" fmla="*/ 1333500 w 2654300"/>
              <a:gd name="connsiteY21" fmla="*/ 431800 h 622300"/>
              <a:gd name="connsiteX22" fmla="*/ 1384300 w 2654300"/>
              <a:gd name="connsiteY22" fmla="*/ 342900 h 622300"/>
              <a:gd name="connsiteX23" fmla="*/ 1435100 w 2654300"/>
              <a:gd name="connsiteY23" fmla="*/ 266700 h 622300"/>
              <a:gd name="connsiteX24" fmla="*/ 1473200 w 2654300"/>
              <a:gd name="connsiteY24" fmla="*/ 241300 h 622300"/>
              <a:gd name="connsiteX25" fmla="*/ 1498600 w 2654300"/>
              <a:gd name="connsiteY25" fmla="*/ 203200 h 622300"/>
              <a:gd name="connsiteX26" fmla="*/ 1638300 w 2654300"/>
              <a:gd name="connsiteY26" fmla="*/ 215900 h 622300"/>
              <a:gd name="connsiteX27" fmla="*/ 1651000 w 2654300"/>
              <a:gd name="connsiteY27" fmla="*/ 393700 h 622300"/>
              <a:gd name="connsiteX28" fmla="*/ 1689100 w 2654300"/>
              <a:gd name="connsiteY28" fmla="*/ 419100 h 622300"/>
              <a:gd name="connsiteX29" fmla="*/ 1828800 w 2654300"/>
              <a:gd name="connsiteY29" fmla="*/ 431800 h 622300"/>
              <a:gd name="connsiteX30" fmla="*/ 1879600 w 2654300"/>
              <a:gd name="connsiteY30" fmla="*/ 457200 h 622300"/>
              <a:gd name="connsiteX31" fmla="*/ 1917700 w 2654300"/>
              <a:gd name="connsiteY31" fmla="*/ 469900 h 622300"/>
              <a:gd name="connsiteX32" fmla="*/ 2070100 w 2654300"/>
              <a:gd name="connsiteY32" fmla="*/ 495300 h 622300"/>
              <a:gd name="connsiteX33" fmla="*/ 2286000 w 2654300"/>
              <a:gd name="connsiteY33" fmla="*/ 508000 h 622300"/>
              <a:gd name="connsiteX34" fmla="*/ 2540000 w 2654300"/>
              <a:gd name="connsiteY34" fmla="*/ 495300 h 622300"/>
              <a:gd name="connsiteX35" fmla="*/ 2578100 w 2654300"/>
              <a:gd name="connsiteY35" fmla="*/ 482600 h 622300"/>
              <a:gd name="connsiteX36" fmla="*/ 2616200 w 2654300"/>
              <a:gd name="connsiteY36" fmla="*/ 495300 h 622300"/>
              <a:gd name="connsiteX37" fmla="*/ 2654300 w 2654300"/>
              <a:gd name="connsiteY37" fmla="*/ 495300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54300" h="622300">
                <a:moveTo>
                  <a:pt x="0" y="622300"/>
                </a:moveTo>
                <a:cubicBezTo>
                  <a:pt x="5441" y="573334"/>
                  <a:pt x="13184" y="484735"/>
                  <a:pt x="25400" y="431800"/>
                </a:cubicBezTo>
                <a:cubicBezTo>
                  <a:pt x="32330" y="401770"/>
                  <a:pt x="42333" y="372533"/>
                  <a:pt x="50800" y="342900"/>
                </a:cubicBezTo>
                <a:cubicBezTo>
                  <a:pt x="55033" y="309033"/>
                  <a:pt x="52707" y="273679"/>
                  <a:pt x="63500" y="241300"/>
                </a:cubicBezTo>
                <a:cubicBezTo>
                  <a:pt x="78467" y="196399"/>
                  <a:pt x="100746" y="153681"/>
                  <a:pt x="127000" y="114300"/>
                </a:cubicBezTo>
                <a:cubicBezTo>
                  <a:pt x="135467" y="101600"/>
                  <a:pt x="139057" y="83613"/>
                  <a:pt x="152400" y="76200"/>
                </a:cubicBezTo>
                <a:cubicBezTo>
                  <a:pt x="179341" y="61233"/>
                  <a:pt x="212336" y="61332"/>
                  <a:pt x="241300" y="50800"/>
                </a:cubicBezTo>
                <a:cubicBezTo>
                  <a:pt x="259092" y="44330"/>
                  <a:pt x="274373" y="32047"/>
                  <a:pt x="292100" y="25400"/>
                </a:cubicBezTo>
                <a:cubicBezTo>
                  <a:pt x="312598" y="17713"/>
                  <a:pt x="389157" y="3449"/>
                  <a:pt x="406400" y="0"/>
                </a:cubicBezTo>
                <a:cubicBezTo>
                  <a:pt x="474133" y="4233"/>
                  <a:pt x="543052" y="-610"/>
                  <a:pt x="609600" y="12700"/>
                </a:cubicBezTo>
                <a:cubicBezTo>
                  <a:pt x="630356" y="16851"/>
                  <a:pt x="642022" y="40298"/>
                  <a:pt x="660400" y="50800"/>
                </a:cubicBezTo>
                <a:cubicBezTo>
                  <a:pt x="672023" y="57442"/>
                  <a:pt x="685800" y="59267"/>
                  <a:pt x="698500" y="63500"/>
                </a:cubicBezTo>
                <a:cubicBezTo>
                  <a:pt x="705849" y="92896"/>
                  <a:pt x="729051" y="188102"/>
                  <a:pt x="736600" y="203200"/>
                </a:cubicBezTo>
                <a:cubicBezTo>
                  <a:pt x="744632" y="219264"/>
                  <a:pt x="762000" y="228600"/>
                  <a:pt x="774700" y="241300"/>
                </a:cubicBezTo>
                <a:cubicBezTo>
                  <a:pt x="800452" y="318557"/>
                  <a:pt x="770595" y="240125"/>
                  <a:pt x="812800" y="317500"/>
                </a:cubicBezTo>
                <a:cubicBezTo>
                  <a:pt x="830931" y="350741"/>
                  <a:pt x="832095" y="398097"/>
                  <a:pt x="863600" y="419100"/>
                </a:cubicBezTo>
                <a:cubicBezTo>
                  <a:pt x="876300" y="427567"/>
                  <a:pt x="889974" y="434729"/>
                  <a:pt x="901700" y="444500"/>
                </a:cubicBezTo>
                <a:cubicBezTo>
                  <a:pt x="945531" y="481026"/>
                  <a:pt x="951803" y="512001"/>
                  <a:pt x="1016000" y="533400"/>
                </a:cubicBezTo>
                <a:cubicBezTo>
                  <a:pt x="1074578" y="552926"/>
                  <a:pt x="1040973" y="543475"/>
                  <a:pt x="1117600" y="558800"/>
                </a:cubicBezTo>
                <a:cubicBezTo>
                  <a:pt x="1172633" y="554567"/>
                  <a:pt x="1229368" y="560322"/>
                  <a:pt x="1282700" y="546100"/>
                </a:cubicBezTo>
                <a:cubicBezTo>
                  <a:pt x="1297448" y="542167"/>
                  <a:pt x="1301901" y="521948"/>
                  <a:pt x="1308100" y="508000"/>
                </a:cubicBezTo>
                <a:cubicBezTo>
                  <a:pt x="1318974" y="483534"/>
                  <a:pt x="1318648" y="454077"/>
                  <a:pt x="1333500" y="431800"/>
                </a:cubicBezTo>
                <a:cubicBezTo>
                  <a:pt x="1421365" y="300003"/>
                  <a:pt x="1287622" y="504030"/>
                  <a:pt x="1384300" y="342900"/>
                </a:cubicBezTo>
                <a:cubicBezTo>
                  <a:pt x="1400006" y="316723"/>
                  <a:pt x="1409700" y="283633"/>
                  <a:pt x="1435100" y="266700"/>
                </a:cubicBezTo>
                <a:lnTo>
                  <a:pt x="1473200" y="241300"/>
                </a:lnTo>
                <a:cubicBezTo>
                  <a:pt x="1481667" y="228600"/>
                  <a:pt x="1486681" y="212735"/>
                  <a:pt x="1498600" y="203200"/>
                </a:cubicBezTo>
                <a:cubicBezTo>
                  <a:pt x="1538165" y="171548"/>
                  <a:pt x="1606252" y="207888"/>
                  <a:pt x="1638300" y="215900"/>
                </a:cubicBezTo>
                <a:cubicBezTo>
                  <a:pt x="1642533" y="275167"/>
                  <a:pt x="1636589" y="336056"/>
                  <a:pt x="1651000" y="393700"/>
                </a:cubicBezTo>
                <a:cubicBezTo>
                  <a:pt x="1654702" y="408508"/>
                  <a:pt x="1674175" y="415902"/>
                  <a:pt x="1689100" y="419100"/>
                </a:cubicBezTo>
                <a:cubicBezTo>
                  <a:pt x="1734821" y="428897"/>
                  <a:pt x="1782233" y="427567"/>
                  <a:pt x="1828800" y="431800"/>
                </a:cubicBezTo>
                <a:cubicBezTo>
                  <a:pt x="1845733" y="440267"/>
                  <a:pt x="1862199" y="449742"/>
                  <a:pt x="1879600" y="457200"/>
                </a:cubicBezTo>
                <a:cubicBezTo>
                  <a:pt x="1891905" y="462473"/>
                  <a:pt x="1904828" y="466222"/>
                  <a:pt x="1917700" y="469900"/>
                </a:cubicBezTo>
                <a:cubicBezTo>
                  <a:pt x="1973740" y="485911"/>
                  <a:pt x="2005680" y="490146"/>
                  <a:pt x="2070100" y="495300"/>
                </a:cubicBezTo>
                <a:cubicBezTo>
                  <a:pt x="2141961" y="501049"/>
                  <a:pt x="2214033" y="503767"/>
                  <a:pt x="2286000" y="508000"/>
                </a:cubicBezTo>
                <a:cubicBezTo>
                  <a:pt x="2370667" y="503767"/>
                  <a:pt x="2455546" y="502644"/>
                  <a:pt x="2540000" y="495300"/>
                </a:cubicBezTo>
                <a:cubicBezTo>
                  <a:pt x="2553337" y="494140"/>
                  <a:pt x="2564713" y="482600"/>
                  <a:pt x="2578100" y="482600"/>
                </a:cubicBezTo>
                <a:cubicBezTo>
                  <a:pt x="2591487" y="482600"/>
                  <a:pt x="2602995" y="493099"/>
                  <a:pt x="2616200" y="495300"/>
                </a:cubicBezTo>
                <a:cubicBezTo>
                  <a:pt x="2628727" y="497388"/>
                  <a:pt x="2641600" y="495300"/>
                  <a:pt x="2654300" y="495300"/>
                </a:cubicBezTo>
              </a:path>
            </a:pathLst>
          </a:custGeom>
          <a:ln w="3810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Freeform 38"/>
          <p:cNvSpPr/>
          <p:nvPr/>
        </p:nvSpPr>
        <p:spPr>
          <a:xfrm>
            <a:off x="323528" y="4797152"/>
            <a:ext cx="2808312" cy="612839"/>
          </a:xfrm>
          <a:custGeom>
            <a:avLst/>
            <a:gdLst>
              <a:gd name="connsiteX0" fmla="*/ 0 w 2603500"/>
              <a:gd name="connsiteY0" fmla="*/ 612839 h 612839"/>
              <a:gd name="connsiteX1" fmla="*/ 38100 w 2603500"/>
              <a:gd name="connsiteY1" fmla="*/ 181039 h 612839"/>
              <a:gd name="connsiteX2" fmla="*/ 76200 w 2603500"/>
              <a:gd name="connsiteY2" fmla="*/ 168339 h 612839"/>
              <a:gd name="connsiteX3" fmla="*/ 88900 w 2603500"/>
              <a:gd name="connsiteY3" fmla="*/ 130239 h 612839"/>
              <a:gd name="connsiteX4" fmla="*/ 127000 w 2603500"/>
              <a:gd name="connsiteY4" fmla="*/ 92139 h 612839"/>
              <a:gd name="connsiteX5" fmla="*/ 228600 w 2603500"/>
              <a:gd name="connsiteY5" fmla="*/ 41339 h 612839"/>
              <a:gd name="connsiteX6" fmla="*/ 279400 w 2603500"/>
              <a:gd name="connsiteY6" fmla="*/ 28639 h 612839"/>
              <a:gd name="connsiteX7" fmla="*/ 317500 w 2603500"/>
              <a:gd name="connsiteY7" fmla="*/ 3239 h 612839"/>
              <a:gd name="connsiteX8" fmla="*/ 609600 w 2603500"/>
              <a:gd name="connsiteY8" fmla="*/ 28639 h 612839"/>
              <a:gd name="connsiteX9" fmla="*/ 635000 w 2603500"/>
              <a:gd name="connsiteY9" fmla="*/ 66739 h 612839"/>
              <a:gd name="connsiteX10" fmla="*/ 698500 w 2603500"/>
              <a:gd name="connsiteY10" fmla="*/ 155639 h 612839"/>
              <a:gd name="connsiteX11" fmla="*/ 723900 w 2603500"/>
              <a:gd name="connsiteY11" fmla="*/ 206439 h 612839"/>
              <a:gd name="connsiteX12" fmla="*/ 787400 w 2603500"/>
              <a:gd name="connsiteY12" fmla="*/ 282639 h 612839"/>
              <a:gd name="connsiteX13" fmla="*/ 800100 w 2603500"/>
              <a:gd name="connsiteY13" fmla="*/ 320739 h 612839"/>
              <a:gd name="connsiteX14" fmla="*/ 876300 w 2603500"/>
              <a:gd name="connsiteY14" fmla="*/ 422339 h 612839"/>
              <a:gd name="connsiteX15" fmla="*/ 965200 w 2603500"/>
              <a:gd name="connsiteY15" fmla="*/ 511239 h 612839"/>
              <a:gd name="connsiteX16" fmla="*/ 1041400 w 2603500"/>
              <a:gd name="connsiteY16" fmla="*/ 536639 h 612839"/>
              <a:gd name="connsiteX17" fmla="*/ 1193800 w 2603500"/>
              <a:gd name="connsiteY17" fmla="*/ 523939 h 612839"/>
              <a:gd name="connsiteX18" fmla="*/ 1206500 w 2603500"/>
              <a:gd name="connsiteY18" fmla="*/ 409639 h 612839"/>
              <a:gd name="connsiteX19" fmla="*/ 1270000 w 2603500"/>
              <a:gd name="connsiteY19" fmla="*/ 295339 h 612839"/>
              <a:gd name="connsiteX20" fmla="*/ 1308100 w 2603500"/>
              <a:gd name="connsiteY20" fmla="*/ 206439 h 612839"/>
              <a:gd name="connsiteX21" fmla="*/ 1371600 w 2603500"/>
              <a:gd name="connsiteY21" fmla="*/ 181039 h 612839"/>
              <a:gd name="connsiteX22" fmla="*/ 1638300 w 2603500"/>
              <a:gd name="connsiteY22" fmla="*/ 193739 h 612839"/>
              <a:gd name="connsiteX23" fmla="*/ 1676400 w 2603500"/>
              <a:gd name="connsiteY23" fmla="*/ 219139 h 612839"/>
              <a:gd name="connsiteX24" fmla="*/ 1714500 w 2603500"/>
              <a:gd name="connsiteY24" fmla="*/ 269939 h 612839"/>
              <a:gd name="connsiteX25" fmla="*/ 1739900 w 2603500"/>
              <a:gd name="connsiteY25" fmla="*/ 308039 h 612839"/>
              <a:gd name="connsiteX26" fmla="*/ 1790700 w 2603500"/>
              <a:gd name="connsiteY26" fmla="*/ 346139 h 612839"/>
              <a:gd name="connsiteX27" fmla="*/ 1803400 w 2603500"/>
              <a:gd name="connsiteY27" fmla="*/ 396939 h 612839"/>
              <a:gd name="connsiteX28" fmla="*/ 1955800 w 2603500"/>
              <a:gd name="connsiteY28" fmla="*/ 485839 h 612839"/>
              <a:gd name="connsiteX29" fmla="*/ 2032000 w 2603500"/>
              <a:gd name="connsiteY29" fmla="*/ 511239 h 612839"/>
              <a:gd name="connsiteX30" fmla="*/ 2070100 w 2603500"/>
              <a:gd name="connsiteY30" fmla="*/ 523939 h 612839"/>
              <a:gd name="connsiteX31" fmla="*/ 2133600 w 2603500"/>
              <a:gd name="connsiteY31" fmla="*/ 536639 h 612839"/>
              <a:gd name="connsiteX32" fmla="*/ 2451100 w 2603500"/>
              <a:gd name="connsiteY32" fmla="*/ 498539 h 612839"/>
              <a:gd name="connsiteX33" fmla="*/ 2527300 w 2603500"/>
              <a:gd name="connsiteY33" fmla="*/ 460439 h 612839"/>
              <a:gd name="connsiteX34" fmla="*/ 2565400 w 2603500"/>
              <a:gd name="connsiteY34" fmla="*/ 447739 h 612839"/>
              <a:gd name="connsiteX35" fmla="*/ 2603500 w 2603500"/>
              <a:gd name="connsiteY35" fmla="*/ 422339 h 61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603500" h="612839">
                <a:moveTo>
                  <a:pt x="0" y="612839"/>
                </a:moveTo>
                <a:cubicBezTo>
                  <a:pt x="12700" y="468906"/>
                  <a:pt x="13686" y="323454"/>
                  <a:pt x="38100" y="181039"/>
                </a:cubicBezTo>
                <a:cubicBezTo>
                  <a:pt x="40362" y="167844"/>
                  <a:pt x="66734" y="177805"/>
                  <a:pt x="76200" y="168339"/>
                </a:cubicBezTo>
                <a:cubicBezTo>
                  <a:pt x="85666" y="158873"/>
                  <a:pt x="81474" y="141378"/>
                  <a:pt x="88900" y="130239"/>
                </a:cubicBezTo>
                <a:cubicBezTo>
                  <a:pt x="98863" y="115295"/>
                  <a:pt x="113202" y="103637"/>
                  <a:pt x="127000" y="92139"/>
                </a:cubicBezTo>
                <a:cubicBezTo>
                  <a:pt x="158112" y="66213"/>
                  <a:pt x="189696" y="54307"/>
                  <a:pt x="228600" y="41339"/>
                </a:cubicBezTo>
                <a:cubicBezTo>
                  <a:pt x="245159" y="35819"/>
                  <a:pt x="262467" y="32872"/>
                  <a:pt x="279400" y="28639"/>
                </a:cubicBezTo>
                <a:cubicBezTo>
                  <a:pt x="292100" y="20172"/>
                  <a:pt x="302252" y="3932"/>
                  <a:pt x="317500" y="3239"/>
                </a:cubicBezTo>
                <a:cubicBezTo>
                  <a:pt x="490336" y="-4617"/>
                  <a:pt x="499274" y="1057"/>
                  <a:pt x="609600" y="28639"/>
                </a:cubicBezTo>
                <a:cubicBezTo>
                  <a:pt x="618067" y="41339"/>
                  <a:pt x="626128" y="54319"/>
                  <a:pt x="635000" y="66739"/>
                </a:cubicBezTo>
                <a:cubicBezTo>
                  <a:pt x="654470" y="93997"/>
                  <a:pt x="681397" y="125709"/>
                  <a:pt x="698500" y="155639"/>
                </a:cubicBezTo>
                <a:cubicBezTo>
                  <a:pt x="707893" y="172077"/>
                  <a:pt x="712896" y="191033"/>
                  <a:pt x="723900" y="206439"/>
                </a:cubicBezTo>
                <a:cubicBezTo>
                  <a:pt x="770712" y="271976"/>
                  <a:pt x="753806" y="215450"/>
                  <a:pt x="787400" y="282639"/>
                </a:cubicBezTo>
                <a:cubicBezTo>
                  <a:pt x="793387" y="294613"/>
                  <a:pt x="792913" y="309445"/>
                  <a:pt x="800100" y="320739"/>
                </a:cubicBezTo>
                <a:cubicBezTo>
                  <a:pt x="822828" y="356454"/>
                  <a:pt x="876300" y="422339"/>
                  <a:pt x="876300" y="422339"/>
                </a:cubicBezTo>
                <a:cubicBezTo>
                  <a:pt x="893866" y="475037"/>
                  <a:pt x="888779" y="485765"/>
                  <a:pt x="965200" y="511239"/>
                </a:cubicBezTo>
                <a:lnTo>
                  <a:pt x="1041400" y="536639"/>
                </a:lnTo>
                <a:cubicBezTo>
                  <a:pt x="1092200" y="532406"/>
                  <a:pt x="1153395" y="555020"/>
                  <a:pt x="1193800" y="523939"/>
                </a:cubicBezTo>
                <a:cubicBezTo>
                  <a:pt x="1224185" y="500566"/>
                  <a:pt x="1198982" y="447229"/>
                  <a:pt x="1206500" y="409639"/>
                </a:cubicBezTo>
                <a:cubicBezTo>
                  <a:pt x="1222040" y="331940"/>
                  <a:pt x="1223392" y="341947"/>
                  <a:pt x="1270000" y="295339"/>
                </a:cubicBezTo>
                <a:cubicBezTo>
                  <a:pt x="1276850" y="274789"/>
                  <a:pt x="1293453" y="218994"/>
                  <a:pt x="1308100" y="206439"/>
                </a:cubicBezTo>
                <a:cubicBezTo>
                  <a:pt x="1325409" y="191603"/>
                  <a:pt x="1350433" y="189506"/>
                  <a:pt x="1371600" y="181039"/>
                </a:cubicBezTo>
                <a:cubicBezTo>
                  <a:pt x="1460500" y="185272"/>
                  <a:pt x="1549987" y="182700"/>
                  <a:pt x="1638300" y="193739"/>
                </a:cubicBezTo>
                <a:cubicBezTo>
                  <a:pt x="1653446" y="195632"/>
                  <a:pt x="1665607" y="208346"/>
                  <a:pt x="1676400" y="219139"/>
                </a:cubicBezTo>
                <a:cubicBezTo>
                  <a:pt x="1691367" y="234106"/>
                  <a:pt x="1702197" y="252715"/>
                  <a:pt x="1714500" y="269939"/>
                </a:cubicBezTo>
                <a:cubicBezTo>
                  <a:pt x="1723372" y="282359"/>
                  <a:pt x="1729107" y="297246"/>
                  <a:pt x="1739900" y="308039"/>
                </a:cubicBezTo>
                <a:cubicBezTo>
                  <a:pt x="1754867" y="323006"/>
                  <a:pt x="1773767" y="333439"/>
                  <a:pt x="1790700" y="346139"/>
                </a:cubicBezTo>
                <a:cubicBezTo>
                  <a:pt x="1794933" y="363072"/>
                  <a:pt x="1793391" y="382640"/>
                  <a:pt x="1803400" y="396939"/>
                </a:cubicBezTo>
                <a:cubicBezTo>
                  <a:pt x="1874489" y="498494"/>
                  <a:pt x="1860885" y="462110"/>
                  <a:pt x="1955800" y="485839"/>
                </a:cubicBezTo>
                <a:cubicBezTo>
                  <a:pt x="1981775" y="492333"/>
                  <a:pt x="2006600" y="502772"/>
                  <a:pt x="2032000" y="511239"/>
                </a:cubicBezTo>
                <a:cubicBezTo>
                  <a:pt x="2044700" y="515472"/>
                  <a:pt x="2056973" y="521314"/>
                  <a:pt x="2070100" y="523939"/>
                </a:cubicBezTo>
                <a:lnTo>
                  <a:pt x="2133600" y="536639"/>
                </a:lnTo>
                <a:cubicBezTo>
                  <a:pt x="2401637" y="522532"/>
                  <a:pt x="2298489" y="549409"/>
                  <a:pt x="2451100" y="498539"/>
                </a:cubicBezTo>
                <a:cubicBezTo>
                  <a:pt x="2546865" y="466617"/>
                  <a:pt x="2428823" y="509678"/>
                  <a:pt x="2527300" y="460439"/>
                </a:cubicBezTo>
                <a:cubicBezTo>
                  <a:pt x="2539274" y="454452"/>
                  <a:pt x="2553426" y="453726"/>
                  <a:pt x="2565400" y="447739"/>
                </a:cubicBezTo>
                <a:cubicBezTo>
                  <a:pt x="2579052" y="440913"/>
                  <a:pt x="2603500" y="422339"/>
                  <a:pt x="2603500" y="422339"/>
                </a:cubicBezTo>
              </a:path>
            </a:pathLst>
          </a:custGeom>
          <a:ln w="3810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Freeform 39"/>
          <p:cNvSpPr/>
          <p:nvPr/>
        </p:nvSpPr>
        <p:spPr>
          <a:xfrm>
            <a:off x="323528" y="5661248"/>
            <a:ext cx="2808312" cy="622300"/>
          </a:xfrm>
          <a:custGeom>
            <a:avLst/>
            <a:gdLst>
              <a:gd name="connsiteX0" fmla="*/ 0 w 2692400"/>
              <a:gd name="connsiteY0" fmla="*/ 622300 h 622300"/>
              <a:gd name="connsiteX1" fmla="*/ 63500 w 2692400"/>
              <a:gd name="connsiteY1" fmla="*/ 609600 h 622300"/>
              <a:gd name="connsiteX2" fmla="*/ 101600 w 2692400"/>
              <a:gd name="connsiteY2" fmla="*/ 330200 h 622300"/>
              <a:gd name="connsiteX3" fmla="*/ 127000 w 2692400"/>
              <a:gd name="connsiteY3" fmla="*/ 292100 h 622300"/>
              <a:gd name="connsiteX4" fmla="*/ 190500 w 2692400"/>
              <a:gd name="connsiteY4" fmla="*/ 203200 h 622300"/>
              <a:gd name="connsiteX5" fmla="*/ 317500 w 2692400"/>
              <a:gd name="connsiteY5" fmla="*/ 50800 h 622300"/>
              <a:gd name="connsiteX6" fmla="*/ 355600 w 2692400"/>
              <a:gd name="connsiteY6" fmla="*/ 25400 h 622300"/>
              <a:gd name="connsiteX7" fmla="*/ 635000 w 2692400"/>
              <a:gd name="connsiteY7" fmla="*/ 0 h 622300"/>
              <a:gd name="connsiteX8" fmla="*/ 800100 w 2692400"/>
              <a:gd name="connsiteY8" fmla="*/ 25400 h 622300"/>
              <a:gd name="connsiteX9" fmla="*/ 876300 w 2692400"/>
              <a:gd name="connsiteY9" fmla="*/ 63500 h 622300"/>
              <a:gd name="connsiteX10" fmla="*/ 927100 w 2692400"/>
              <a:gd name="connsiteY10" fmla="*/ 88900 h 622300"/>
              <a:gd name="connsiteX11" fmla="*/ 990600 w 2692400"/>
              <a:gd name="connsiteY11" fmla="*/ 165100 h 622300"/>
              <a:gd name="connsiteX12" fmla="*/ 1079500 w 2692400"/>
              <a:gd name="connsiteY12" fmla="*/ 279400 h 622300"/>
              <a:gd name="connsiteX13" fmla="*/ 1092200 w 2692400"/>
              <a:gd name="connsiteY13" fmla="*/ 317500 h 622300"/>
              <a:gd name="connsiteX14" fmla="*/ 1143000 w 2692400"/>
              <a:gd name="connsiteY14" fmla="*/ 393700 h 622300"/>
              <a:gd name="connsiteX15" fmla="*/ 1193800 w 2692400"/>
              <a:gd name="connsiteY15" fmla="*/ 508000 h 622300"/>
              <a:gd name="connsiteX16" fmla="*/ 1270000 w 2692400"/>
              <a:gd name="connsiteY16" fmla="*/ 558800 h 622300"/>
              <a:gd name="connsiteX17" fmla="*/ 1498600 w 2692400"/>
              <a:gd name="connsiteY17" fmla="*/ 533400 h 622300"/>
              <a:gd name="connsiteX18" fmla="*/ 1536700 w 2692400"/>
              <a:gd name="connsiteY18" fmla="*/ 508000 h 622300"/>
              <a:gd name="connsiteX19" fmla="*/ 1562100 w 2692400"/>
              <a:gd name="connsiteY19" fmla="*/ 469900 h 622300"/>
              <a:gd name="connsiteX20" fmla="*/ 1574800 w 2692400"/>
              <a:gd name="connsiteY20" fmla="*/ 419100 h 622300"/>
              <a:gd name="connsiteX21" fmla="*/ 1600200 w 2692400"/>
              <a:gd name="connsiteY21" fmla="*/ 342900 h 622300"/>
              <a:gd name="connsiteX22" fmla="*/ 1612900 w 2692400"/>
              <a:gd name="connsiteY22" fmla="*/ 292100 h 622300"/>
              <a:gd name="connsiteX23" fmla="*/ 1638300 w 2692400"/>
              <a:gd name="connsiteY23" fmla="*/ 254000 h 622300"/>
              <a:gd name="connsiteX24" fmla="*/ 1663700 w 2692400"/>
              <a:gd name="connsiteY24" fmla="*/ 177800 h 622300"/>
              <a:gd name="connsiteX25" fmla="*/ 1790700 w 2692400"/>
              <a:gd name="connsiteY25" fmla="*/ 203200 h 622300"/>
              <a:gd name="connsiteX26" fmla="*/ 1828800 w 2692400"/>
              <a:gd name="connsiteY26" fmla="*/ 292100 h 622300"/>
              <a:gd name="connsiteX27" fmla="*/ 1892300 w 2692400"/>
              <a:gd name="connsiteY27" fmla="*/ 368300 h 622300"/>
              <a:gd name="connsiteX28" fmla="*/ 1930400 w 2692400"/>
              <a:gd name="connsiteY28" fmla="*/ 393700 h 622300"/>
              <a:gd name="connsiteX29" fmla="*/ 2006600 w 2692400"/>
              <a:gd name="connsiteY29" fmla="*/ 457200 h 622300"/>
              <a:gd name="connsiteX30" fmla="*/ 2044700 w 2692400"/>
              <a:gd name="connsiteY30" fmla="*/ 495300 h 622300"/>
              <a:gd name="connsiteX31" fmla="*/ 2082800 w 2692400"/>
              <a:gd name="connsiteY31" fmla="*/ 508000 h 622300"/>
              <a:gd name="connsiteX32" fmla="*/ 2120900 w 2692400"/>
              <a:gd name="connsiteY32" fmla="*/ 533400 h 622300"/>
              <a:gd name="connsiteX33" fmla="*/ 2197100 w 2692400"/>
              <a:gd name="connsiteY33" fmla="*/ 558800 h 622300"/>
              <a:gd name="connsiteX34" fmla="*/ 2527300 w 2692400"/>
              <a:gd name="connsiteY34" fmla="*/ 533400 h 622300"/>
              <a:gd name="connsiteX35" fmla="*/ 2616200 w 2692400"/>
              <a:gd name="connsiteY35" fmla="*/ 520700 h 622300"/>
              <a:gd name="connsiteX36" fmla="*/ 2692400 w 2692400"/>
              <a:gd name="connsiteY36" fmla="*/ 533400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92400" h="622300">
                <a:moveTo>
                  <a:pt x="0" y="622300"/>
                </a:moveTo>
                <a:cubicBezTo>
                  <a:pt x="21167" y="618067"/>
                  <a:pt x="55483" y="629642"/>
                  <a:pt x="63500" y="609600"/>
                </a:cubicBezTo>
                <a:cubicBezTo>
                  <a:pt x="83937" y="558508"/>
                  <a:pt x="58705" y="394543"/>
                  <a:pt x="101600" y="330200"/>
                </a:cubicBezTo>
                <a:cubicBezTo>
                  <a:pt x="110067" y="317500"/>
                  <a:pt x="118128" y="304520"/>
                  <a:pt x="127000" y="292100"/>
                </a:cubicBezTo>
                <a:cubicBezTo>
                  <a:pt x="141909" y="271227"/>
                  <a:pt x="176686" y="228525"/>
                  <a:pt x="190500" y="203200"/>
                </a:cubicBezTo>
                <a:cubicBezTo>
                  <a:pt x="264160" y="68158"/>
                  <a:pt x="202372" y="127552"/>
                  <a:pt x="317500" y="50800"/>
                </a:cubicBezTo>
                <a:cubicBezTo>
                  <a:pt x="330200" y="42333"/>
                  <a:pt x="340412" y="26919"/>
                  <a:pt x="355600" y="25400"/>
                </a:cubicBezTo>
                <a:cubicBezTo>
                  <a:pt x="533323" y="7628"/>
                  <a:pt x="440202" y="16233"/>
                  <a:pt x="635000" y="0"/>
                </a:cubicBezTo>
                <a:cubicBezTo>
                  <a:pt x="690033" y="8467"/>
                  <a:pt x="745373" y="15139"/>
                  <a:pt x="800100" y="25400"/>
                </a:cubicBezTo>
                <a:cubicBezTo>
                  <a:pt x="843420" y="33523"/>
                  <a:pt x="837619" y="41397"/>
                  <a:pt x="876300" y="63500"/>
                </a:cubicBezTo>
                <a:cubicBezTo>
                  <a:pt x="892738" y="72893"/>
                  <a:pt x="911694" y="77896"/>
                  <a:pt x="927100" y="88900"/>
                </a:cubicBezTo>
                <a:cubicBezTo>
                  <a:pt x="972933" y="121638"/>
                  <a:pt x="957837" y="125785"/>
                  <a:pt x="990600" y="165100"/>
                </a:cubicBezTo>
                <a:cubicBezTo>
                  <a:pt x="1027126" y="208931"/>
                  <a:pt x="1058101" y="215203"/>
                  <a:pt x="1079500" y="279400"/>
                </a:cubicBezTo>
                <a:cubicBezTo>
                  <a:pt x="1083733" y="292100"/>
                  <a:pt x="1085699" y="305798"/>
                  <a:pt x="1092200" y="317500"/>
                </a:cubicBezTo>
                <a:cubicBezTo>
                  <a:pt x="1107025" y="344185"/>
                  <a:pt x="1133347" y="364740"/>
                  <a:pt x="1143000" y="393700"/>
                </a:cubicBezTo>
                <a:cubicBezTo>
                  <a:pt x="1152460" y="422081"/>
                  <a:pt x="1165387" y="483139"/>
                  <a:pt x="1193800" y="508000"/>
                </a:cubicBezTo>
                <a:cubicBezTo>
                  <a:pt x="1216774" y="528102"/>
                  <a:pt x="1270000" y="558800"/>
                  <a:pt x="1270000" y="558800"/>
                </a:cubicBezTo>
                <a:cubicBezTo>
                  <a:pt x="1293801" y="557213"/>
                  <a:pt x="1438000" y="563700"/>
                  <a:pt x="1498600" y="533400"/>
                </a:cubicBezTo>
                <a:cubicBezTo>
                  <a:pt x="1512252" y="526574"/>
                  <a:pt x="1524000" y="516467"/>
                  <a:pt x="1536700" y="508000"/>
                </a:cubicBezTo>
                <a:cubicBezTo>
                  <a:pt x="1545167" y="495300"/>
                  <a:pt x="1556087" y="483929"/>
                  <a:pt x="1562100" y="469900"/>
                </a:cubicBezTo>
                <a:cubicBezTo>
                  <a:pt x="1568976" y="453857"/>
                  <a:pt x="1569784" y="435818"/>
                  <a:pt x="1574800" y="419100"/>
                </a:cubicBezTo>
                <a:cubicBezTo>
                  <a:pt x="1582493" y="393455"/>
                  <a:pt x="1592507" y="368545"/>
                  <a:pt x="1600200" y="342900"/>
                </a:cubicBezTo>
                <a:cubicBezTo>
                  <a:pt x="1605216" y="326182"/>
                  <a:pt x="1606024" y="308143"/>
                  <a:pt x="1612900" y="292100"/>
                </a:cubicBezTo>
                <a:cubicBezTo>
                  <a:pt x="1618913" y="278071"/>
                  <a:pt x="1632101" y="267948"/>
                  <a:pt x="1638300" y="254000"/>
                </a:cubicBezTo>
                <a:cubicBezTo>
                  <a:pt x="1649174" y="229534"/>
                  <a:pt x="1663700" y="177800"/>
                  <a:pt x="1663700" y="177800"/>
                </a:cubicBezTo>
                <a:cubicBezTo>
                  <a:pt x="1706033" y="186267"/>
                  <a:pt x="1752086" y="183893"/>
                  <a:pt x="1790700" y="203200"/>
                </a:cubicBezTo>
                <a:cubicBezTo>
                  <a:pt x="1808318" y="212009"/>
                  <a:pt x="1819849" y="274198"/>
                  <a:pt x="1828800" y="292100"/>
                </a:cubicBezTo>
                <a:cubicBezTo>
                  <a:pt x="1843071" y="320643"/>
                  <a:pt x="1868225" y="348238"/>
                  <a:pt x="1892300" y="368300"/>
                </a:cubicBezTo>
                <a:cubicBezTo>
                  <a:pt x="1904026" y="378071"/>
                  <a:pt x="1917700" y="385233"/>
                  <a:pt x="1930400" y="393700"/>
                </a:cubicBezTo>
                <a:cubicBezTo>
                  <a:pt x="1980473" y="468810"/>
                  <a:pt x="1924570" y="398607"/>
                  <a:pt x="2006600" y="457200"/>
                </a:cubicBezTo>
                <a:cubicBezTo>
                  <a:pt x="2021215" y="467639"/>
                  <a:pt x="2029756" y="485337"/>
                  <a:pt x="2044700" y="495300"/>
                </a:cubicBezTo>
                <a:cubicBezTo>
                  <a:pt x="2055839" y="502726"/>
                  <a:pt x="2070826" y="502013"/>
                  <a:pt x="2082800" y="508000"/>
                </a:cubicBezTo>
                <a:cubicBezTo>
                  <a:pt x="2096452" y="514826"/>
                  <a:pt x="2106952" y="527201"/>
                  <a:pt x="2120900" y="533400"/>
                </a:cubicBezTo>
                <a:cubicBezTo>
                  <a:pt x="2145366" y="544274"/>
                  <a:pt x="2197100" y="558800"/>
                  <a:pt x="2197100" y="558800"/>
                </a:cubicBezTo>
                <a:lnTo>
                  <a:pt x="2527300" y="533400"/>
                </a:lnTo>
                <a:cubicBezTo>
                  <a:pt x="2557111" y="530690"/>
                  <a:pt x="2586266" y="520700"/>
                  <a:pt x="2616200" y="520700"/>
                </a:cubicBezTo>
                <a:cubicBezTo>
                  <a:pt x="2641950" y="520700"/>
                  <a:pt x="2692400" y="533400"/>
                  <a:pt x="2692400" y="533400"/>
                </a:cubicBezTo>
              </a:path>
            </a:pathLst>
          </a:custGeom>
          <a:ln w="3810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TextBox 40"/>
          <p:cNvSpPr txBox="1"/>
          <p:nvPr/>
        </p:nvSpPr>
        <p:spPr>
          <a:xfrm>
            <a:off x="971600" y="2348880"/>
            <a:ext cx="2736304" cy="369332"/>
          </a:xfrm>
          <a:prstGeom prst="rect">
            <a:avLst/>
          </a:prstGeom>
          <a:noFill/>
        </p:spPr>
        <p:txBody>
          <a:bodyPr wrap="square" rtlCol="0">
            <a:spAutoFit/>
          </a:bodyPr>
          <a:lstStyle/>
          <a:p>
            <a:r>
              <a:rPr lang="en-US" b="1" i="1" dirty="0" smtClean="0"/>
              <a:t>Training set</a:t>
            </a:r>
            <a:endParaRPr lang="en-US" b="1" i="1" dirty="0"/>
          </a:p>
        </p:txBody>
      </p:sp>
      <p:sp>
        <p:nvSpPr>
          <p:cNvPr id="3" name="TextBox 2"/>
          <p:cNvSpPr txBox="1"/>
          <p:nvPr/>
        </p:nvSpPr>
        <p:spPr>
          <a:xfrm>
            <a:off x="467544" y="1700808"/>
            <a:ext cx="8064896" cy="646331"/>
          </a:xfrm>
          <a:prstGeom prst="rect">
            <a:avLst/>
          </a:prstGeom>
          <a:noFill/>
        </p:spPr>
        <p:txBody>
          <a:bodyPr wrap="square" rtlCol="0">
            <a:spAutoFit/>
          </a:bodyPr>
          <a:lstStyle/>
          <a:p>
            <a:pPr marL="285750" indent="-285750">
              <a:buFont typeface="Arial"/>
              <a:buChar char="•"/>
            </a:pPr>
            <a:r>
              <a:rPr lang="en-US" dirty="0" smtClean="0"/>
              <a:t>When the gesture samples are aligned we use a </a:t>
            </a:r>
            <a:r>
              <a:rPr lang="en-US" b="1" dirty="0" smtClean="0"/>
              <a:t>Gaussian Mixture Model </a:t>
            </a:r>
            <a:r>
              <a:rPr lang="en-US" dirty="0" smtClean="0"/>
              <a:t>to learn each set of elements overall sequences</a:t>
            </a:r>
            <a:r>
              <a:rPr lang="en-US" b="1" dirty="0" smtClean="0"/>
              <a:t>.</a:t>
            </a:r>
            <a:endParaRPr lang="en-US" b="1" dirty="0"/>
          </a:p>
        </p:txBody>
      </p:sp>
      <p:sp>
        <p:nvSpPr>
          <p:cNvPr id="7" name="Rounded Rectangle 6"/>
          <p:cNvSpPr/>
          <p:nvPr/>
        </p:nvSpPr>
        <p:spPr>
          <a:xfrm>
            <a:off x="251520" y="3284984"/>
            <a:ext cx="144016" cy="3168352"/>
          </a:xfrm>
          <a:prstGeom prst="roundRect">
            <a:avLst/>
          </a:prstGeom>
          <a:noFill/>
          <a:ln w="28575"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ounded Rectangle 41"/>
          <p:cNvSpPr/>
          <p:nvPr/>
        </p:nvSpPr>
        <p:spPr>
          <a:xfrm>
            <a:off x="467544" y="3284984"/>
            <a:ext cx="144016" cy="3168352"/>
          </a:xfrm>
          <a:prstGeom prst="roundRect">
            <a:avLst/>
          </a:prstGeom>
          <a:noFill/>
          <a:ln w="28575"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ounded Rectangle 42"/>
          <p:cNvSpPr/>
          <p:nvPr/>
        </p:nvSpPr>
        <p:spPr>
          <a:xfrm>
            <a:off x="683568" y="3284984"/>
            <a:ext cx="144016" cy="3168352"/>
          </a:xfrm>
          <a:prstGeom prst="roundRect">
            <a:avLst/>
          </a:prstGeom>
          <a:noFill/>
          <a:ln w="28575"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ounded Rectangle 43"/>
          <p:cNvSpPr/>
          <p:nvPr/>
        </p:nvSpPr>
        <p:spPr>
          <a:xfrm>
            <a:off x="899592" y="3284984"/>
            <a:ext cx="144016" cy="3168352"/>
          </a:xfrm>
          <a:prstGeom prst="roundRect">
            <a:avLst/>
          </a:prstGeom>
          <a:noFill/>
          <a:ln w="28575"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ounded Rectangle 44"/>
          <p:cNvSpPr/>
          <p:nvPr/>
        </p:nvSpPr>
        <p:spPr>
          <a:xfrm>
            <a:off x="1115616" y="3284984"/>
            <a:ext cx="144016" cy="3168352"/>
          </a:xfrm>
          <a:prstGeom prst="roundRect">
            <a:avLst/>
          </a:prstGeom>
          <a:noFill/>
          <a:ln w="28575"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ounded Rectangle 45"/>
          <p:cNvSpPr/>
          <p:nvPr/>
        </p:nvSpPr>
        <p:spPr>
          <a:xfrm>
            <a:off x="1331640" y="3284984"/>
            <a:ext cx="144016" cy="3168352"/>
          </a:xfrm>
          <a:prstGeom prst="roundRect">
            <a:avLst/>
          </a:prstGeom>
          <a:noFill/>
          <a:ln w="28575"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ounded Rectangle 46"/>
          <p:cNvSpPr/>
          <p:nvPr/>
        </p:nvSpPr>
        <p:spPr>
          <a:xfrm>
            <a:off x="1547664" y="3284984"/>
            <a:ext cx="144016" cy="3168352"/>
          </a:xfrm>
          <a:prstGeom prst="roundRect">
            <a:avLst/>
          </a:prstGeom>
          <a:noFill/>
          <a:ln w="28575"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ounded Rectangle 47"/>
          <p:cNvSpPr/>
          <p:nvPr/>
        </p:nvSpPr>
        <p:spPr>
          <a:xfrm>
            <a:off x="1763688" y="3284984"/>
            <a:ext cx="144016" cy="3168352"/>
          </a:xfrm>
          <a:prstGeom prst="roundRect">
            <a:avLst/>
          </a:prstGeom>
          <a:noFill/>
          <a:ln w="28575"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ounded Rectangle 55"/>
          <p:cNvSpPr/>
          <p:nvPr/>
        </p:nvSpPr>
        <p:spPr>
          <a:xfrm>
            <a:off x="1979712" y="3284984"/>
            <a:ext cx="144016" cy="3168352"/>
          </a:xfrm>
          <a:prstGeom prst="roundRect">
            <a:avLst/>
          </a:prstGeom>
          <a:noFill/>
          <a:ln w="28575"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ounded Rectangle 56"/>
          <p:cNvSpPr/>
          <p:nvPr/>
        </p:nvSpPr>
        <p:spPr>
          <a:xfrm>
            <a:off x="2195736" y="3284984"/>
            <a:ext cx="144016" cy="3168352"/>
          </a:xfrm>
          <a:prstGeom prst="roundRect">
            <a:avLst/>
          </a:prstGeom>
          <a:noFill/>
          <a:ln w="28575"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ounded Rectangle 57"/>
          <p:cNvSpPr/>
          <p:nvPr/>
        </p:nvSpPr>
        <p:spPr>
          <a:xfrm>
            <a:off x="2411760" y="3284984"/>
            <a:ext cx="144016" cy="3168352"/>
          </a:xfrm>
          <a:prstGeom prst="roundRect">
            <a:avLst/>
          </a:prstGeom>
          <a:noFill/>
          <a:ln w="28575"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ounded Rectangle 58"/>
          <p:cNvSpPr/>
          <p:nvPr/>
        </p:nvSpPr>
        <p:spPr>
          <a:xfrm>
            <a:off x="2627784" y="3284984"/>
            <a:ext cx="144016" cy="3168352"/>
          </a:xfrm>
          <a:prstGeom prst="roundRect">
            <a:avLst/>
          </a:prstGeom>
          <a:noFill/>
          <a:ln w="28575"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ounded Rectangle 59"/>
          <p:cNvSpPr/>
          <p:nvPr/>
        </p:nvSpPr>
        <p:spPr>
          <a:xfrm>
            <a:off x="2843808" y="3284984"/>
            <a:ext cx="144016" cy="3168352"/>
          </a:xfrm>
          <a:prstGeom prst="roundRect">
            <a:avLst/>
          </a:prstGeom>
          <a:noFill/>
          <a:ln w="28575"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ounded Rectangle 60"/>
          <p:cNvSpPr/>
          <p:nvPr/>
        </p:nvSpPr>
        <p:spPr>
          <a:xfrm>
            <a:off x="3059832" y="3284984"/>
            <a:ext cx="144016" cy="3168352"/>
          </a:xfrm>
          <a:prstGeom prst="roundRect">
            <a:avLst/>
          </a:prstGeom>
          <a:noFill/>
          <a:ln w="28575"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ounded Rectangle 61"/>
          <p:cNvSpPr/>
          <p:nvPr/>
        </p:nvSpPr>
        <p:spPr>
          <a:xfrm>
            <a:off x="1115616" y="3284984"/>
            <a:ext cx="144016" cy="3168352"/>
          </a:xfrm>
          <a:prstGeom prst="roundRect">
            <a:avLst/>
          </a:prstGeom>
          <a:noFill/>
          <a:ln w="28575"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Elbow Connector 10"/>
          <p:cNvCxnSpPr>
            <a:stCxn id="62" idx="0"/>
          </p:cNvCxnSpPr>
          <p:nvPr/>
        </p:nvCxnSpPr>
        <p:spPr>
          <a:xfrm rot="5400000" flipH="1" flipV="1">
            <a:off x="2627784" y="1484784"/>
            <a:ext cx="360040" cy="3240360"/>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4" name="Rounded Rectangle 63"/>
          <p:cNvSpPr/>
          <p:nvPr/>
        </p:nvSpPr>
        <p:spPr>
          <a:xfrm>
            <a:off x="107504" y="1124744"/>
            <a:ext cx="4320480" cy="504056"/>
          </a:xfrm>
          <a:prstGeom prst="round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ounded Rectangle 64"/>
          <p:cNvSpPr/>
          <p:nvPr/>
        </p:nvSpPr>
        <p:spPr>
          <a:xfrm>
            <a:off x="4499992" y="1124744"/>
            <a:ext cx="4320480" cy="504056"/>
          </a:xfrm>
          <a:prstGeom prst="roundRect">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6512" y="2924944"/>
            <a:ext cx="936104" cy="276999"/>
          </a:xfrm>
          <a:prstGeom prst="rect">
            <a:avLst/>
          </a:prstGeom>
          <a:noFill/>
        </p:spPr>
        <p:txBody>
          <a:bodyPr wrap="square" rtlCol="0">
            <a:spAutoFit/>
          </a:bodyPr>
          <a:lstStyle/>
          <a:p>
            <a:r>
              <a:rPr lang="en-US" sz="1200" dirty="0" smtClean="0"/>
              <a:t>Frame 1</a:t>
            </a:r>
            <a:endParaRPr lang="en-US" sz="1200" dirty="0"/>
          </a:p>
        </p:txBody>
      </p:sp>
      <p:sp>
        <p:nvSpPr>
          <p:cNvPr id="66" name="TextBox 65"/>
          <p:cNvSpPr txBox="1"/>
          <p:nvPr/>
        </p:nvSpPr>
        <p:spPr>
          <a:xfrm>
            <a:off x="2843808" y="2935977"/>
            <a:ext cx="1008112" cy="276999"/>
          </a:xfrm>
          <a:prstGeom prst="rect">
            <a:avLst/>
          </a:prstGeom>
          <a:noFill/>
        </p:spPr>
        <p:txBody>
          <a:bodyPr wrap="square" rtlCol="0">
            <a:spAutoFit/>
          </a:bodyPr>
          <a:lstStyle/>
          <a:p>
            <a:r>
              <a:rPr lang="en-US" sz="1200" dirty="0" smtClean="0"/>
              <a:t>Frame </a:t>
            </a:r>
            <a:r>
              <a:rPr lang="en-US" sz="1200" i="1" dirty="0" smtClean="0"/>
              <a:t>N</a:t>
            </a:r>
            <a:endParaRPr lang="en-US" sz="1200" i="1" dirty="0"/>
          </a:p>
        </p:txBody>
      </p:sp>
      <p:sp>
        <p:nvSpPr>
          <p:cNvPr id="51" name="12 Rectángulo"/>
          <p:cNvSpPr/>
          <p:nvPr/>
        </p:nvSpPr>
        <p:spPr>
          <a:xfrm>
            <a:off x="1928794" y="214290"/>
            <a:ext cx="2539089" cy="369332"/>
          </a:xfrm>
          <a:prstGeom prst="rect">
            <a:avLst/>
          </a:prstGeom>
        </p:spPr>
        <p:txBody>
          <a:bodyPr wrap="none">
            <a:spAutoFit/>
          </a:bodyPr>
          <a:lstStyle/>
          <a:p>
            <a:pPr algn="ctr"/>
            <a:r>
              <a:rPr lang="en-US" sz="900" dirty="0" smtClean="0">
                <a:solidFill>
                  <a:schemeClr val="bg1"/>
                </a:solidFill>
                <a:latin typeface="Humnst777 BT" pitchFamily="34" charset="0"/>
              </a:rPr>
              <a:t>Human Pose Recovery and Behavior Analysis</a:t>
            </a:r>
          </a:p>
          <a:p>
            <a:pPr algn="ctr"/>
            <a:r>
              <a:rPr lang="en-US" sz="900" dirty="0" smtClean="0">
                <a:solidFill>
                  <a:schemeClr val="bg1"/>
                </a:solidFill>
                <a:latin typeface="Humnst777 BT" pitchFamily="34" charset="0"/>
              </a:rPr>
              <a:t>Group</a:t>
            </a:r>
            <a:endParaRPr lang="es-ES" sz="900" dirty="0">
              <a:solidFill>
                <a:schemeClr val="bg1"/>
              </a:solidFill>
              <a:latin typeface="Humnst777 BT" pitchFamily="34" charset="0"/>
            </a:endParaRPr>
          </a:p>
        </p:txBody>
      </p:sp>
      <p:pic>
        <p:nvPicPr>
          <p:cNvPr id="2" name="Picture 1"/>
          <p:cNvPicPr>
            <a:picLocks noChangeAspect="1"/>
          </p:cNvPicPr>
          <p:nvPr/>
        </p:nvPicPr>
        <p:blipFill>
          <a:blip r:embed="rId7"/>
          <a:stretch>
            <a:fillRect/>
          </a:stretch>
        </p:blipFill>
        <p:spPr>
          <a:xfrm>
            <a:off x="4819724" y="2492896"/>
            <a:ext cx="3568700" cy="3175000"/>
          </a:xfrm>
          <a:prstGeom prst="rect">
            <a:avLst/>
          </a:prstGeom>
        </p:spPr>
      </p:pic>
      <p:sp>
        <p:nvSpPr>
          <p:cNvPr id="5" name="Slide Number Placeholder 4"/>
          <p:cNvSpPr>
            <a:spLocks noGrp="1"/>
          </p:cNvSpPr>
          <p:nvPr>
            <p:ph type="sldNum" sz="quarter" idx="12"/>
          </p:nvPr>
        </p:nvSpPr>
        <p:spPr/>
        <p:txBody>
          <a:bodyPr/>
          <a:lstStyle/>
          <a:p>
            <a:fld id="{28E7870A-D833-4620-871D-52D8AB644C76}" type="slidenum">
              <a:rPr lang="es-ES" smtClean="0"/>
              <a:pPr/>
              <a:t>8</a:t>
            </a:fld>
            <a:endParaRPr lang="es-ES"/>
          </a:p>
        </p:txBody>
      </p:sp>
    </p:spTree>
    <p:custDataLst>
      <p:tags r:id="rId1"/>
    </p:custDataLst>
    <p:extLst>
      <p:ext uri="{BB962C8B-B14F-4D97-AF65-F5344CB8AC3E}">
        <p14:creationId xmlns:p14="http://schemas.microsoft.com/office/powerpoint/2010/main" val="955548814"/>
      </p:ext>
    </p:extLst>
  </p:cSld>
  <p:clrMapOvr>
    <a:masterClrMapping/>
  </p:clrMapOvr>
  <mc:AlternateContent xmlns:mc="http://schemas.openxmlformats.org/markup-compatibility/2006" xmlns:p14="http://schemas.microsoft.com/office/powerpoint/2010/main">
    <mc:Choice Requires="p14">
      <p:transition spd="slow" p14:dur="2000" advTm="2360"/>
    </mc:Choice>
    <mc:Fallback xmlns="">
      <p:transition xmlns:p14="http://schemas.microsoft.com/office/powerpoint/2010/main" spd="slow" advTm="236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P spid="39" grpId="0" animBg="1"/>
      <p:bldP spid="40" grpId="0" animBg="1"/>
      <p:bldP spid="7" grpId="0" animBg="1"/>
      <p:bldP spid="42" grpId="0" animBg="1"/>
      <p:bldP spid="43" grpId="0" animBg="1"/>
      <p:bldP spid="44" grpId="0" animBg="1"/>
      <p:bldP spid="45" grpId="0" animBg="1"/>
      <p:bldP spid="46" grpId="0" animBg="1"/>
      <p:bldP spid="47" grpId="0" animBg="1"/>
      <p:bldP spid="48" grpId="0" animBg="1"/>
      <p:bldP spid="56" grpId="0" animBg="1"/>
      <p:bldP spid="57" grpId="0" animBg="1"/>
      <p:bldP spid="58" grpId="0" animBg="1"/>
      <p:bldP spid="59" grpId="0" animBg="1"/>
      <p:bldP spid="60" grpId="0" animBg="1"/>
      <p:bldP spid="61" grpId="0" animBg="1"/>
      <p:bldP spid="6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395536" y="2486248"/>
            <a:ext cx="3568700" cy="3175000"/>
          </a:xfrm>
          <a:prstGeom prst="rect">
            <a:avLst/>
          </a:prstGeom>
        </p:spPr>
      </p:pic>
      <p:sp>
        <p:nvSpPr>
          <p:cNvPr id="7" name="Rectangle 6"/>
          <p:cNvSpPr/>
          <p:nvPr/>
        </p:nvSpPr>
        <p:spPr>
          <a:xfrm>
            <a:off x="5076056" y="4581128"/>
            <a:ext cx="3312368" cy="720080"/>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30 Rectángulo"/>
          <p:cNvSpPr/>
          <p:nvPr/>
        </p:nvSpPr>
        <p:spPr>
          <a:xfrm>
            <a:off x="2357422" y="714356"/>
            <a:ext cx="2286016" cy="28575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s-ES"/>
          </a:p>
        </p:txBody>
      </p:sp>
      <p:pic>
        <p:nvPicPr>
          <p:cNvPr id="26" name="25 Imagen" descr="cabecera diapo.jpg"/>
          <p:cNvPicPr>
            <a:picLocks noChangeAspect="1"/>
          </p:cNvPicPr>
          <p:nvPr/>
        </p:nvPicPr>
        <p:blipFill>
          <a:blip r:embed="rId5" cstate="print"/>
          <a:stretch>
            <a:fillRect/>
          </a:stretch>
        </p:blipFill>
        <p:spPr>
          <a:xfrm>
            <a:off x="0" y="0"/>
            <a:ext cx="9144000" cy="737048"/>
          </a:xfrm>
          <a:prstGeom prst="rect">
            <a:avLst/>
          </a:prstGeom>
        </p:spPr>
      </p:pic>
      <p:sp>
        <p:nvSpPr>
          <p:cNvPr id="18" name="17 CuadroTexto"/>
          <p:cNvSpPr txBox="1"/>
          <p:nvPr/>
        </p:nvSpPr>
        <p:spPr>
          <a:xfrm>
            <a:off x="4644008" y="116632"/>
            <a:ext cx="4143404" cy="646331"/>
          </a:xfrm>
          <a:prstGeom prst="rect">
            <a:avLst/>
          </a:prstGeom>
          <a:noFill/>
        </p:spPr>
        <p:txBody>
          <a:bodyPr wrap="square" rtlCol="0">
            <a:spAutoFit/>
          </a:bodyPr>
          <a:lstStyle/>
          <a:p>
            <a:pPr algn="ctr"/>
            <a:r>
              <a:rPr lang="es-ES" b="1" dirty="0" err="1" smtClean="0">
                <a:latin typeface="Humnst777 BT" pitchFamily="34" charset="0"/>
              </a:rPr>
              <a:t>Soft-Distance</a:t>
            </a:r>
            <a:r>
              <a:rPr lang="es-ES" b="1" dirty="0" smtClean="0">
                <a:latin typeface="Humnst777 BT" pitchFamily="34" charset="0"/>
              </a:rPr>
              <a:t> </a:t>
            </a:r>
            <a:r>
              <a:rPr lang="es-ES" b="1" dirty="0" err="1" smtClean="0">
                <a:latin typeface="Humnst777 BT" pitchFamily="34" charset="0"/>
              </a:rPr>
              <a:t>based</a:t>
            </a:r>
            <a:r>
              <a:rPr lang="es-ES" b="1" dirty="0" smtClean="0">
                <a:latin typeface="Humnst777 BT" pitchFamily="34" charset="0"/>
              </a:rPr>
              <a:t> </a:t>
            </a:r>
            <a:r>
              <a:rPr lang="es-ES" b="1" dirty="0" err="1" smtClean="0">
                <a:latin typeface="Humnst777 BT" pitchFamily="34" charset="0"/>
              </a:rPr>
              <a:t>on</a:t>
            </a:r>
            <a:r>
              <a:rPr lang="es-ES" b="1" dirty="0" smtClean="0">
                <a:latin typeface="Humnst777 BT" pitchFamily="34" charset="0"/>
              </a:rPr>
              <a:t> GMM posterior </a:t>
            </a:r>
            <a:r>
              <a:rPr lang="es-ES" b="1" dirty="0" err="1" smtClean="0">
                <a:latin typeface="Humnst777 BT" pitchFamily="34" charset="0"/>
              </a:rPr>
              <a:t>probability</a:t>
            </a:r>
            <a:endParaRPr lang="es-ES" b="1" dirty="0">
              <a:latin typeface="Humnst777 BT" pitchFamily="34" charset="0"/>
            </a:endParaRPr>
          </a:p>
        </p:txBody>
      </p:sp>
      <p:pic>
        <p:nvPicPr>
          <p:cNvPr id="29" name="28 Imagen" descr="degradado diapo.jpg"/>
          <p:cNvPicPr>
            <a:picLocks noChangeAspect="1"/>
          </p:cNvPicPr>
          <p:nvPr/>
        </p:nvPicPr>
        <p:blipFill>
          <a:blip r:embed="rId6" cstate="print"/>
          <a:stretch>
            <a:fillRect/>
          </a:stretch>
        </p:blipFill>
        <p:spPr>
          <a:xfrm>
            <a:off x="0" y="5879108"/>
            <a:ext cx="9144000" cy="978892"/>
          </a:xfrm>
          <a:prstGeom prst="rect">
            <a:avLst/>
          </a:prstGeom>
        </p:spPr>
      </p:pic>
      <p:pic>
        <p:nvPicPr>
          <p:cNvPr id="32" name="31 Imagen" descr="logo-pequeño.png"/>
          <p:cNvPicPr>
            <a:picLocks noChangeAspect="1"/>
          </p:cNvPicPr>
          <p:nvPr/>
        </p:nvPicPr>
        <p:blipFill>
          <a:blip r:embed="rId7" cstate="print"/>
          <a:stretch>
            <a:fillRect/>
          </a:stretch>
        </p:blipFill>
        <p:spPr>
          <a:xfrm>
            <a:off x="642910" y="0"/>
            <a:ext cx="981075" cy="609600"/>
          </a:xfrm>
          <a:prstGeom prst="rect">
            <a:avLst/>
          </a:prstGeom>
        </p:spPr>
      </p:pic>
      <p:sp>
        <p:nvSpPr>
          <p:cNvPr id="9" name="8 Rectángulo"/>
          <p:cNvSpPr/>
          <p:nvPr/>
        </p:nvSpPr>
        <p:spPr>
          <a:xfrm>
            <a:off x="7097232" y="6608385"/>
            <a:ext cx="2731352" cy="276999"/>
          </a:xfrm>
          <a:prstGeom prst="rect">
            <a:avLst/>
          </a:prstGeom>
        </p:spPr>
        <p:txBody>
          <a:bodyPr wrap="square">
            <a:spAutoFit/>
          </a:bodyPr>
          <a:lstStyle/>
          <a:p>
            <a:r>
              <a:rPr lang="es-ES" sz="1200" dirty="0" err="1" smtClean="0">
                <a:latin typeface="Humnst777 BT" pitchFamily="34" charset="0"/>
              </a:rPr>
              <a:t>All</a:t>
            </a:r>
            <a:r>
              <a:rPr lang="es-ES" sz="1200" dirty="0" smtClean="0">
                <a:latin typeface="Humnst777 BT" pitchFamily="34" charset="0"/>
              </a:rPr>
              <a:t> </a:t>
            </a:r>
            <a:r>
              <a:rPr lang="es-ES" sz="1200" dirty="0" err="1" smtClean="0">
                <a:latin typeface="Humnst777 BT" pitchFamily="34" charset="0"/>
              </a:rPr>
              <a:t>rights</a:t>
            </a:r>
            <a:r>
              <a:rPr lang="es-ES" sz="1200" dirty="0" smtClean="0">
                <a:latin typeface="Humnst777 BT" pitchFamily="34" charset="0"/>
              </a:rPr>
              <a:t> </a:t>
            </a:r>
            <a:r>
              <a:rPr lang="es-ES" sz="1200" dirty="0" err="1" smtClean="0">
                <a:latin typeface="Humnst777 BT" pitchFamily="34" charset="0"/>
              </a:rPr>
              <a:t>reserved</a:t>
            </a:r>
            <a:r>
              <a:rPr lang="es-ES" sz="1200" dirty="0" smtClean="0">
                <a:latin typeface="Humnst777 BT" pitchFamily="34" charset="0"/>
              </a:rPr>
              <a:t> </a:t>
            </a:r>
            <a:r>
              <a:rPr lang="es-ES" sz="1200" dirty="0" err="1" smtClean="0">
                <a:latin typeface="Humnst777 BT" pitchFamily="34" charset="0"/>
              </a:rPr>
              <a:t>HuBPA</a:t>
            </a:r>
            <a:r>
              <a:rPr lang="es-ES" sz="1200" dirty="0" smtClean="0">
                <a:latin typeface="Humnst777 BT" pitchFamily="34" charset="0"/>
              </a:rPr>
              <a:t>©</a:t>
            </a:r>
            <a:endParaRPr lang="es-ES" sz="1200" dirty="0">
              <a:latin typeface="Humnst777 BT" pitchFamily="34" charset="0"/>
            </a:endParaRPr>
          </a:p>
        </p:txBody>
      </p:sp>
      <p:sp>
        <p:nvSpPr>
          <p:cNvPr id="17" name="16 CuadroTexto"/>
          <p:cNvSpPr txBox="1"/>
          <p:nvPr/>
        </p:nvSpPr>
        <p:spPr>
          <a:xfrm>
            <a:off x="549216" y="714356"/>
            <a:ext cx="1115370" cy="307777"/>
          </a:xfrm>
          <a:prstGeom prst="rect">
            <a:avLst/>
          </a:prstGeom>
          <a:noFill/>
        </p:spPr>
        <p:txBody>
          <a:bodyPr wrap="none" rtlCol="0">
            <a:spAutoFit/>
          </a:bodyPr>
          <a:lstStyle/>
          <a:p>
            <a:r>
              <a:rPr lang="es-ES" sz="1400" dirty="0" err="1" smtClean="0"/>
              <a:t>Introduction</a:t>
            </a:r>
            <a:endParaRPr lang="es-ES" sz="1400" dirty="0"/>
          </a:p>
        </p:txBody>
      </p:sp>
      <p:cxnSp>
        <p:nvCxnSpPr>
          <p:cNvPr id="20" name="19 Conector recto"/>
          <p:cNvCxnSpPr/>
          <p:nvPr/>
        </p:nvCxnSpPr>
        <p:spPr>
          <a:xfrm>
            <a:off x="0" y="1008059"/>
            <a:ext cx="9144000" cy="0"/>
          </a:xfrm>
          <a:prstGeom prst="line">
            <a:avLst/>
          </a:prstGeom>
        </p:spPr>
        <p:style>
          <a:lnRef idx="1">
            <a:schemeClr val="dk1"/>
          </a:lnRef>
          <a:fillRef idx="0">
            <a:schemeClr val="dk1"/>
          </a:fillRef>
          <a:effectRef idx="0">
            <a:schemeClr val="dk1"/>
          </a:effectRef>
          <a:fontRef idx="minor">
            <a:schemeClr val="tx1"/>
          </a:fontRef>
        </p:style>
      </p:cxnSp>
      <p:sp>
        <p:nvSpPr>
          <p:cNvPr id="23" name="22 CuadroTexto"/>
          <p:cNvSpPr txBox="1"/>
          <p:nvPr/>
        </p:nvSpPr>
        <p:spPr>
          <a:xfrm>
            <a:off x="2902383" y="714356"/>
            <a:ext cx="1188530" cy="307777"/>
          </a:xfrm>
          <a:prstGeom prst="rect">
            <a:avLst/>
          </a:prstGeom>
          <a:noFill/>
        </p:spPr>
        <p:txBody>
          <a:bodyPr wrap="none" rtlCol="0">
            <a:spAutoFit/>
          </a:bodyPr>
          <a:lstStyle/>
          <a:p>
            <a:r>
              <a:rPr lang="es-ES" sz="1400" b="1" dirty="0" err="1" smtClean="0"/>
              <a:t>Methodology</a:t>
            </a:r>
            <a:endParaRPr lang="es-ES" sz="1400" b="1" dirty="0"/>
          </a:p>
        </p:txBody>
      </p:sp>
      <p:sp>
        <p:nvSpPr>
          <p:cNvPr id="24" name="23 CuadroTexto"/>
          <p:cNvSpPr txBox="1"/>
          <p:nvPr/>
        </p:nvSpPr>
        <p:spPr>
          <a:xfrm>
            <a:off x="5429256" y="714356"/>
            <a:ext cx="707310" cy="307777"/>
          </a:xfrm>
          <a:prstGeom prst="rect">
            <a:avLst/>
          </a:prstGeom>
          <a:noFill/>
        </p:spPr>
        <p:txBody>
          <a:bodyPr wrap="none" rtlCol="0">
            <a:spAutoFit/>
          </a:bodyPr>
          <a:lstStyle/>
          <a:p>
            <a:r>
              <a:rPr lang="es-ES" sz="1400" dirty="0" err="1" smtClean="0"/>
              <a:t>Results</a:t>
            </a:r>
            <a:endParaRPr lang="es-ES" sz="1400" dirty="0"/>
          </a:p>
        </p:txBody>
      </p:sp>
      <p:sp>
        <p:nvSpPr>
          <p:cNvPr id="25" name="24 CuadroTexto"/>
          <p:cNvSpPr txBox="1"/>
          <p:nvPr/>
        </p:nvSpPr>
        <p:spPr>
          <a:xfrm>
            <a:off x="7446691" y="714356"/>
            <a:ext cx="982961" cy="307777"/>
          </a:xfrm>
          <a:prstGeom prst="rect">
            <a:avLst/>
          </a:prstGeom>
          <a:noFill/>
        </p:spPr>
        <p:txBody>
          <a:bodyPr wrap="none" rtlCol="0">
            <a:spAutoFit/>
          </a:bodyPr>
          <a:lstStyle/>
          <a:p>
            <a:r>
              <a:rPr lang="es-ES" sz="1400" dirty="0" err="1" smtClean="0"/>
              <a:t>Conclusion</a:t>
            </a:r>
            <a:endParaRPr lang="es-ES" sz="1400" dirty="0"/>
          </a:p>
        </p:txBody>
      </p:sp>
      <p:cxnSp>
        <p:nvCxnSpPr>
          <p:cNvPr id="27" name="26 Conector recto"/>
          <p:cNvCxnSpPr/>
          <p:nvPr/>
        </p:nvCxnSpPr>
        <p:spPr>
          <a:xfrm>
            <a:off x="-32" y="729346"/>
            <a:ext cx="9144000" cy="0"/>
          </a:xfrm>
          <a:prstGeom prst="line">
            <a:avLst/>
          </a:prstGeom>
        </p:spPr>
        <p:style>
          <a:lnRef idx="1">
            <a:schemeClr val="dk1"/>
          </a:lnRef>
          <a:fillRef idx="0">
            <a:schemeClr val="dk1"/>
          </a:fillRef>
          <a:effectRef idx="0">
            <a:schemeClr val="dk1"/>
          </a:effectRef>
          <a:fontRef idx="minor">
            <a:schemeClr val="tx1"/>
          </a:fontRef>
        </p:style>
      </p:cxnSp>
      <p:sp>
        <p:nvSpPr>
          <p:cNvPr id="19" name="18 Rectángulo redondeado"/>
          <p:cNvSpPr/>
          <p:nvPr/>
        </p:nvSpPr>
        <p:spPr>
          <a:xfrm>
            <a:off x="4679239" y="1196752"/>
            <a:ext cx="1836977" cy="35719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 sz="1400" b="1" dirty="0" err="1" smtClean="0"/>
              <a:t>Soft-Distance</a:t>
            </a:r>
            <a:r>
              <a:rPr lang="es-ES" sz="1400" b="1" dirty="0" smtClean="0"/>
              <a:t> </a:t>
            </a:r>
            <a:r>
              <a:rPr lang="es-ES" sz="1400" b="1" dirty="0" err="1" smtClean="0"/>
              <a:t>based</a:t>
            </a:r>
            <a:r>
              <a:rPr lang="es-ES" sz="1400" b="1" dirty="0" smtClean="0"/>
              <a:t> </a:t>
            </a:r>
            <a:r>
              <a:rPr lang="es-ES" sz="1400" b="1" dirty="0" err="1" smtClean="0"/>
              <a:t>on</a:t>
            </a:r>
            <a:r>
              <a:rPr lang="es-ES" sz="1400" b="1" dirty="0" smtClean="0"/>
              <a:t> GMM</a:t>
            </a:r>
            <a:endParaRPr lang="es-ES" sz="1400" b="1" dirty="0"/>
          </a:p>
        </p:txBody>
      </p:sp>
      <p:sp>
        <p:nvSpPr>
          <p:cNvPr id="21" name="20 Rectángulo redondeado"/>
          <p:cNvSpPr/>
          <p:nvPr/>
        </p:nvSpPr>
        <p:spPr>
          <a:xfrm>
            <a:off x="2488635" y="1214422"/>
            <a:ext cx="1836977" cy="35719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s-ES" sz="1400" dirty="0" smtClean="0">
                <a:solidFill>
                  <a:schemeClr val="tx1">
                    <a:lumMod val="50000"/>
                    <a:lumOff val="50000"/>
                  </a:schemeClr>
                </a:solidFill>
              </a:rPr>
              <a:t>GMM </a:t>
            </a:r>
            <a:r>
              <a:rPr lang="es-ES" sz="1400" dirty="0" err="1" smtClean="0">
                <a:solidFill>
                  <a:schemeClr val="tx1">
                    <a:lumMod val="50000"/>
                    <a:lumOff val="50000"/>
                  </a:schemeClr>
                </a:solidFill>
              </a:rPr>
              <a:t>learning</a:t>
            </a:r>
            <a:endParaRPr lang="es-ES" sz="1400" dirty="0">
              <a:solidFill>
                <a:schemeClr val="tx1">
                  <a:lumMod val="50000"/>
                  <a:lumOff val="50000"/>
                </a:schemeClr>
              </a:solidFill>
            </a:endParaRPr>
          </a:p>
        </p:txBody>
      </p:sp>
      <p:sp>
        <p:nvSpPr>
          <p:cNvPr id="22" name="21 Rectángulo redondeado"/>
          <p:cNvSpPr/>
          <p:nvPr/>
        </p:nvSpPr>
        <p:spPr>
          <a:xfrm>
            <a:off x="251520" y="1214422"/>
            <a:ext cx="1836977" cy="35719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s-ES" sz="1400" dirty="0" err="1" smtClean="0">
                <a:solidFill>
                  <a:schemeClr val="tx1">
                    <a:lumMod val="50000"/>
                    <a:lumOff val="50000"/>
                  </a:schemeClr>
                </a:solidFill>
              </a:rPr>
              <a:t>Gesture</a:t>
            </a:r>
            <a:r>
              <a:rPr lang="es-ES" sz="1400" dirty="0" smtClean="0">
                <a:solidFill>
                  <a:schemeClr val="tx1">
                    <a:lumMod val="50000"/>
                    <a:lumOff val="50000"/>
                  </a:schemeClr>
                </a:solidFill>
              </a:rPr>
              <a:t> </a:t>
            </a:r>
            <a:r>
              <a:rPr lang="es-ES" sz="1400" dirty="0" err="1" smtClean="0">
                <a:solidFill>
                  <a:schemeClr val="tx1">
                    <a:lumMod val="50000"/>
                    <a:lumOff val="50000"/>
                  </a:schemeClr>
                </a:solidFill>
              </a:rPr>
              <a:t>samples</a:t>
            </a:r>
            <a:r>
              <a:rPr lang="es-ES" sz="1400" dirty="0" smtClean="0">
                <a:solidFill>
                  <a:schemeClr val="tx1">
                    <a:lumMod val="50000"/>
                    <a:lumOff val="50000"/>
                  </a:schemeClr>
                </a:solidFill>
              </a:rPr>
              <a:t> </a:t>
            </a:r>
            <a:r>
              <a:rPr lang="es-ES" sz="1400" dirty="0" err="1" smtClean="0">
                <a:solidFill>
                  <a:schemeClr val="tx1">
                    <a:lumMod val="50000"/>
                    <a:lumOff val="50000"/>
                  </a:schemeClr>
                </a:solidFill>
              </a:rPr>
              <a:t>alignment</a:t>
            </a:r>
            <a:endParaRPr lang="es-ES" sz="1400" dirty="0" smtClean="0">
              <a:solidFill>
                <a:schemeClr val="tx1">
                  <a:lumMod val="50000"/>
                  <a:lumOff val="50000"/>
                </a:schemeClr>
              </a:solidFill>
            </a:endParaRPr>
          </a:p>
        </p:txBody>
      </p:sp>
      <p:sp>
        <p:nvSpPr>
          <p:cNvPr id="28" name="27 Rectángulo redondeado"/>
          <p:cNvSpPr/>
          <p:nvPr/>
        </p:nvSpPr>
        <p:spPr>
          <a:xfrm>
            <a:off x="6876256" y="1214422"/>
            <a:ext cx="1836977" cy="357190"/>
          </a:xfrm>
          <a:prstGeom prst="round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es-ES" sz="1400" dirty="0" smtClean="0">
                <a:solidFill>
                  <a:schemeClr val="tx1">
                    <a:lumMod val="50000"/>
                    <a:lumOff val="50000"/>
                  </a:schemeClr>
                </a:solidFill>
              </a:rPr>
              <a:t>DTW</a:t>
            </a:r>
          </a:p>
        </p:txBody>
      </p:sp>
      <p:sp>
        <p:nvSpPr>
          <p:cNvPr id="30" name="29 Flecha derecha"/>
          <p:cNvSpPr/>
          <p:nvPr/>
        </p:nvSpPr>
        <p:spPr>
          <a:xfrm>
            <a:off x="2092081" y="1335650"/>
            <a:ext cx="349900" cy="129887"/>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ES"/>
          </a:p>
        </p:txBody>
      </p:sp>
      <p:sp>
        <p:nvSpPr>
          <p:cNvPr id="33" name="32 Flecha derecha"/>
          <p:cNvSpPr/>
          <p:nvPr/>
        </p:nvSpPr>
        <p:spPr>
          <a:xfrm>
            <a:off x="4325612" y="1342144"/>
            <a:ext cx="349900" cy="129887"/>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ES"/>
          </a:p>
        </p:txBody>
      </p:sp>
      <p:sp>
        <p:nvSpPr>
          <p:cNvPr id="34" name="33 Flecha derecha"/>
          <p:cNvSpPr/>
          <p:nvPr/>
        </p:nvSpPr>
        <p:spPr>
          <a:xfrm>
            <a:off x="6524153" y="1344309"/>
            <a:ext cx="349900" cy="129887"/>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ES"/>
          </a:p>
        </p:txBody>
      </p:sp>
      <p:sp>
        <p:nvSpPr>
          <p:cNvPr id="2" name="Oval 1"/>
          <p:cNvSpPr/>
          <p:nvPr/>
        </p:nvSpPr>
        <p:spPr>
          <a:xfrm>
            <a:off x="899592" y="4581128"/>
            <a:ext cx="144016" cy="144016"/>
          </a:xfrm>
          <a:prstGeom prst="ellipse">
            <a:avLst/>
          </a:prstGeom>
          <a:solidFill>
            <a:schemeClr val="bg1">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1619672" y="4221088"/>
            <a:ext cx="144016" cy="144016"/>
          </a:xfrm>
          <a:prstGeom prst="ellipse">
            <a:avLst/>
          </a:prstGeom>
          <a:solidFill>
            <a:schemeClr val="bg1">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2555776" y="4653136"/>
            <a:ext cx="144016" cy="144016"/>
          </a:xfrm>
          <a:prstGeom prst="ellipse">
            <a:avLst/>
          </a:prstGeom>
          <a:solidFill>
            <a:schemeClr val="bg1">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Screen shot 2012-11-01 at 7.01.15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4104" y="3801945"/>
            <a:ext cx="3608336" cy="576064"/>
          </a:xfrm>
          <a:prstGeom prst="rect">
            <a:avLst/>
          </a:prstGeom>
        </p:spPr>
      </p:pic>
      <p:sp>
        <p:nvSpPr>
          <p:cNvPr id="6" name="Right Arrow 5"/>
          <p:cNvSpPr/>
          <p:nvPr/>
        </p:nvSpPr>
        <p:spPr>
          <a:xfrm>
            <a:off x="3779912" y="3789040"/>
            <a:ext cx="864096" cy="648072"/>
          </a:xfrm>
          <a:prstGeom prst="rightArrow">
            <a:avLst/>
          </a:prstGeom>
          <a:solidFill>
            <a:srgbClr val="7F7F7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ounded Rectangle 38"/>
          <p:cNvSpPr/>
          <p:nvPr/>
        </p:nvSpPr>
        <p:spPr>
          <a:xfrm>
            <a:off x="107504" y="1124744"/>
            <a:ext cx="4320480" cy="504056"/>
          </a:xfrm>
          <a:prstGeom prst="round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ounded Rectangle 39"/>
          <p:cNvSpPr/>
          <p:nvPr/>
        </p:nvSpPr>
        <p:spPr>
          <a:xfrm>
            <a:off x="4499992" y="1124744"/>
            <a:ext cx="4320480" cy="504056"/>
          </a:xfrm>
          <a:prstGeom prst="roundRect">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12 Rectángulo"/>
          <p:cNvSpPr/>
          <p:nvPr/>
        </p:nvSpPr>
        <p:spPr>
          <a:xfrm>
            <a:off x="1928794" y="214290"/>
            <a:ext cx="2539089" cy="369332"/>
          </a:xfrm>
          <a:prstGeom prst="rect">
            <a:avLst/>
          </a:prstGeom>
        </p:spPr>
        <p:txBody>
          <a:bodyPr wrap="none">
            <a:spAutoFit/>
          </a:bodyPr>
          <a:lstStyle/>
          <a:p>
            <a:pPr algn="ctr"/>
            <a:r>
              <a:rPr lang="en-US" sz="900" dirty="0" smtClean="0">
                <a:solidFill>
                  <a:schemeClr val="bg1"/>
                </a:solidFill>
                <a:latin typeface="Humnst777 BT" pitchFamily="34" charset="0"/>
              </a:rPr>
              <a:t>Human Pose Recovery and Behavior Analysis</a:t>
            </a:r>
          </a:p>
          <a:p>
            <a:pPr algn="ctr"/>
            <a:r>
              <a:rPr lang="en-US" sz="900" dirty="0" smtClean="0">
                <a:solidFill>
                  <a:schemeClr val="bg1"/>
                </a:solidFill>
                <a:latin typeface="Humnst777 BT" pitchFamily="34" charset="0"/>
              </a:rPr>
              <a:t>Group</a:t>
            </a:r>
            <a:endParaRPr lang="es-ES" sz="900" dirty="0">
              <a:solidFill>
                <a:schemeClr val="bg1"/>
              </a:solidFill>
              <a:latin typeface="Humnst777 BT" pitchFamily="34" charset="0"/>
            </a:endParaRPr>
          </a:p>
        </p:txBody>
      </p:sp>
      <p:sp>
        <p:nvSpPr>
          <p:cNvPr id="11" name="Slide Number Placeholder 10"/>
          <p:cNvSpPr>
            <a:spLocks noGrp="1"/>
          </p:cNvSpPr>
          <p:nvPr>
            <p:ph type="sldNum" sz="quarter" idx="12"/>
          </p:nvPr>
        </p:nvSpPr>
        <p:spPr/>
        <p:txBody>
          <a:bodyPr/>
          <a:lstStyle/>
          <a:p>
            <a:fld id="{28E7870A-D833-4620-871D-52D8AB644C76}" type="slidenum">
              <a:rPr lang="es-ES" smtClean="0"/>
              <a:pPr/>
              <a:t>9</a:t>
            </a:fld>
            <a:endParaRPr lang="es-ES"/>
          </a:p>
        </p:txBody>
      </p:sp>
      <p:pic>
        <p:nvPicPr>
          <p:cNvPr id="12" name="Picture 11"/>
          <p:cNvPicPr>
            <a:picLocks noChangeAspect="1"/>
          </p:cNvPicPr>
          <p:nvPr/>
        </p:nvPicPr>
        <p:blipFill>
          <a:blip r:embed="rId9"/>
          <a:stretch>
            <a:fillRect/>
          </a:stretch>
        </p:blipFill>
        <p:spPr>
          <a:xfrm>
            <a:off x="5102820" y="2708920"/>
            <a:ext cx="3141588" cy="756007"/>
          </a:xfrm>
          <a:prstGeom prst="rect">
            <a:avLst/>
          </a:prstGeom>
        </p:spPr>
      </p:pic>
      <p:pic>
        <p:nvPicPr>
          <p:cNvPr id="14" name="Picture 13"/>
          <p:cNvPicPr>
            <a:picLocks noChangeAspect="1"/>
          </p:cNvPicPr>
          <p:nvPr/>
        </p:nvPicPr>
        <p:blipFill>
          <a:blip r:embed="rId10"/>
          <a:stretch>
            <a:fillRect/>
          </a:stretch>
        </p:blipFill>
        <p:spPr>
          <a:xfrm>
            <a:off x="5148064" y="4725144"/>
            <a:ext cx="3213100" cy="444500"/>
          </a:xfrm>
          <a:prstGeom prst="rect">
            <a:avLst/>
          </a:prstGeom>
        </p:spPr>
      </p:pic>
    </p:spTree>
    <p:custDataLst>
      <p:tags r:id="rId1"/>
    </p:custDataLst>
    <p:extLst>
      <p:ext uri="{BB962C8B-B14F-4D97-AF65-F5344CB8AC3E}">
        <p14:creationId xmlns:p14="http://schemas.microsoft.com/office/powerpoint/2010/main" val="955548814"/>
      </p:ext>
    </p:extLst>
  </p:cSld>
  <p:clrMapOvr>
    <a:masterClrMapping/>
  </p:clrMapOvr>
  <mc:AlternateContent xmlns:mc="http://schemas.openxmlformats.org/markup-compatibility/2006" xmlns:p14="http://schemas.microsoft.com/office/powerpoint/2010/main">
    <mc:Choice Requires="p14">
      <p:transition spd="slow" p14:dur="2000" advTm="4001"/>
    </mc:Choice>
    <mc:Fallback xmlns="">
      <p:transition xmlns:p14="http://schemas.microsoft.com/office/powerpoint/2010/main" spd="slow" advTm="400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36" grpId="0" animBg="1"/>
      <p:bldP spid="38"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3|0.3|0.4|0.3|0.1|0.1|0.1|0.1|0.1|0.1|0.4|0.3|0.3|0.5|0.5|0.3|0.4|0.4|0.3|0.3|0.4|0.3|0.4"/>
</p:tagLst>
</file>

<file path=ppt/tags/tag2.xml><?xml version="1.0" encoding="utf-8"?>
<p:tagLst xmlns:a="http://schemas.openxmlformats.org/drawingml/2006/main" xmlns:r="http://schemas.openxmlformats.org/officeDocument/2006/relationships" xmlns:p="http://schemas.openxmlformats.org/presentationml/2006/main">
  <p:tag name="TIMING" val="|0.4|0.3|0.3|0.2|0.2|0.2|0.2|0.4|0.2|0.4|0.3"/>
</p:tagLst>
</file>

<file path=ppt/tags/tag3.xml><?xml version="1.0" encoding="utf-8"?>
<p:tagLst xmlns:a="http://schemas.openxmlformats.org/drawingml/2006/main" xmlns:r="http://schemas.openxmlformats.org/officeDocument/2006/relationships" xmlns:p="http://schemas.openxmlformats.org/presentationml/2006/main">
  <p:tag name="TIMING" val="|0.5|0.2|0.1|0.1|0.1|0.1|0.4"/>
</p:tagLst>
</file>

<file path=ppt/tags/tag4.xml><?xml version="1.0" encoding="utf-8"?>
<p:tagLst xmlns:a="http://schemas.openxmlformats.org/drawingml/2006/main" xmlns:r="http://schemas.openxmlformats.org/officeDocument/2006/relationships" xmlns:p="http://schemas.openxmlformats.org/presentationml/2006/main">
  <p:tag name="TIMING" val="|1.2|0.4|0.4|0.2|0.3|0.2|0.3|0.2"/>
</p:tagLst>
</file>

<file path=ppt/tags/tag5.xml><?xml version="1.0" encoding="utf-8"?>
<p:tagLst xmlns:a="http://schemas.openxmlformats.org/drawingml/2006/main" xmlns:r="http://schemas.openxmlformats.org/officeDocument/2006/relationships" xmlns:p="http://schemas.openxmlformats.org/presentationml/2006/main">
  <p:tag name="TIMING" val="|0.7"/>
</p:tagLst>
</file>

<file path=ppt/theme/theme1.xml><?xml version="1.0" encoding="utf-8"?>
<a:theme xmlns:a="http://schemas.openxmlformats.org/drawingml/2006/main" name="plantilla hupb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plantilla hupba.potx</Template>
  <TotalTime>13419</TotalTime>
  <Words>2035</Words>
  <Application>Microsoft Macintosh PowerPoint</Application>
  <PresentationFormat>On-screen Show (4:3)</PresentationFormat>
  <Paragraphs>322</Paragraphs>
  <Slides>15</Slides>
  <Notes>15</Notes>
  <HiddenSlides>0</HiddenSlides>
  <MMClips>2</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plantilla hupba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Marc</dc:creator>
  <cp:lastModifiedBy>Miguel Angel Bautista Martin</cp:lastModifiedBy>
  <cp:revision>331</cp:revision>
  <dcterms:created xsi:type="dcterms:W3CDTF">2012-08-01T22:21:53Z</dcterms:created>
  <dcterms:modified xsi:type="dcterms:W3CDTF">2012-11-11T04:54:38Z</dcterms:modified>
</cp:coreProperties>
</file>